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handoutMasterIdLst>
    <p:handoutMasterId r:id="rId155"/>
  </p:handoutMasterIdLst>
  <p:sldIdLst>
    <p:sldId id="6346" r:id="rId3"/>
    <p:sldId id="6488" r:id="rId4"/>
    <p:sldId id="3811" r:id="rId5"/>
    <p:sldId id="5917" r:id="rId6"/>
    <p:sldId id="6557" r:id="rId7"/>
    <p:sldId id="6491" r:id="rId9"/>
    <p:sldId id="5935" r:id="rId10"/>
    <p:sldId id="5936" r:id="rId11"/>
    <p:sldId id="5937" r:id="rId12"/>
    <p:sldId id="5938" r:id="rId13"/>
    <p:sldId id="5939" r:id="rId14"/>
    <p:sldId id="5940" r:id="rId15"/>
    <p:sldId id="6556" r:id="rId16"/>
    <p:sldId id="5919" r:id="rId17"/>
    <p:sldId id="6552" r:id="rId18"/>
    <p:sldId id="6551" r:id="rId19"/>
    <p:sldId id="6493" r:id="rId20"/>
    <p:sldId id="6496" r:id="rId21"/>
    <p:sldId id="6494" r:id="rId22"/>
    <p:sldId id="6495" r:id="rId23"/>
    <p:sldId id="6497" r:id="rId24"/>
    <p:sldId id="6498" r:id="rId25"/>
    <p:sldId id="6499" r:id="rId26"/>
    <p:sldId id="6500" r:id="rId27"/>
    <p:sldId id="6505" r:id="rId28"/>
    <p:sldId id="6504" r:id="rId29"/>
    <p:sldId id="5944" r:id="rId30"/>
    <p:sldId id="5945" r:id="rId31"/>
    <p:sldId id="5947" r:id="rId32"/>
    <p:sldId id="6553" r:id="rId33"/>
    <p:sldId id="5948" r:id="rId34"/>
    <p:sldId id="6549" r:id="rId35"/>
    <p:sldId id="5949" r:id="rId36"/>
    <p:sldId id="5920" r:id="rId37"/>
    <p:sldId id="6506" r:id="rId38"/>
    <p:sldId id="6507" r:id="rId39"/>
    <p:sldId id="6508" r:id="rId40"/>
    <p:sldId id="5961" r:id="rId41"/>
    <p:sldId id="5962" r:id="rId42"/>
    <p:sldId id="5963" r:id="rId43"/>
    <p:sldId id="5967" r:id="rId44"/>
    <p:sldId id="5921" r:id="rId45"/>
    <p:sldId id="5968" r:id="rId46"/>
    <p:sldId id="5969" r:id="rId47"/>
    <p:sldId id="5971" r:id="rId48"/>
    <p:sldId id="6558" r:id="rId49"/>
    <p:sldId id="6559" r:id="rId50"/>
    <p:sldId id="5972" r:id="rId51"/>
    <p:sldId id="5973" r:id="rId52"/>
    <p:sldId id="6545" r:id="rId53"/>
    <p:sldId id="5922" r:id="rId54"/>
    <p:sldId id="6509" r:id="rId55"/>
    <p:sldId id="6510" r:id="rId56"/>
    <p:sldId id="6511" r:id="rId57"/>
    <p:sldId id="5980" r:id="rId58"/>
    <p:sldId id="5925" r:id="rId59"/>
    <p:sldId id="6512" r:id="rId60"/>
    <p:sldId id="6513" r:id="rId61"/>
    <p:sldId id="5981" r:id="rId62"/>
    <p:sldId id="5928" r:id="rId63"/>
    <p:sldId id="5985" r:id="rId64"/>
    <p:sldId id="5987" r:id="rId65"/>
    <p:sldId id="5988" r:id="rId66"/>
    <p:sldId id="5989" r:id="rId67"/>
    <p:sldId id="5990" r:id="rId68"/>
    <p:sldId id="5993" r:id="rId69"/>
    <p:sldId id="6521" r:id="rId70"/>
    <p:sldId id="5926" r:id="rId71"/>
    <p:sldId id="6561" r:id="rId72"/>
    <p:sldId id="6563" r:id="rId73"/>
    <p:sldId id="6514" r:id="rId74"/>
    <p:sldId id="5996" r:id="rId75"/>
    <p:sldId id="6489" r:id="rId76"/>
    <p:sldId id="6490" r:id="rId77"/>
    <p:sldId id="6001" r:id="rId78"/>
    <p:sldId id="6002" r:id="rId79"/>
    <p:sldId id="6523" r:id="rId80"/>
    <p:sldId id="6003" r:id="rId81"/>
    <p:sldId id="6004" r:id="rId82"/>
    <p:sldId id="6005" r:id="rId83"/>
    <p:sldId id="6006" r:id="rId84"/>
    <p:sldId id="6009" r:id="rId85"/>
    <p:sldId id="6010" r:id="rId86"/>
    <p:sldId id="6011" r:id="rId87"/>
    <p:sldId id="6522" r:id="rId88"/>
    <p:sldId id="6013" r:id="rId89"/>
    <p:sldId id="6014" r:id="rId90"/>
    <p:sldId id="6543" r:id="rId91"/>
    <p:sldId id="6525" r:id="rId92"/>
    <p:sldId id="6535" r:id="rId93"/>
    <p:sldId id="6537" r:id="rId94"/>
    <p:sldId id="6538" r:id="rId95"/>
    <p:sldId id="6539" r:id="rId96"/>
    <p:sldId id="6540" r:id="rId97"/>
    <p:sldId id="6541" r:id="rId98"/>
    <p:sldId id="6533" r:id="rId99"/>
    <p:sldId id="6534" r:id="rId100"/>
    <p:sldId id="6562" r:id="rId101"/>
    <p:sldId id="5916" r:id="rId102"/>
    <p:sldId id="6017" r:id="rId103"/>
    <p:sldId id="6018" r:id="rId104"/>
    <p:sldId id="6019" r:id="rId105"/>
    <p:sldId id="6020" r:id="rId106"/>
    <p:sldId id="6021" r:id="rId107"/>
    <p:sldId id="5927" r:id="rId108"/>
    <p:sldId id="6542" r:id="rId109"/>
    <p:sldId id="6023" r:id="rId110"/>
    <p:sldId id="6024" r:id="rId111"/>
    <p:sldId id="6560" r:id="rId112"/>
    <p:sldId id="6516" r:id="rId113"/>
    <p:sldId id="6025" r:id="rId114"/>
    <p:sldId id="6027" r:id="rId115"/>
    <p:sldId id="6028" r:id="rId116"/>
    <p:sldId id="6029" r:id="rId117"/>
    <p:sldId id="6030" r:id="rId118"/>
    <p:sldId id="6031" r:id="rId119"/>
    <p:sldId id="6032" r:id="rId120"/>
    <p:sldId id="5930" r:id="rId121"/>
    <p:sldId id="6033" r:id="rId122"/>
    <p:sldId id="6035" r:id="rId123"/>
    <p:sldId id="6034" r:id="rId124"/>
    <p:sldId id="6036" r:id="rId125"/>
    <p:sldId id="6037" r:id="rId126"/>
    <p:sldId id="6038" r:id="rId127"/>
    <p:sldId id="6039" r:id="rId128"/>
    <p:sldId id="6040" r:id="rId129"/>
    <p:sldId id="6041" r:id="rId130"/>
    <p:sldId id="6042" r:id="rId131"/>
    <p:sldId id="6043" r:id="rId132"/>
    <p:sldId id="6546" r:id="rId133"/>
    <p:sldId id="6547" r:id="rId134"/>
    <p:sldId id="5929" r:id="rId135"/>
    <p:sldId id="6044" r:id="rId136"/>
    <p:sldId id="6045" r:id="rId137"/>
    <p:sldId id="6046" r:id="rId138"/>
    <p:sldId id="6047" r:id="rId139"/>
    <p:sldId id="6048" r:id="rId140"/>
    <p:sldId id="6049" r:id="rId141"/>
    <p:sldId id="6050" r:id="rId142"/>
    <p:sldId id="6051" r:id="rId143"/>
    <p:sldId id="6052" r:id="rId144"/>
    <p:sldId id="6053" r:id="rId145"/>
    <p:sldId id="6055" r:id="rId146"/>
    <p:sldId id="6056" r:id="rId147"/>
    <p:sldId id="6057" r:id="rId148"/>
    <p:sldId id="6058" r:id="rId149"/>
    <p:sldId id="6060" r:id="rId150"/>
    <p:sldId id="6548" r:id="rId151"/>
    <p:sldId id="6517" r:id="rId152"/>
    <p:sldId id="6518" r:id="rId153"/>
    <p:sldId id="6519" r:id="rId154"/>
  </p:sldIdLst>
  <p:sldSz cx="12192000" cy="6858000"/>
  <p:notesSz cx="6858000" cy="9144000"/>
  <p:custDataLst>
    <p:tags r:id="rId160"/>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240" userDrawn="1">
          <p15:clr>
            <a:srgbClr val="A4A3A4"/>
          </p15:clr>
        </p15:guide>
        <p15:guide id="2" pos="28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何坚" initials="何坚" lastIdx="2" clrIdx="0"/>
  <p:cmAuthor id="2" name="作者" initials="A" lastIdx="0" clrIdx="1"/>
  <p:cmAuthor id="3" name="Yucen Wu" initials="YW"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2527"/>
    <a:srgbClr val="FFFFFF"/>
    <a:srgbClr val="E6030E"/>
    <a:srgbClr val="5E7AAA"/>
    <a:srgbClr val="122A88"/>
    <a:srgbClr val="585F65"/>
    <a:srgbClr val="C11920"/>
    <a:srgbClr val="80B92B"/>
    <a:srgbClr val="7CB328"/>
    <a:srgbClr val="1BA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4660"/>
  </p:normalViewPr>
  <p:slideViewPr>
    <p:cSldViewPr snapToGrid="0" showGuides="1">
      <p:cViewPr varScale="1">
        <p:scale>
          <a:sx n="78" d="100"/>
          <a:sy n="78" d="100"/>
        </p:scale>
        <p:origin x="57" y="168"/>
      </p:cViewPr>
      <p:guideLst>
        <p:guide orient="horz" pos="2240"/>
        <p:guide pos="2870"/>
      </p:guideLst>
    </p:cSldViewPr>
  </p:slideViewPr>
  <p:notesTextViewPr>
    <p:cViewPr>
      <p:scale>
        <a:sx n="1" d="1"/>
        <a:sy n="1" d="1"/>
      </p:scale>
      <p:origin x="0" y="0"/>
    </p:cViewPr>
  </p:notesTextViewPr>
  <p:sorterViewPr>
    <p:cViewPr>
      <p:scale>
        <a:sx n="75" d="100"/>
        <a:sy n="75" d="100"/>
      </p:scale>
      <p:origin x="0" y="-4710"/>
    </p:cViewPr>
  </p:sorterViewPr>
  <p:gridSpacing cx="72003" cy="72003"/>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notesMaster" Target="notesMasters/notesMaster1.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0" Type="http://schemas.openxmlformats.org/officeDocument/2006/relationships/tags" Target="tags/tag437.xml"/><Relationship Id="rId16" Type="http://schemas.openxmlformats.org/officeDocument/2006/relationships/slide" Target="slides/slide13.xml"/><Relationship Id="rId159" Type="http://schemas.openxmlformats.org/officeDocument/2006/relationships/commentAuthors" Target="commentAuthors.xml"/><Relationship Id="rId158" Type="http://schemas.openxmlformats.org/officeDocument/2006/relationships/tableStyles" Target="tableStyles.xml"/><Relationship Id="rId157" Type="http://schemas.openxmlformats.org/officeDocument/2006/relationships/viewProps" Target="viewProps.xml"/><Relationship Id="rId156" Type="http://schemas.openxmlformats.org/officeDocument/2006/relationships/presProps" Target="presProps.xml"/><Relationship Id="rId155" Type="http://schemas.openxmlformats.org/officeDocument/2006/relationships/handoutMaster" Target="handoutMasters/handoutMaster1.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1639EDA2-995A-495D-9058-CDD7AECDE98D}" type="datetimeFigureOut">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07E9DD9-EAED-456D-82F5-C7FA67F4378A}" type="datetimeFigureOut">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4100"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6149" name="备注占位符 4"/>
          <p:cNvSpPr>
            <a:spLocks noGrp="1" noChangeArrowheads="1"/>
          </p:cNvSpPr>
          <p:nvPr>
            <p:ph type="body" sz="quarter" idx="4294967295"/>
          </p:nvPr>
        </p:nvSpPr>
        <p:spPr bwMode="auto">
          <a:xfrm>
            <a:off x="685800" y="4400550"/>
            <a:ext cx="5486400" cy="3600450"/>
          </a:xfrm>
          <a:prstGeom prst="rect">
            <a:avLst/>
          </a:prstGeom>
          <a:no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5.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6.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7.xml"/></Relationships>
</file>

<file path=ppt/notesSlides/_rels/notesSlide1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8.xml"/></Relationships>
</file>

<file path=ppt/notesSlides/_rels/notesSlide1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9.xml"/></Relationships>
</file>

<file path=ppt/notesSlides/_rels/notesSlide1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0.xml"/></Relationships>
</file>

<file path=ppt/notesSlides/_rels/notesSlide1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1.xml"/></Relationships>
</file>

<file path=ppt/notesSlides/_rels/notesSlide1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2.xml"/></Relationships>
</file>

<file path=ppt/notesSlides/_rels/notesSlide1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3.xml"/></Relationships>
</file>

<file path=ppt/notesSlides/_rels/notesSlide1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5.xml"/></Relationships>
</file>

<file path=ppt/notesSlides/_rels/notesSlide1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6.xml"/></Relationships>
</file>

<file path=ppt/notesSlides/_rels/notesSlide1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7.xml"/></Relationships>
</file>

<file path=ppt/notesSlides/_rels/notesSlide1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8.xml"/></Relationships>
</file>

<file path=ppt/notesSlides/_rels/notesSlide1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0.xml"/></Relationships>
</file>

<file path=ppt/notesSlides/_rels/notesSlide1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自定义版式">
    <p:bg>
      <p:bgPr>
        <a:solidFill>
          <a:schemeClr val="bg1"/>
        </a:solidFill>
        <a:effectLst/>
      </p:bgPr>
    </p:bg>
    <p:spTree>
      <p:nvGrpSpPr>
        <p:cNvPr id="1" name=""/>
        <p:cNvGrpSpPr/>
        <p:nvPr/>
      </p:nvGrpSpPr>
      <p:grpSpPr>
        <a:xfrm>
          <a:off x="0" y="0"/>
          <a:ext cx="0" cy="0"/>
          <a:chOff x="0" y="0"/>
          <a:chExt cx="0" cy="0"/>
        </a:xfrm>
      </p:grpSpPr>
      <p:pic>
        <p:nvPicPr>
          <p:cNvPr id="3074" name="图片 7"/>
          <p:cNvPicPr>
            <a:picLocks noChangeAspect="1"/>
          </p:cNvPicPr>
          <p:nvPr userDrawn="1"/>
        </p:nvPicPr>
        <p:blipFill>
          <a:blip r:embed="rId2" cstate="email"/>
          <a:stretch>
            <a:fillRect/>
          </a:stretch>
        </p:blipFill>
        <p:spPr>
          <a:xfrm>
            <a:off x="10720388" y="0"/>
            <a:ext cx="1471612" cy="579438"/>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3" name="Do not remove" hidden="1"/>
          <p:cNvSpPr/>
          <p:nvPr userDrawn="1">
            <p:custDataLst>
              <p:tags r:id="rId2"/>
            </p:custDataLst>
          </p:nvPr>
        </p:nvSpPr>
        <p:spPr bwMode="auto">
          <a:xfrm>
            <a:off x="0" y="0"/>
            <a:ext cx="12958" cy="12958"/>
          </a:xfrm>
          <a:prstGeom prst="octagon">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prstDash val="solid"/>
                <a:round/>
                <a:headEnd type="none" w="med" len="med"/>
                <a:tailEnd type="none" w="med" len="med"/>
              </a14:hiddenLine>
            </a:ext>
          </a:extLst>
        </p:spPr>
        <p:txBody>
          <a:bodyPr vert="horz" wrap="none" lIns="0" tIns="0" rIns="0" bIns="0" numCol="1" rtlCol="0" anchor="ctr" anchorCtr="0" compatLnSpc="1"/>
          <a:lstStyle/>
          <a:p>
            <a:pPr algn="ctr"/>
            <a:endParaRPr lang="zh-CN" altLang="en-US" sz="1835" b="1" dirty="0">
              <a:solidFill>
                <a:srgbClr val="F57E1B"/>
              </a:solidFill>
            </a:endParaRPr>
          </a:p>
        </p:txBody>
      </p:sp>
      <p:graphicFrame>
        <p:nvGraphicFramePr>
          <p:cNvPr id="4" name="对象 3" hidden="1"/>
          <p:cNvGraphicFramePr>
            <a:graphicFrameLocks noChangeAspect="1"/>
          </p:cNvGraphicFramePr>
          <p:nvPr userDrawn="1">
            <p:custDataLst>
              <p:tags r:id="rId3"/>
            </p:custDataLst>
          </p:nvPr>
        </p:nvGraphicFramePr>
        <p:xfrm>
          <a:off x="2161" y="1625"/>
          <a:ext cx="2159" cy="1619"/>
        </p:xfrm>
        <a:graphic>
          <a:graphicData uri="http://schemas.openxmlformats.org/presentationml/2006/ole">
            <mc:AlternateContent xmlns:mc="http://schemas.openxmlformats.org/markup-compatibility/2006">
              <mc:Choice xmlns:v="urn:schemas-microsoft-com:vml" Requires="v">
                <p:oleObj spid="_x0000_s2" name="think-cell Slide" r:id="rId4" imgW="11430" imgH="11430" progId="">
                  <p:embed/>
                </p:oleObj>
              </mc:Choice>
              <mc:Fallback>
                <p:oleObj name="think-cell Slide" r:id="rId4" imgW="11430" imgH="11430" progId="">
                  <p:embed/>
                  <p:pic>
                    <p:nvPicPr>
                      <p:cNvPr id="0" name="Picture 24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 y="1625"/>
                        <a:ext cx="2159" cy="16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9"/>
          <p:cNvSpPr>
            <a:spLocks noGrp="1"/>
          </p:cNvSpPr>
          <p:nvPr>
            <p:ph sz="quarter" idx="11"/>
          </p:nvPr>
        </p:nvSpPr>
        <p:spPr>
          <a:xfrm>
            <a:off x="311021" y="1004469"/>
            <a:ext cx="11590807" cy="5378948"/>
          </a:xfrm>
          <a:prstGeom prst="rect">
            <a:avLst/>
          </a:prstGeom>
        </p:spPr>
        <p:txBody>
          <a:bodyPr/>
          <a:lstStyle>
            <a:lvl1pPr marL="373380" indent="-373380">
              <a:lnSpc>
                <a:spcPct val="120000"/>
              </a:lnSpc>
              <a:spcAft>
                <a:spcPts val="0"/>
              </a:spcAft>
              <a:buClr>
                <a:srgbClr val="A97E2A"/>
              </a:buClr>
              <a:buSzPct val="70000"/>
              <a:buFont typeface="Wingdings" panose="05000000000000000000" pitchFamily="2" charset="2"/>
              <a:buChar char="n"/>
              <a:defRPr sz="2040" baseline="0">
                <a:latin typeface="微软雅黑" panose="020B0503020204020204" pitchFamily="34" charset="-122"/>
                <a:ea typeface="微软雅黑" panose="020B0503020204020204" pitchFamily="34" charset="-122"/>
              </a:defRPr>
            </a:lvl1pPr>
            <a:lvl2pPr marL="509905">
              <a:lnSpc>
                <a:spcPct val="120000"/>
              </a:lnSpc>
              <a:spcAft>
                <a:spcPts val="0"/>
              </a:spcAft>
              <a:buClrTx/>
              <a:buSzPct val="100000"/>
              <a:defRPr sz="2450" baseline="0">
                <a:latin typeface="Arial" panose="020B0604020202020204" pitchFamily="34" charset="0"/>
                <a:ea typeface="华文楷体" panose="02010600040101010101" pitchFamily="2" charset="-122"/>
              </a:defRPr>
            </a:lvl2pPr>
            <a:lvl3pPr marL="870585">
              <a:lnSpc>
                <a:spcPct val="120000"/>
              </a:lnSpc>
              <a:spcAft>
                <a:spcPts val="0"/>
              </a:spcAft>
              <a:buClr>
                <a:srgbClr val="A97E2A"/>
              </a:buClr>
              <a:buSzPct val="100000"/>
              <a:defRPr sz="1835" baseline="0">
                <a:latin typeface="微软雅黑" panose="020B0503020204020204" pitchFamily="34" charset="-122"/>
                <a:ea typeface="微软雅黑" panose="020B0503020204020204" pitchFamily="34" charset="-122"/>
              </a:defRPr>
            </a:lvl3pPr>
            <a:lvl4pPr marL="1082040">
              <a:lnSpc>
                <a:spcPct val="120000"/>
              </a:lnSpc>
              <a:spcAft>
                <a:spcPts val="0"/>
              </a:spcAft>
              <a:buClrTx/>
              <a:buSzPct val="100000"/>
              <a:defRPr sz="1905" baseline="0">
                <a:latin typeface="Arial" panose="020B0604020202020204" pitchFamily="34" charset="0"/>
                <a:ea typeface="华文楷体" panose="02010600040101010101" pitchFamily="2" charset="-122"/>
              </a:defRPr>
            </a:lvl4pPr>
            <a:lvl5pPr marL="1268730">
              <a:lnSpc>
                <a:spcPct val="120000"/>
              </a:lnSpc>
              <a:spcAft>
                <a:spcPts val="0"/>
              </a:spcAft>
              <a:buClrTx/>
              <a:buSzPct val="100000"/>
              <a:defRPr sz="1630" baseline="0">
                <a:latin typeface="Arial" panose="020B0604020202020204" pitchFamily="34" charset="0"/>
                <a:ea typeface="华文楷体" panose="02010600040101010101" pitchFamily="2" charset="-122"/>
              </a:defRPr>
            </a:lvl5pPr>
          </a:lstStyle>
          <a:p>
            <a:pPr lvl="0"/>
            <a:r>
              <a:rPr lang="en-US" dirty="0"/>
              <a:t>Click to edit Master text styles</a:t>
            </a:r>
            <a:endParaRPr lang="en-US" dirty="0"/>
          </a:p>
          <a:p>
            <a:pPr lvl="2"/>
            <a:r>
              <a:rPr lang="en-US" dirty="0"/>
              <a:t>Third level</a:t>
            </a:r>
            <a:endParaRPr lang="en-US" dirty="0"/>
          </a:p>
        </p:txBody>
      </p:sp>
      <p:sp>
        <p:nvSpPr>
          <p:cNvPr id="8" name="McK 2. Slide Title"/>
          <p:cNvSpPr>
            <a:spLocks noGrp="1" noChangeArrowheads="1"/>
          </p:cNvSpPr>
          <p:nvPr>
            <p:ph type="title"/>
          </p:nvPr>
        </p:nvSpPr>
        <p:spPr bwMode="auto">
          <a:xfrm>
            <a:off x="311021" y="351613"/>
            <a:ext cx="9835558" cy="345431"/>
          </a:xfrm>
          <a:prstGeom prst="rect">
            <a:avLst/>
          </a:prstGeom>
          <a:noFill/>
          <a:ln w="9525">
            <a:noFill/>
            <a:miter lim="800000"/>
          </a:ln>
        </p:spPr>
        <p:txBody>
          <a:bodyPr vert="horz" wrap="square" lIns="0" tIns="0" rIns="0" bIns="0" numCol="1" anchor="t" anchorCtr="0" compatLnSpc="1">
            <a:spAutoFit/>
          </a:bodyPr>
          <a:lstStyle>
            <a:lvl1pPr>
              <a:defRPr>
                <a:latin typeface="微软雅黑" panose="020B0503020204020204" pitchFamily="34" charset="-122"/>
                <a:ea typeface="微软雅黑" panose="020B0503020204020204" pitchFamily="34" charset="-122"/>
              </a:defRPr>
            </a:lvl1pPr>
          </a:lstStyle>
          <a:p>
            <a:pPr lvl="0"/>
            <a:r>
              <a:rPr lang="en-US" altLang="zh-CN" dirty="0"/>
              <a:t>Click to edit Master title style</a:t>
            </a:r>
            <a:endParaRPr lang="en-US" altLang="zh-CN" dirty="0"/>
          </a:p>
        </p:txBody>
      </p:sp>
      <p:sp>
        <p:nvSpPr>
          <p:cNvPr id="9" name="Rectangle 537"/>
          <p:cNvSpPr>
            <a:spLocks noGrp="1" noChangeArrowheads="1"/>
          </p:cNvSpPr>
          <p:nvPr>
            <p:ph type="sldNum" sz="quarter" idx="4"/>
          </p:nvPr>
        </p:nvSpPr>
        <p:spPr bwMode="auto">
          <a:xfrm>
            <a:off x="11509814" y="6624568"/>
            <a:ext cx="630675" cy="249772"/>
          </a:xfrm>
          <a:prstGeom prst="rect">
            <a:avLst/>
          </a:prstGeom>
          <a:noFill/>
          <a:ln w="9525">
            <a:noFill/>
            <a:miter lim="800000"/>
          </a:ln>
          <a:effectLst/>
        </p:spPr>
        <p:txBody>
          <a:bodyPr vert="horz" wrap="square" lIns="91361" tIns="45682" rIns="91361" bIns="45682" numCol="1" anchor="ctr" anchorCtr="0" compatLnSpc="1"/>
          <a:lstStyle>
            <a:lvl1pPr algn="ctr">
              <a:spcAft>
                <a:spcPct val="0"/>
              </a:spcAft>
              <a:buClrTx/>
              <a:defRPr sz="1225" b="1">
                <a:latin typeface="微软雅黑" panose="020B0503020204020204" pitchFamily="34" charset="-122"/>
                <a:ea typeface="微软雅黑" panose="020B0503020204020204" pitchFamily="34" charset="-122"/>
              </a:defRPr>
            </a:lvl1pPr>
          </a:lstStyle>
          <a:p>
            <a:pPr>
              <a:defRPr/>
            </a:pPr>
            <a:fld id="{34738D62-C288-4550-B2D4-744FF4FB83B0}" type="slidenum">
              <a:rPr lang="zh-CN" altLang="en-US" smtClean="0"/>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8.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38.png"/><Relationship Id="rId10" Type="http://schemas.openxmlformats.org/officeDocument/2006/relationships/notesSlide" Target="../notesSlides/notesSlide6.xml"/><Relationship Id="rId1" Type="http://schemas.openxmlformats.org/officeDocument/2006/relationships/tags" Target="../tags/tag37.xml"/></Relationships>
</file>

<file path=ppt/slides/_rels/slide10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89.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351.jpeg"/><Relationship Id="rId4" Type="http://schemas.openxmlformats.org/officeDocument/2006/relationships/image" Target="../media/image350.jpeg"/><Relationship Id="rId3" Type="http://schemas.openxmlformats.org/officeDocument/2006/relationships/image" Target="../media/image349.jpeg"/><Relationship Id="rId2" Type="http://schemas.openxmlformats.org/officeDocument/2006/relationships/image" Target="../media/image348.jpeg"/><Relationship Id="rId10" Type="http://schemas.openxmlformats.org/officeDocument/2006/relationships/notesSlide" Target="../notesSlides/notesSlide88.xml"/><Relationship Id="rId1" Type="http://schemas.openxmlformats.org/officeDocument/2006/relationships/tags" Target="../tags/tag288.xml"/></Relationships>
</file>

<file path=ppt/slides/_rels/slide101.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355.jpeg"/><Relationship Id="rId6" Type="http://schemas.openxmlformats.org/officeDocument/2006/relationships/image" Target="../media/image354.jpeg"/><Relationship Id="rId5" Type="http://schemas.openxmlformats.org/officeDocument/2006/relationships/tags" Target="../tags/tag292.xml"/><Relationship Id="rId4" Type="http://schemas.openxmlformats.org/officeDocument/2006/relationships/image" Target="../media/image353.jpeg"/><Relationship Id="rId3" Type="http://schemas.openxmlformats.org/officeDocument/2006/relationships/tags" Target="../tags/tag291.xml"/><Relationship Id="rId2" Type="http://schemas.openxmlformats.org/officeDocument/2006/relationships/image" Target="../media/image352.jpeg"/><Relationship Id="rId12" Type="http://schemas.openxmlformats.org/officeDocument/2006/relationships/notesSlide" Target="../notesSlides/notesSlide89.xml"/><Relationship Id="rId11" Type="http://schemas.openxmlformats.org/officeDocument/2006/relationships/slideLayout" Target="../slideLayouts/slideLayout4.xml"/><Relationship Id="rId10" Type="http://schemas.openxmlformats.org/officeDocument/2006/relationships/tags" Target="../tags/tag293.xml"/><Relationship Id="rId1" Type="http://schemas.openxmlformats.org/officeDocument/2006/relationships/tags" Target="../tags/tag290.xml"/></Relationships>
</file>

<file path=ppt/slides/_rels/slide102.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359.jpeg"/><Relationship Id="rId7" Type="http://schemas.openxmlformats.org/officeDocument/2006/relationships/tags" Target="../tags/tag297.xml"/><Relationship Id="rId6" Type="http://schemas.openxmlformats.org/officeDocument/2006/relationships/image" Target="../media/image358.jpeg"/><Relationship Id="rId5" Type="http://schemas.openxmlformats.org/officeDocument/2006/relationships/tags" Target="../tags/tag296.xml"/><Relationship Id="rId4" Type="http://schemas.openxmlformats.org/officeDocument/2006/relationships/image" Target="../media/image357.jpeg"/><Relationship Id="rId3" Type="http://schemas.openxmlformats.org/officeDocument/2006/relationships/tags" Target="../tags/tag295.xml"/><Relationship Id="rId2" Type="http://schemas.openxmlformats.org/officeDocument/2006/relationships/image" Target="../media/image356.jpeg"/><Relationship Id="rId13" Type="http://schemas.openxmlformats.org/officeDocument/2006/relationships/notesSlide" Target="../notesSlides/notesSlide90.xml"/><Relationship Id="rId12" Type="http://schemas.openxmlformats.org/officeDocument/2006/relationships/slideLayout" Target="../slideLayouts/slideLayout4.xml"/><Relationship Id="rId11" Type="http://schemas.openxmlformats.org/officeDocument/2006/relationships/tags" Target="../tags/tag298.xml"/><Relationship Id="rId10" Type="http://schemas.openxmlformats.org/officeDocument/2006/relationships/image" Target="../media/image19.png"/><Relationship Id="rId1" Type="http://schemas.openxmlformats.org/officeDocument/2006/relationships/tags" Target="../tags/tag294.xml"/></Relationships>
</file>

<file path=ppt/slides/_rels/slide103.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363.jpeg"/><Relationship Id="rId5" Type="http://schemas.openxmlformats.org/officeDocument/2006/relationships/image" Target="../media/image362.jpeg"/><Relationship Id="rId4" Type="http://schemas.openxmlformats.org/officeDocument/2006/relationships/image" Target="../media/image361.jpeg"/><Relationship Id="rId3" Type="http://schemas.openxmlformats.org/officeDocument/2006/relationships/image" Target="../media/image360.jpeg"/><Relationship Id="rId2" Type="http://schemas.openxmlformats.org/officeDocument/2006/relationships/tags" Target="../tags/tag300.xml"/><Relationship Id="rId11" Type="http://schemas.openxmlformats.org/officeDocument/2006/relationships/notesSlide" Target="../notesSlides/notesSlide91.xml"/><Relationship Id="rId10" Type="http://schemas.openxmlformats.org/officeDocument/2006/relationships/slideLayout" Target="../slideLayouts/slideLayout4.xml"/><Relationship Id="rId1" Type="http://schemas.openxmlformats.org/officeDocument/2006/relationships/tags" Target="../tags/tag299.xml"/></Relationships>
</file>

<file path=ppt/slides/_rels/slide10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04.xml"/><Relationship Id="rId7" Type="http://schemas.openxmlformats.org/officeDocument/2006/relationships/image" Target="../media/image18.png"/><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 Id="rId3" Type="http://schemas.openxmlformats.org/officeDocument/2006/relationships/tags" Target="../tags/tag303.xml"/><Relationship Id="rId2" Type="http://schemas.openxmlformats.org/officeDocument/2006/relationships/image" Target="../media/image364.jpeg"/><Relationship Id="rId10" Type="http://schemas.openxmlformats.org/officeDocument/2006/relationships/notesSlide" Target="../notesSlides/notesSlide92.xml"/><Relationship Id="rId1" Type="http://schemas.openxmlformats.org/officeDocument/2006/relationships/tags" Target="../tags/tag302.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06.xml.rels><?xml version="1.0" encoding="UTF-8" standalone="yes"?>
<Relationships xmlns="http://schemas.openxmlformats.org/package/2006/relationships"><Relationship Id="rId8" Type="http://schemas.openxmlformats.org/officeDocument/2006/relationships/notesSlide" Target="../notesSlides/notesSlide93.xml"/><Relationship Id="rId7" Type="http://schemas.openxmlformats.org/officeDocument/2006/relationships/slideLayout" Target="../slideLayouts/slideLayout4.xml"/><Relationship Id="rId6" Type="http://schemas.openxmlformats.org/officeDocument/2006/relationships/tags" Target="../tags/tag306.xml"/><Relationship Id="rId5" Type="http://schemas.openxmlformats.org/officeDocument/2006/relationships/image" Target="../media/image370.png"/><Relationship Id="rId4" Type="http://schemas.openxmlformats.org/officeDocument/2006/relationships/image" Target="../media/image369.png"/><Relationship Id="rId3" Type="http://schemas.openxmlformats.org/officeDocument/2006/relationships/image" Target="../media/image368.png"/><Relationship Id="rId2" Type="http://schemas.openxmlformats.org/officeDocument/2006/relationships/image" Target="../media/image18.png"/><Relationship Id="rId1" Type="http://schemas.openxmlformats.org/officeDocument/2006/relationships/tags" Target="../tags/tag305.xml"/></Relationships>
</file>

<file path=ppt/slides/_rels/slide107.xml.rels><?xml version="1.0" encoding="UTF-8" standalone="yes"?>
<Relationships xmlns="http://schemas.openxmlformats.org/package/2006/relationships"><Relationship Id="rId9" Type="http://schemas.openxmlformats.org/officeDocument/2006/relationships/notesSlide" Target="../notesSlides/notesSlide94.xml"/><Relationship Id="rId8" Type="http://schemas.openxmlformats.org/officeDocument/2006/relationships/slideLayout" Target="../slideLayouts/slideLayout4.xml"/><Relationship Id="rId7" Type="http://schemas.openxmlformats.org/officeDocument/2006/relationships/tags" Target="../tags/tag308.xml"/><Relationship Id="rId6" Type="http://schemas.openxmlformats.org/officeDocument/2006/relationships/image" Target="../media/image374.png"/><Relationship Id="rId5" Type="http://schemas.openxmlformats.org/officeDocument/2006/relationships/image" Target="../media/image18.png"/><Relationship Id="rId4" Type="http://schemas.openxmlformats.org/officeDocument/2006/relationships/image" Target="../media/image373.png"/><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tags" Target="../tags/tag307.xml"/></Relationships>
</file>

<file path=ppt/slides/_rels/slide108.xml.rels><?xml version="1.0" encoding="UTF-8" standalone="yes"?>
<Relationships xmlns="http://schemas.openxmlformats.org/package/2006/relationships"><Relationship Id="rId9" Type="http://schemas.openxmlformats.org/officeDocument/2006/relationships/notesSlide" Target="../notesSlides/notesSlide95.xml"/><Relationship Id="rId8" Type="http://schemas.openxmlformats.org/officeDocument/2006/relationships/slideLayout" Target="../slideLayouts/slideLayout4.xml"/><Relationship Id="rId7" Type="http://schemas.openxmlformats.org/officeDocument/2006/relationships/tags" Target="../tags/tag310.xml"/><Relationship Id="rId6" Type="http://schemas.openxmlformats.org/officeDocument/2006/relationships/image" Target="../media/image18.png"/><Relationship Id="rId5" Type="http://schemas.openxmlformats.org/officeDocument/2006/relationships/image" Target="../media/image378.png"/><Relationship Id="rId4" Type="http://schemas.openxmlformats.org/officeDocument/2006/relationships/image" Target="../media/image377.png"/><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tags" Target="../tags/tag309.xml"/></Relationships>
</file>

<file path=ppt/slides/_rels/slide109.xml.rels><?xml version="1.0" encoding="UTF-8" standalone="yes"?>
<Relationships xmlns="http://schemas.openxmlformats.org/package/2006/relationships"><Relationship Id="rId8" Type="http://schemas.openxmlformats.org/officeDocument/2006/relationships/notesSlide" Target="../notesSlides/notesSlide96.xml"/><Relationship Id="rId7" Type="http://schemas.openxmlformats.org/officeDocument/2006/relationships/slideLayout" Target="../slideLayouts/slideLayout4.xml"/><Relationship Id="rId6" Type="http://schemas.openxmlformats.org/officeDocument/2006/relationships/tags" Target="../tags/tag312.xml"/><Relationship Id="rId5" Type="http://schemas.openxmlformats.org/officeDocument/2006/relationships/image" Target="../media/image381.png"/><Relationship Id="rId4" Type="http://schemas.openxmlformats.org/officeDocument/2006/relationships/image" Target="../media/image380.png"/><Relationship Id="rId3" Type="http://schemas.openxmlformats.org/officeDocument/2006/relationships/image" Target="../media/image379.png"/><Relationship Id="rId2" Type="http://schemas.openxmlformats.org/officeDocument/2006/relationships/image" Target="../media/image18.png"/><Relationship Id="rId1" Type="http://schemas.openxmlformats.org/officeDocument/2006/relationships/tags" Target="../tags/tag311.xml"/></Relationships>
</file>

<file path=ppt/slides/_rels/slide11.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tags" Target="../tags/tag43.xml"/><Relationship Id="rId7" Type="http://schemas.openxmlformats.org/officeDocument/2006/relationships/image" Target="../media/image44.jpeg"/><Relationship Id="rId6" Type="http://schemas.openxmlformats.org/officeDocument/2006/relationships/tags" Target="../tags/tag42.xml"/><Relationship Id="rId5" Type="http://schemas.openxmlformats.org/officeDocument/2006/relationships/image" Target="../media/image43.jpeg"/><Relationship Id="rId4" Type="http://schemas.openxmlformats.org/officeDocument/2006/relationships/tags" Target="../tags/tag41.xml"/><Relationship Id="rId3" Type="http://schemas.openxmlformats.org/officeDocument/2006/relationships/image" Target="../media/image42.jpeg"/><Relationship Id="rId2" Type="http://schemas.openxmlformats.org/officeDocument/2006/relationships/tags" Target="../tags/tag40.xml"/><Relationship Id="rId14" Type="http://schemas.openxmlformats.org/officeDocument/2006/relationships/notesSlide" Target="../notesSlides/notesSlide7.xml"/><Relationship Id="rId13" Type="http://schemas.openxmlformats.org/officeDocument/2006/relationships/slideLayout" Target="../slideLayouts/slideLayout4.xml"/><Relationship Id="rId12" Type="http://schemas.openxmlformats.org/officeDocument/2006/relationships/tags" Target="../tags/tag44.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39.xml"/></Relationships>
</file>

<file path=ppt/slides/_rels/slide110.xml.rels><?xml version="1.0" encoding="UTF-8" standalone="yes"?>
<Relationships xmlns="http://schemas.openxmlformats.org/package/2006/relationships"><Relationship Id="rId9" Type="http://schemas.openxmlformats.org/officeDocument/2006/relationships/notesSlide" Target="../notesSlides/notesSlide97.xml"/><Relationship Id="rId8" Type="http://schemas.openxmlformats.org/officeDocument/2006/relationships/slideLayout" Target="../slideLayouts/slideLayout4.xml"/><Relationship Id="rId7" Type="http://schemas.openxmlformats.org/officeDocument/2006/relationships/tags" Target="../tags/tag314.xml"/><Relationship Id="rId6" Type="http://schemas.openxmlformats.org/officeDocument/2006/relationships/image" Target="../media/image385.jpeg"/><Relationship Id="rId5" Type="http://schemas.openxmlformats.org/officeDocument/2006/relationships/image" Target="../media/image384.png"/><Relationship Id="rId4" Type="http://schemas.openxmlformats.org/officeDocument/2006/relationships/image" Target="../media/image383.png"/><Relationship Id="rId3" Type="http://schemas.openxmlformats.org/officeDocument/2006/relationships/image" Target="../media/image382.png"/><Relationship Id="rId2" Type="http://schemas.openxmlformats.org/officeDocument/2006/relationships/image" Target="../media/image18.png"/><Relationship Id="rId1" Type="http://schemas.openxmlformats.org/officeDocument/2006/relationships/tags" Target="../tags/tag313.xml"/></Relationships>
</file>

<file path=ppt/slides/_rels/slide111.xml.rels><?xml version="1.0" encoding="UTF-8" standalone="yes"?>
<Relationships xmlns="http://schemas.openxmlformats.org/package/2006/relationships"><Relationship Id="rId9" Type="http://schemas.openxmlformats.org/officeDocument/2006/relationships/notesSlide" Target="../notesSlides/notesSlide98.xml"/><Relationship Id="rId8" Type="http://schemas.openxmlformats.org/officeDocument/2006/relationships/slideLayout" Target="../slideLayouts/slideLayout4.xml"/><Relationship Id="rId7" Type="http://schemas.openxmlformats.org/officeDocument/2006/relationships/tags" Target="../tags/tag316.xml"/><Relationship Id="rId6" Type="http://schemas.openxmlformats.org/officeDocument/2006/relationships/image" Target="../media/image389.jpeg"/><Relationship Id="rId5" Type="http://schemas.openxmlformats.org/officeDocument/2006/relationships/image" Target="../media/image18.png"/><Relationship Id="rId4" Type="http://schemas.openxmlformats.org/officeDocument/2006/relationships/image" Target="../media/image388.png"/><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tags" Target="../tags/tag315.xml"/></Relationships>
</file>

<file path=ppt/slides/_rels/slide112.xml.rels><?xml version="1.0" encoding="UTF-8" standalone="yes"?>
<Relationships xmlns="http://schemas.openxmlformats.org/package/2006/relationships"><Relationship Id="rId9" Type="http://schemas.openxmlformats.org/officeDocument/2006/relationships/notesSlide" Target="../notesSlides/notesSlide99.xml"/><Relationship Id="rId8" Type="http://schemas.openxmlformats.org/officeDocument/2006/relationships/slideLayout" Target="../slideLayouts/slideLayout4.xml"/><Relationship Id="rId7" Type="http://schemas.openxmlformats.org/officeDocument/2006/relationships/tags" Target="../tags/tag318.xml"/><Relationship Id="rId6" Type="http://schemas.openxmlformats.org/officeDocument/2006/relationships/image" Target="../media/image18.png"/><Relationship Id="rId5" Type="http://schemas.openxmlformats.org/officeDocument/2006/relationships/image" Target="../media/image393.png"/><Relationship Id="rId4" Type="http://schemas.openxmlformats.org/officeDocument/2006/relationships/image" Target="../media/image392.png"/><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tags" Target="../tags/tag317.xml"/></Relationships>
</file>

<file path=ppt/slides/_rels/slide113.xml.rels><?xml version="1.0" encoding="UTF-8" standalone="yes"?>
<Relationships xmlns="http://schemas.openxmlformats.org/package/2006/relationships"><Relationship Id="rId9" Type="http://schemas.openxmlformats.org/officeDocument/2006/relationships/notesSlide" Target="../notesSlides/notesSlide100.xml"/><Relationship Id="rId8" Type="http://schemas.openxmlformats.org/officeDocument/2006/relationships/slideLayout" Target="../slideLayouts/slideLayout4.xml"/><Relationship Id="rId7" Type="http://schemas.openxmlformats.org/officeDocument/2006/relationships/tags" Target="../tags/tag320.xml"/><Relationship Id="rId6" Type="http://schemas.openxmlformats.org/officeDocument/2006/relationships/image" Target="../media/image18.png"/><Relationship Id="rId5" Type="http://schemas.openxmlformats.org/officeDocument/2006/relationships/image" Target="../media/image397.png"/><Relationship Id="rId4" Type="http://schemas.openxmlformats.org/officeDocument/2006/relationships/image" Target="../media/image396.png"/><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tags" Target="../tags/tag319.xml"/></Relationships>
</file>

<file path=ppt/slides/_rels/slide114.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401.jpeg"/><Relationship Id="rId7" Type="http://schemas.openxmlformats.org/officeDocument/2006/relationships/tags" Target="../tags/tag324.xml"/><Relationship Id="rId6" Type="http://schemas.openxmlformats.org/officeDocument/2006/relationships/image" Target="../media/image400.jpeg"/><Relationship Id="rId5" Type="http://schemas.openxmlformats.org/officeDocument/2006/relationships/tags" Target="../tags/tag323.xml"/><Relationship Id="rId4" Type="http://schemas.openxmlformats.org/officeDocument/2006/relationships/image" Target="../media/image399.jpeg"/><Relationship Id="rId3" Type="http://schemas.openxmlformats.org/officeDocument/2006/relationships/tags" Target="../tags/tag322.xml"/><Relationship Id="rId2" Type="http://schemas.openxmlformats.org/officeDocument/2006/relationships/image" Target="../media/image398.jpeg"/><Relationship Id="rId12" Type="http://schemas.openxmlformats.org/officeDocument/2006/relationships/notesSlide" Target="../notesSlides/notesSlide101.xml"/><Relationship Id="rId11" Type="http://schemas.openxmlformats.org/officeDocument/2006/relationships/slideLayout" Target="../slideLayouts/slideLayout4.xml"/><Relationship Id="rId10" Type="http://schemas.openxmlformats.org/officeDocument/2006/relationships/tags" Target="../tags/tag325.xml"/><Relationship Id="rId1" Type="http://schemas.openxmlformats.org/officeDocument/2006/relationships/tags" Target="../tags/tag321.xml"/></Relationships>
</file>

<file path=ppt/slides/_rels/slide115.xml.rels><?xml version="1.0" encoding="UTF-8" standalone="yes"?>
<Relationships xmlns="http://schemas.openxmlformats.org/package/2006/relationships"><Relationship Id="rId9" Type="http://schemas.openxmlformats.org/officeDocument/2006/relationships/notesSlide" Target="../notesSlides/notesSlide102.xml"/><Relationship Id="rId8" Type="http://schemas.openxmlformats.org/officeDocument/2006/relationships/slideLayout" Target="../slideLayouts/slideLayout4.xml"/><Relationship Id="rId7" Type="http://schemas.openxmlformats.org/officeDocument/2006/relationships/tags" Target="../tags/tag327.xml"/><Relationship Id="rId6" Type="http://schemas.openxmlformats.org/officeDocument/2006/relationships/image" Target="../media/image405.jpeg"/><Relationship Id="rId5" Type="http://schemas.openxmlformats.org/officeDocument/2006/relationships/image" Target="../media/image18.png"/><Relationship Id="rId4" Type="http://schemas.openxmlformats.org/officeDocument/2006/relationships/image" Target="../media/image404.png"/><Relationship Id="rId3" Type="http://schemas.openxmlformats.org/officeDocument/2006/relationships/image" Target="../media/image403.png"/><Relationship Id="rId2" Type="http://schemas.openxmlformats.org/officeDocument/2006/relationships/image" Target="../media/image402.jpeg"/><Relationship Id="rId1" Type="http://schemas.openxmlformats.org/officeDocument/2006/relationships/tags" Target="../tags/tag326.xml"/></Relationships>
</file>

<file path=ppt/slides/_rels/slide116.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409.jpeg"/><Relationship Id="rId7" Type="http://schemas.openxmlformats.org/officeDocument/2006/relationships/tags" Target="../tags/tag331.xml"/><Relationship Id="rId6" Type="http://schemas.openxmlformats.org/officeDocument/2006/relationships/image" Target="../media/image408.jpeg"/><Relationship Id="rId5" Type="http://schemas.openxmlformats.org/officeDocument/2006/relationships/tags" Target="../tags/tag330.xml"/><Relationship Id="rId4" Type="http://schemas.openxmlformats.org/officeDocument/2006/relationships/image" Target="../media/image407.jpeg"/><Relationship Id="rId3" Type="http://schemas.openxmlformats.org/officeDocument/2006/relationships/tags" Target="../tags/tag329.xml"/><Relationship Id="rId2" Type="http://schemas.openxmlformats.org/officeDocument/2006/relationships/image" Target="../media/image406.jpeg"/><Relationship Id="rId12" Type="http://schemas.openxmlformats.org/officeDocument/2006/relationships/notesSlide" Target="../notesSlides/notesSlide103.xml"/><Relationship Id="rId11" Type="http://schemas.openxmlformats.org/officeDocument/2006/relationships/slideLayout" Target="../slideLayouts/slideLayout4.xml"/><Relationship Id="rId10" Type="http://schemas.openxmlformats.org/officeDocument/2006/relationships/tags" Target="../tags/tag332.xml"/><Relationship Id="rId1" Type="http://schemas.openxmlformats.org/officeDocument/2006/relationships/tags" Target="../tags/tag328.xml"/></Relationships>
</file>

<file path=ppt/slides/_rels/slide117.xml.rels><?xml version="1.0" encoding="UTF-8" standalone="yes"?>
<Relationships xmlns="http://schemas.openxmlformats.org/package/2006/relationships"><Relationship Id="rId9" Type="http://schemas.openxmlformats.org/officeDocument/2006/relationships/notesSlide" Target="../notesSlides/notesSlide104.xml"/><Relationship Id="rId8" Type="http://schemas.openxmlformats.org/officeDocument/2006/relationships/slideLayout" Target="../slideLayouts/slideLayout4.xml"/><Relationship Id="rId7" Type="http://schemas.openxmlformats.org/officeDocument/2006/relationships/tags" Target="../tags/tag334.xml"/><Relationship Id="rId6" Type="http://schemas.openxmlformats.org/officeDocument/2006/relationships/image" Target="../media/image413.jpeg"/><Relationship Id="rId5" Type="http://schemas.openxmlformats.org/officeDocument/2006/relationships/image" Target="../media/image18.png"/><Relationship Id="rId4" Type="http://schemas.openxmlformats.org/officeDocument/2006/relationships/image" Target="../media/image412.png"/><Relationship Id="rId3" Type="http://schemas.openxmlformats.org/officeDocument/2006/relationships/image" Target="../media/image411.png"/><Relationship Id="rId2" Type="http://schemas.openxmlformats.org/officeDocument/2006/relationships/image" Target="../media/image410.jpeg"/><Relationship Id="rId1" Type="http://schemas.openxmlformats.org/officeDocument/2006/relationships/tags" Target="../tags/tag333.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19.xml.rels><?xml version="1.0" encoding="UTF-8" standalone="yes"?>
<Relationships xmlns="http://schemas.openxmlformats.org/package/2006/relationships"><Relationship Id="rId9" Type="http://schemas.openxmlformats.org/officeDocument/2006/relationships/notesSlide" Target="../notesSlides/notesSlide105.xml"/><Relationship Id="rId8" Type="http://schemas.openxmlformats.org/officeDocument/2006/relationships/slideLayout" Target="../slideLayouts/slideLayout4.xml"/><Relationship Id="rId7" Type="http://schemas.openxmlformats.org/officeDocument/2006/relationships/tags" Target="../tags/tag336.xml"/><Relationship Id="rId6" Type="http://schemas.openxmlformats.org/officeDocument/2006/relationships/image" Target="../media/image417.jpeg"/><Relationship Id="rId5" Type="http://schemas.openxmlformats.org/officeDocument/2006/relationships/image" Target="../media/image18.png"/><Relationship Id="rId4" Type="http://schemas.openxmlformats.org/officeDocument/2006/relationships/image" Target="../media/image416.jpeg"/><Relationship Id="rId3" Type="http://schemas.openxmlformats.org/officeDocument/2006/relationships/image" Target="../media/image415.jpeg"/><Relationship Id="rId2" Type="http://schemas.openxmlformats.org/officeDocument/2006/relationships/image" Target="../media/image414.jpeg"/><Relationship Id="rId1" Type="http://schemas.openxmlformats.org/officeDocument/2006/relationships/tags" Target="../tags/tag335.xml"/></Relationships>
</file>

<file path=ppt/slides/_rels/slide12.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49.jpeg"/><Relationship Id="rId5" Type="http://schemas.openxmlformats.org/officeDocument/2006/relationships/tags" Target="../tags/tag46.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1" Type="http://schemas.openxmlformats.org/officeDocument/2006/relationships/notesSlide" Target="../notesSlides/notesSlide8.xml"/><Relationship Id="rId10" Type="http://schemas.openxmlformats.org/officeDocument/2006/relationships/slideLayout" Target="../slideLayouts/slideLayout4.xml"/><Relationship Id="rId1" Type="http://schemas.openxmlformats.org/officeDocument/2006/relationships/tags" Target="../tags/tag45.xml"/></Relationships>
</file>

<file path=ppt/slides/_rels/slide120.xml.rels><?xml version="1.0" encoding="UTF-8" standalone="yes"?>
<Relationships xmlns="http://schemas.openxmlformats.org/package/2006/relationships"><Relationship Id="rId9" Type="http://schemas.openxmlformats.org/officeDocument/2006/relationships/notesSlide" Target="../notesSlides/notesSlide106.xml"/><Relationship Id="rId8" Type="http://schemas.openxmlformats.org/officeDocument/2006/relationships/slideLayout" Target="../slideLayouts/slideLayout4.xml"/><Relationship Id="rId7" Type="http://schemas.openxmlformats.org/officeDocument/2006/relationships/tags" Target="../tags/tag338.xml"/><Relationship Id="rId6" Type="http://schemas.openxmlformats.org/officeDocument/2006/relationships/image" Target="../media/image18.png"/><Relationship Id="rId5" Type="http://schemas.openxmlformats.org/officeDocument/2006/relationships/image" Target="../media/image421.png"/><Relationship Id="rId4" Type="http://schemas.openxmlformats.org/officeDocument/2006/relationships/image" Target="../media/image420.png"/><Relationship Id="rId3" Type="http://schemas.openxmlformats.org/officeDocument/2006/relationships/image" Target="../media/image419.png"/><Relationship Id="rId2" Type="http://schemas.openxmlformats.org/officeDocument/2006/relationships/image" Target="../media/image418.png"/><Relationship Id="rId1" Type="http://schemas.openxmlformats.org/officeDocument/2006/relationships/tags" Target="../tags/tag337.xml"/></Relationships>
</file>

<file path=ppt/slides/_rels/slide121.xml.rels><?xml version="1.0" encoding="UTF-8" standalone="yes"?>
<Relationships xmlns="http://schemas.openxmlformats.org/package/2006/relationships"><Relationship Id="rId9" Type="http://schemas.openxmlformats.org/officeDocument/2006/relationships/notesSlide" Target="../notesSlides/notesSlide107.xml"/><Relationship Id="rId8" Type="http://schemas.openxmlformats.org/officeDocument/2006/relationships/slideLayout" Target="../slideLayouts/slideLayout4.xml"/><Relationship Id="rId7" Type="http://schemas.openxmlformats.org/officeDocument/2006/relationships/tags" Target="../tags/tag340.xml"/><Relationship Id="rId6" Type="http://schemas.openxmlformats.org/officeDocument/2006/relationships/image" Target="../media/image18.png"/><Relationship Id="rId5" Type="http://schemas.openxmlformats.org/officeDocument/2006/relationships/image" Target="../media/image425.jpeg"/><Relationship Id="rId4" Type="http://schemas.openxmlformats.org/officeDocument/2006/relationships/image" Target="../media/image424.jpeg"/><Relationship Id="rId3" Type="http://schemas.openxmlformats.org/officeDocument/2006/relationships/image" Target="../media/image423.jpeg"/><Relationship Id="rId2" Type="http://schemas.openxmlformats.org/officeDocument/2006/relationships/image" Target="../media/image422.jpeg"/><Relationship Id="rId1" Type="http://schemas.openxmlformats.org/officeDocument/2006/relationships/tags" Target="../tags/tag339.xml"/></Relationships>
</file>

<file path=ppt/slides/_rels/slide122.xml.rels><?xml version="1.0" encoding="UTF-8" standalone="yes"?>
<Relationships xmlns="http://schemas.openxmlformats.org/package/2006/relationships"><Relationship Id="rId9" Type="http://schemas.openxmlformats.org/officeDocument/2006/relationships/notesSlide" Target="../notesSlides/notesSlide108.xml"/><Relationship Id="rId8" Type="http://schemas.openxmlformats.org/officeDocument/2006/relationships/slideLayout" Target="../slideLayouts/slideLayout4.xml"/><Relationship Id="rId7" Type="http://schemas.openxmlformats.org/officeDocument/2006/relationships/tags" Target="../tags/tag342.xml"/><Relationship Id="rId6" Type="http://schemas.openxmlformats.org/officeDocument/2006/relationships/image" Target="../media/image18.png"/><Relationship Id="rId5" Type="http://schemas.openxmlformats.org/officeDocument/2006/relationships/image" Target="../media/image429.jpeg"/><Relationship Id="rId4" Type="http://schemas.openxmlformats.org/officeDocument/2006/relationships/image" Target="../media/image428.jpeg"/><Relationship Id="rId3" Type="http://schemas.openxmlformats.org/officeDocument/2006/relationships/image" Target="../media/image427.jpeg"/><Relationship Id="rId2" Type="http://schemas.openxmlformats.org/officeDocument/2006/relationships/image" Target="../media/image426.jpeg"/><Relationship Id="rId1" Type="http://schemas.openxmlformats.org/officeDocument/2006/relationships/tags" Target="../tags/tag341.xml"/></Relationships>
</file>

<file path=ppt/slides/_rels/slide123.xml.rels><?xml version="1.0" encoding="UTF-8" standalone="yes"?>
<Relationships xmlns="http://schemas.openxmlformats.org/package/2006/relationships"><Relationship Id="rId9" Type="http://schemas.openxmlformats.org/officeDocument/2006/relationships/notesSlide" Target="../notesSlides/notesSlide109.xml"/><Relationship Id="rId8" Type="http://schemas.openxmlformats.org/officeDocument/2006/relationships/slideLayout" Target="../slideLayouts/slideLayout4.xml"/><Relationship Id="rId7" Type="http://schemas.openxmlformats.org/officeDocument/2006/relationships/tags" Target="../tags/tag344.xml"/><Relationship Id="rId6" Type="http://schemas.openxmlformats.org/officeDocument/2006/relationships/image" Target="../media/image433.jpeg"/><Relationship Id="rId5" Type="http://schemas.openxmlformats.org/officeDocument/2006/relationships/image" Target="../media/image18.png"/><Relationship Id="rId4" Type="http://schemas.openxmlformats.org/officeDocument/2006/relationships/image" Target="../media/image432.png"/><Relationship Id="rId3" Type="http://schemas.openxmlformats.org/officeDocument/2006/relationships/image" Target="../media/image431.jpeg"/><Relationship Id="rId2" Type="http://schemas.openxmlformats.org/officeDocument/2006/relationships/image" Target="../media/image430.jpeg"/><Relationship Id="rId1" Type="http://schemas.openxmlformats.org/officeDocument/2006/relationships/tags" Target="../tags/tag343.xml"/></Relationships>
</file>

<file path=ppt/slides/_rels/slide124.xml.rels><?xml version="1.0" encoding="UTF-8" standalone="yes"?>
<Relationships xmlns="http://schemas.openxmlformats.org/package/2006/relationships"><Relationship Id="rId9" Type="http://schemas.openxmlformats.org/officeDocument/2006/relationships/notesSlide" Target="../notesSlides/notesSlide110.xml"/><Relationship Id="rId8" Type="http://schemas.openxmlformats.org/officeDocument/2006/relationships/slideLayout" Target="../slideLayouts/slideLayout4.xml"/><Relationship Id="rId7" Type="http://schemas.openxmlformats.org/officeDocument/2006/relationships/tags" Target="../tags/tag346.xml"/><Relationship Id="rId6" Type="http://schemas.openxmlformats.org/officeDocument/2006/relationships/image" Target="../media/image18.png"/><Relationship Id="rId5" Type="http://schemas.openxmlformats.org/officeDocument/2006/relationships/image" Target="../media/image437.png"/><Relationship Id="rId4" Type="http://schemas.openxmlformats.org/officeDocument/2006/relationships/image" Target="../media/image436.png"/><Relationship Id="rId3" Type="http://schemas.openxmlformats.org/officeDocument/2006/relationships/image" Target="../media/image435.png"/><Relationship Id="rId2" Type="http://schemas.openxmlformats.org/officeDocument/2006/relationships/image" Target="../media/image434.png"/><Relationship Id="rId1" Type="http://schemas.openxmlformats.org/officeDocument/2006/relationships/tags" Target="../tags/tag345.xml"/></Relationships>
</file>

<file path=ppt/slides/_rels/slide125.xml.rels><?xml version="1.0" encoding="UTF-8" standalone="yes"?>
<Relationships xmlns="http://schemas.openxmlformats.org/package/2006/relationships"><Relationship Id="rId9" Type="http://schemas.openxmlformats.org/officeDocument/2006/relationships/notesSlide" Target="../notesSlides/notesSlide111.xml"/><Relationship Id="rId8" Type="http://schemas.openxmlformats.org/officeDocument/2006/relationships/slideLayout" Target="../slideLayouts/slideLayout4.xml"/><Relationship Id="rId7" Type="http://schemas.openxmlformats.org/officeDocument/2006/relationships/tags" Target="../tags/tag348.xml"/><Relationship Id="rId6" Type="http://schemas.openxmlformats.org/officeDocument/2006/relationships/image" Target="../media/image18.png"/><Relationship Id="rId5" Type="http://schemas.openxmlformats.org/officeDocument/2006/relationships/image" Target="../media/image441.jpeg"/><Relationship Id="rId4" Type="http://schemas.openxmlformats.org/officeDocument/2006/relationships/image" Target="../media/image440.jpeg"/><Relationship Id="rId3" Type="http://schemas.openxmlformats.org/officeDocument/2006/relationships/image" Target="../media/image439.jpeg"/><Relationship Id="rId2" Type="http://schemas.openxmlformats.org/officeDocument/2006/relationships/image" Target="../media/image438.jpeg"/><Relationship Id="rId1" Type="http://schemas.openxmlformats.org/officeDocument/2006/relationships/tags" Target="../tags/tag347.xml"/></Relationships>
</file>

<file path=ppt/slides/_rels/slide126.xml.rels><?xml version="1.0" encoding="UTF-8" standalone="yes"?>
<Relationships xmlns="http://schemas.openxmlformats.org/package/2006/relationships"><Relationship Id="rId9" Type="http://schemas.openxmlformats.org/officeDocument/2006/relationships/notesSlide" Target="../notesSlides/notesSlide112.xml"/><Relationship Id="rId8" Type="http://schemas.openxmlformats.org/officeDocument/2006/relationships/slideLayout" Target="../slideLayouts/slideLayout4.xml"/><Relationship Id="rId7" Type="http://schemas.openxmlformats.org/officeDocument/2006/relationships/tags" Target="../tags/tag350.xml"/><Relationship Id="rId6" Type="http://schemas.openxmlformats.org/officeDocument/2006/relationships/image" Target="../media/image18.png"/><Relationship Id="rId5" Type="http://schemas.openxmlformats.org/officeDocument/2006/relationships/image" Target="../media/image445.jpeg"/><Relationship Id="rId4" Type="http://schemas.openxmlformats.org/officeDocument/2006/relationships/image" Target="../media/image444.jpeg"/><Relationship Id="rId3" Type="http://schemas.openxmlformats.org/officeDocument/2006/relationships/image" Target="../media/image443.jpeg"/><Relationship Id="rId2" Type="http://schemas.openxmlformats.org/officeDocument/2006/relationships/image" Target="../media/image442.jpeg"/><Relationship Id="rId1" Type="http://schemas.openxmlformats.org/officeDocument/2006/relationships/tags" Target="../tags/tag349.xml"/></Relationships>
</file>

<file path=ppt/slides/_rels/slide127.xml.rels><?xml version="1.0" encoding="UTF-8" standalone="yes"?>
<Relationships xmlns="http://schemas.openxmlformats.org/package/2006/relationships"><Relationship Id="rId9" Type="http://schemas.openxmlformats.org/officeDocument/2006/relationships/notesSlide" Target="../notesSlides/notesSlide113.xml"/><Relationship Id="rId8" Type="http://schemas.openxmlformats.org/officeDocument/2006/relationships/slideLayout" Target="../slideLayouts/slideLayout4.xml"/><Relationship Id="rId7" Type="http://schemas.openxmlformats.org/officeDocument/2006/relationships/tags" Target="../tags/tag352.xml"/><Relationship Id="rId6" Type="http://schemas.openxmlformats.org/officeDocument/2006/relationships/image" Target="../media/image18.png"/><Relationship Id="rId5" Type="http://schemas.openxmlformats.org/officeDocument/2006/relationships/image" Target="../media/image449.jpeg"/><Relationship Id="rId4" Type="http://schemas.openxmlformats.org/officeDocument/2006/relationships/image" Target="../media/image448.jpeg"/><Relationship Id="rId3" Type="http://schemas.openxmlformats.org/officeDocument/2006/relationships/image" Target="../media/image447.jpeg"/><Relationship Id="rId2" Type="http://schemas.openxmlformats.org/officeDocument/2006/relationships/image" Target="../media/image446.jpeg"/><Relationship Id="rId1" Type="http://schemas.openxmlformats.org/officeDocument/2006/relationships/tags" Target="../tags/tag351.xml"/></Relationships>
</file>

<file path=ppt/slides/_rels/slide128.xml.rels><?xml version="1.0" encoding="UTF-8" standalone="yes"?>
<Relationships xmlns="http://schemas.openxmlformats.org/package/2006/relationships"><Relationship Id="rId7" Type="http://schemas.openxmlformats.org/officeDocument/2006/relationships/notesSlide" Target="../notesSlides/notesSlide114.xml"/><Relationship Id="rId6" Type="http://schemas.openxmlformats.org/officeDocument/2006/relationships/slideLayout" Target="../slideLayouts/slideLayout4.xml"/><Relationship Id="rId5" Type="http://schemas.openxmlformats.org/officeDocument/2006/relationships/tags" Target="../tags/tag354.xml"/><Relationship Id="rId4" Type="http://schemas.openxmlformats.org/officeDocument/2006/relationships/image" Target="../media/image18.png"/><Relationship Id="rId3" Type="http://schemas.openxmlformats.org/officeDocument/2006/relationships/image" Target="../media/image451.jpeg"/><Relationship Id="rId2" Type="http://schemas.openxmlformats.org/officeDocument/2006/relationships/image" Target="../media/image450.jpeg"/><Relationship Id="rId1" Type="http://schemas.openxmlformats.org/officeDocument/2006/relationships/tags" Target="../tags/tag353.xml"/></Relationships>
</file>

<file path=ppt/slides/_rels/slide129.xml.rels><?xml version="1.0" encoding="UTF-8" standalone="yes"?>
<Relationships xmlns="http://schemas.openxmlformats.org/package/2006/relationships"><Relationship Id="rId7" Type="http://schemas.openxmlformats.org/officeDocument/2006/relationships/notesSlide" Target="../notesSlides/notesSlide115.xml"/><Relationship Id="rId6" Type="http://schemas.openxmlformats.org/officeDocument/2006/relationships/slideLayout" Target="../slideLayouts/slideLayout4.xml"/><Relationship Id="rId5" Type="http://schemas.openxmlformats.org/officeDocument/2006/relationships/tags" Target="../tags/tag356.xml"/><Relationship Id="rId4" Type="http://schemas.openxmlformats.org/officeDocument/2006/relationships/image" Target="../media/image18.png"/><Relationship Id="rId3" Type="http://schemas.openxmlformats.org/officeDocument/2006/relationships/image" Target="../media/image452.jpeg"/><Relationship Id="rId2" Type="http://schemas.openxmlformats.org/officeDocument/2006/relationships/image" Target="../media/image451.jpeg"/><Relationship Id="rId1" Type="http://schemas.openxmlformats.org/officeDocument/2006/relationships/tags" Target="../tags/tag355.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xml"/><Relationship Id="rId5" Type="http://schemas.openxmlformats.org/officeDocument/2006/relationships/tags" Target="../tags/tag49.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tags" Target="../tags/tag48.xml"/><Relationship Id="rId1" Type="http://schemas.openxmlformats.org/officeDocument/2006/relationships/image" Target="../media/image50.jpeg"/></Relationships>
</file>

<file path=ppt/slides/_rels/slide130.xml.rels><?xml version="1.0" encoding="UTF-8" standalone="yes"?>
<Relationships xmlns="http://schemas.openxmlformats.org/package/2006/relationships"><Relationship Id="rId7" Type="http://schemas.openxmlformats.org/officeDocument/2006/relationships/notesSlide" Target="../notesSlides/notesSlide116.xml"/><Relationship Id="rId6" Type="http://schemas.openxmlformats.org/officeDocument/2006/relationships/slideLayout" Target="../slideLayouts/slideLayout4.xml"/><Relationship Id="rId5" Type="http://schemas.openxmlformats.org/officeDocument/2006/relationships/tags" Target="../tags/tag358.xml"/><Relationship Id="rId4" Type="http://schemas.openxmlformats.org/officeDocument/2006/relationships/image" Target="../media/image454.png"/><Relationship Id="rId3" Type="http://schemas.openxmlformats.org/officeDocument/2006/relationships/image" Target="../media/image453.png"/><Relationship Id="rId2" Type="http://schemas.openxmlformats.org/officeDocument/2006/relationships/image" Target="../media/image53.png"/><Relationship Id="rId1" Type="http://schemas.openxmlformats.org/officeDocument/2006/relationships/tags" Target="../tags/tag357.xml"/></Relationships>
</file>

<file path=ppt/slides/_rels/slide131.xml.rels><?xml version="1.0" encoding="UTF-8" standalone="yes"?>
<Relationships xmlns="http://schemas.openxmlformats.org/package/2006/relationships"><Relationship Id="rId7" Type="http://schemas.openxmlformats.org/officeDocument/2006/relationships/notesSlide" Target="../notesSlides/notesSlide117.xml"/><Relationship Id="rId6" Type="http://schemas.openxmlformats.org/officeDocument/2006/relationships/slideLayout" Target="../slideLayouts/slideLayout4.xml"/><Relationship Id="rId5" Type="http://schemas.openxmlformats.org/officeDocument/2006/relationships/tags" Target="../tags/tag360.xml"/><Relationship Id="rId4" Type="http://schemas.openxmlformats.org/officeDocument/2006/relationships/image" Target="../media/image456.png"/><Relationship Id="rId3" Type="http://schemas.openxmlformats.org/officeDocument/2006/relationships/image" Target="../media/image455.png"/><Relationship Id="rId2" Type="http://schemas.openxmlformats.org/officeDocument/2006/relationships/image" Target="../media/image53.png"/><Relationship Id="rId1" Type="http://schemas.openxmlformats.org/officeDocument/2006/relationships/tags" Target="../tags/tag359.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33.xml.rels><?xml version="1.0" encoding="UTF-8" standalone="yes"?>
<Relationships xmlns="http://schemas.openxmlformats.org/package/2006/relationships"><Relationship Id="rId9" Type="http://schemas.openxmlformats.org/officeDocument/2006/relationships/image" Target="../media/image460.jpeg"/><Relationship Id="rId8" Type="http://schemas.openxmlformats.org/officeDocument/2006/relationships/tags" Target="../tags/tag365.xml"/><Relationship Id="rId7" Type="http://schemas.openxmlformats.org/officeDocument/2006/relationships/image" Target="../media/image459.jpeg"/><Relationship Id="rId6" Type="http://schemas.openxmlformats.org/officeDocument/2006/relationships/tags" Target="../tags/tag364.xml"/><Relationship Id="rId5" Type="http://schemas.openxmlformats.org/officeDocument/2006/relationships/image" Target="../media/image458.jpeg"/><Relationship Id="rId4" Type="http://schemas.openxmlformats.org/officeDocument/2006/relationships/tags" Target="../tags/tag363.xml"/><Relationship Id="rId3" Type="http://schemas.openxmlformats.org/officeDocument/2006/relationships/image" Target="../media/image457.jpeg"/><Relationship Id="rId2" Type="http://schemas.openxmlformats.org/officeDocument/2006/relationships/tags" Target="../tags/tag362.xml"/><Relationship Id="rId13" Type="http://schemas.openxmlformats.org/officeDocument/2006/relationships/notesSlide" Target="../notesSlides/notesSlide118.xml"/><Relationship Id="rId12" Type="http://schemas.openxmlformats.org/officeDocument/2006/relationships/slideLayout" Target="../slideLayouts/slideLayout4.xml"/><Relationship Id="rId11" Type="http://schemas.openxmlformats.org/officeDocument/2006/relationships/tags" Target="../tags/tag366.xml"/><Relationship Id="rId10" Type="http://schemas.openxmlformats.org/officeDocument/2006/relationships/image" Target="../media/image18.png"/><Relationship Id="rId1" Type="http://schemas.openxmlformats.org/officeDocument/2006/relationships/tags" Target="../tags/tag361.xml"/></Relationships>
</file>

<file path=ppt/slides/_rels/slide134.xml.rels><?xml version="1.0" encoding="UTF-8" standalone="yes"?>
<Relationships xmlns="http://schemas.openxmlformats.org/package/2006/relationships"><Relationship Id="rId7" Type="http://schemas.openxmlformats.org/officeDocument/2006/relationships/notesSlide" Target="../notesSlides/notesSlide119.xml"/><Relationship Id="rId6" Type="http://schemas.openxmlformats.org/officeDocument/2006/relationships/slideLayout" Target="../slideLayouts/slideLayout4.xml"/><Relationship Id="rId5" Type="http://schemas.openxmlformats.org/officeDocument/2006/relationships/tags" Target="../tags/tag368.xml"/><Relationship Id="rId4" Type="http://schemas.openxmlformats.org/officeDocument/2006/relationships/image" Target="../media/image18.png"/><Relationship Id="rId3" Type="http://schemas.openxmlformats.org/officeDocument/2006/relationships/image" Target="../media/image462.jpeg"/><Relationship Id="rId2" Type="http://schemas.openxmlformats.org/officeDocument/2006/relationships/image" Target="../media/image461.png"/><Relationship Id="rId1" Type="http://schemas.openxmlformats.org/officeDocument/2006/relationships/tags" Target="../tags/tag367.xml"/></Relationships>
</file>

<file path=ppt/slides/_rels/slide135.xml.rels><?xml version="1.0" encoding="UTF-8" standalone="yes"?>
<Relationships xmlns="http://schemas.openxmlformats.org/package/2006/relationships"><Relationship Id="rId7" Type="http://schemas.openxmlformats.org/officeDocument/2006/relationships/notesSlide" Target="../notesSlides/notesSlide120.xml"/><Relationship Id="rId6" Type="http://schemas.openxmlformats.org/officeDocument/2006/relationships/slideLayout" Target="../slideLayouts/slideLayout4.xml"/><Relationship Id="rId5" Type="http://schemas.openxmlformats.org/officeDocument/2006/relationships/tags" Target="../tags/tag370.xml"/><Relationship Id="rId4" Type="http://schemas.openxmlformats.org/officeDocument/2006/relationships/image" Target="../media/image18.png"/><Relationship Id="rId3" Type="http://schemas.openxmlformats.org/officeDocument/2006/relationships/image" Target="../media/image464.jpeg"/><Relationship Id="rId2" Type="http://schemas.openxmlformats.org/officeDocument/2006/relationships/image" Target="../media/image463.png"/><Relationship Id="rId1" Type="http://schemas.openxmlformats.org/officeDocument/2006/relationships/tags" Target="../tags/tag369.xml"/></Relationships>
</file>

<file path=ppt/slides/_rels/slide136.xml.rels><?xml version="1.0" encoding="UTF-8" standalone="yes"?>
<Relationships xmlns="http://schemas.openxmlformats.org/package/2006/relationships"><Relationship Id="rId9" Type="http://schemas.openxmlformats.org/officeDocument/2006/relationships/notesSlide" Target="../notesSlides/notesSlide121.xml"/><Relationship Id="rId8" Type="http://schemas.openxmlformats.org/officeDocument/2006/relationships/slideLayout" Target="../slideLayouts/slideLayout4.xml"/><Relationship Id="rId7" Type="http://schemas.openxmlformats.org/officeDocument/2006/relationships/tags" Target="../tags/tag374.xml"/><Relationship Id="rId6" Type="http://schemas.openxmlformats.org/officeDocument/2006/relationships/image" Target="../media/image18.png"/><Relationship Id="rId5" Type="http://schemas.openxmlformats.org/officeDocument/2006/relationships/tags" Target="../tags/tag373.xml"/><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image" Target="../media/image466.png"/><Relationship Id="rId1" Type="http://schemas.openxmlformats.org/officeDocument/2006/relationships/image" Target="../media/image465.jpeg"/></Relationships>
</file>

<file path=ppt/slides/_rels/slide13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78.xml"/><Relationship Id="rId7" Type="http://schemas.openxmlformats.org/officeDocument/2006/relationships/image" Target="../media/image469.jpeg"/><Relationship Id="rId6" Type="http://schemas.openxmlformats.org/officeDocument/2006/relationships/image" Target="../media/image468.jpeg"/><Relationship Id="rId5" Type="http://schemas.openxmlformats.org/officeDocument/2006/relationships/image" Target="../media/image467.jpeg"/><Relationship Id="rId4" Type="http://schemas.openxmlformats.org/officeDocument/2006/relationships/image" Target="../media/image18.png"/><Relationship Id="rId3" Type="http://schemas.openxmlformats.org/officeDocument/2006/relationships/tags" Target="../tags/tag377.xml"/><Relationship Id="rId2" Type="http://schemas.openxmlformats.org/officeDocument/2006/relationships/tags" Target="../tags/tag376.xml"/><Relationship Id="rId10" Type="http://schemas.openxmlformats.org/officeDocument/2006/relationships/notesSlide" Target="../notesSlides/notesSlide122.xml"/><Relationship Id="rId1" Type="http://schemas.openxmlformats.org/officeDocument/2006/relationships/tags" Target="../tags/tag375.xml"/></Relationships>
</file>

<file path=ppt/slides/_rels/slide138.xml.rels><?xml version="1.0" encoding="UTF-8" standalone="yes"?>
<Relationships xmlns="http://schemas.openxmlformats.org/package/2006/relationships"><Relationship Id="rId9" Type="http://schemas.openxmlformats.org/officeDocument/2006/relationships/notesSlide" Target="../notesSlides/notesSlide123.xml"/><Relationship Id="rId8" Type="http://schemas.openxmlformats.org/officeDocument/2006/relationships/slideLayout" Target="../slideLayouts/slideLayout4.xml"/><Relationship Id="rId7" Type="http://schemas.openxmlformats.org/officeDocument/2006/relationships/tags" Target="../tags/tag382.xml"/><Relationship Id="rId6" Type="http://schemas.openxmlformats.org/officeDocument/2006/relationships/image" Target="../media/image18.png"/><Relationship Id="rId5" Type="http://schemas.openxmlformats.org/officeDocument/2006/relationships/image" Target="../media/image471.png"/><Relationship Id="rId4" Type="http://schemas.openxmlformats.org/officeDocument/2006/relationships/image" Target="../media/image470.jpeg"/><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s>
</file>

<file path=ppt/slides/_rels/slide13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86.xml"/><Relationship Id="rId7" Type="http://schemas.openxmlformats.org/officeDocument/2006/relationships/image" Target="../media/image474.jpeg"/><Relationship Id="rId6" Type="http://schemas.openxmlformats.org/officeDocument/2006/relationships/image" Target="../media/image473.jpeg"/><Relationship Id="rId5" Type="http://schemas.openxmlformats.org/officeDocument/2006/relationships/image" Target="../media/image472.jpeg"/><Relationship Id="rId4" Type="http://schemas.openxmlformats.org/officeDocument/2006/relationships/image" Target="../media/image18.png"/><Relationship Id="rId3" Type="http://schemas.openxmlformats.org/officeDocument/2006/relationships/tags" Target="../tags/tag385.xml"/><Relationship Id="rId2" Type="http://schemas.openxmlformats.org/officeDocument/2006/relationships/tags" Target="../tags/tag384.xml"/><Relationship Id="rId10" Type="http://schemas.openxmlformats.org/officeDocument/2006/relationships/notesSlide" Target="../notesSlides/notesSlide124.xml"/><Relationship Id="rId1" Type="http://schemas.openxmlformats.org/officeDocument/2006/relationships/tags" Target="../tags/tag38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40.xml.rels><?xml version="1.0" encoding="UTF-8" standalone="yes"?>
<Relationships xmlns="http://schemas.openxmlformats.org/package/2006/relationships"><Relationship Id="rId9" Type="http://schemas.openxmlformats.org/officeDocument/2006/relationships/notesSlide" Target="../notesSlides/notesSlide125.xml"/><Relationship Id="rId8" Type="http://schemas.openxmlformats.org/officeDocument/2006/relationships/slideLayout" Target="../slideLayouts/slideLayout4.xml"/><Relationship Id="rId7" Type="http://schemas.openxmlformats.org/officeDocument/2006/relationships/tags" Target="../tags/tag390.xml"/><Relationship Id="rId6" Type="http://schemas.openxmlformats.org/officeDocument/2006/relationships/image" Target="../media/image18.png"/><Relationship Id="rId5" Type="http://schemas.openxmlformats.org/officeDocument/2006/relationships/image" Target="../media/image476.png"/><Relationship Id="rId4" Type="http://schemas.openxmlformats.org/officeDocument/2006/relationships/image" Target="../media/image475.jpeg"/><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s>
</file>

<file path=ppt/slides/_rels/slide141.xml.rels><?xml version="1.0" encoding="UTF-8" standalone="yes"?>
<Relationships xmlns="http://schemas.openxmlformats.org/package/2006/relationships"><Relationship Id="rId9" Type="http://schemas.openxmlformats.org/officeDocument/2006/relationships/notesSlide" Target="../notesSlides/notesSlide126.xml"/><Relationship Id="rId8" Type="http://schemas.openxmlformats.org/officeDocument/2006/relationships/slideLayout" Target="../slideLayouts/slideLayout4.xml"/><Relationship Id="rId7" Type="http://schemas.openxmlformats.org/officeDocument/2006/relationships/tags" Target="../tags/tag394.xml"/><Relationship Id="rId6" Type="http://schemas.openxmlformats.org/officeDocument/2006/relationships/image" Target="../media/image18.png"/><Relationship Id="rId5" Type="http://schemas.openxmlformats.org/officeDocument/2006/relationships/image" Target="../media/image478.png"/><Relationship Id="rId4" Type="http://schemas.openxmlformats.org/officeDocument/2006/relationships/image" Target="../media/image477.jpeg"/><Relationship Id="rId3" Type="http://schemas.openxmlformats.org/officeDocument/2006/relationships/tags" Target="../tags/tag393.xml"/><Relationship Id="rId2" Type="http://schemas.openxmlformats.org/officeDocument/2006/relationships/tags" Target="../tags/tag392.xml"/><Relationship Id="rId1" Type="http://schemas.openxmlformats.org/officeDocument/2006/relationships/tags" Target="../tags/tag391.xml"/></Relationships>
</file>

<file path=ppt/slides/_rels/slide142.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image" Target="../media/image18.png"/><Relationship Id="rId7" Type="http://schemas.openxmlformats.org/officeDocument/2006/relationships/image" Target="../media/image482.png"/><Relationship Id="rId6" Type="http://schemas.openxmlformats.org/officeDocument/2006/relationships/image" Target="../media/image481.png"/><Relationship Id="rId5" Type="http://schemas.openxmlformats.org/officeDocument/2006/relationships/image" Target="../media/image480.png"/><Relationship Id="rId4" Type="http://schemas.openxmlformats.org/officeDocument/2006/relationships/image" Target="../media/image479.jpeg"/><Relationship Id="rId3" Type="http://schemas.openxmlformats.org/officeDocument/2006/relationships/tags" Target="../tags/tag397.xml"/><Relationship Id="rId2" Type="http://schemas.openxmlformats.org/officeDocument/2006/relationships/tags" Target="../tags/tag396.xml"/><Relationship Id="rId11" Type="http://schemas.openxmlformats.org/officeDocument/2006/relationships/notesSlide" Target="../notesSlides/notesSlide127.xml"/><Relationship Id="rId10" Type="http://schemas.openxmlformats.org/officeDocument/2006/relationships/slideLayout" Target="../slideLayouts/slideLayout4.xml"/><Relationship Id="rId1" Type="http://schemas.openxmlformats.org/officeDocument/2006/relationships/tags" Target="../tags/tag395.xml"/></Relationships>
</file>

<file path=ppt/slides/_rels/slide143.xml.rels><?xml version="1.0" encoding="UTF-8" standalone="yes"?>
<Relationships xmlns="http://schemas.openxmlformats.org/package/2006/relationships"><Relationship Id="rId9" Type="http://schemas.openxmlformats.org/officeDocument/2006/relationships/notesSlide" Target="../notesSlides/notesSlide128.xml"/><Relationship Id="rId8" Type="http://schemas.openxmlformats.org/officeDocument/2006/relationships/slideLayout" Target="../slideLayouts/slideLayout4.xml"/><Relationship Id="rId7" Type="http://schemas.openxmlformats.org/officeDocument/2006/relationships/tags" Target="../tags/tag402.xml"/><Relationship Id="rId6" Type="http://schemas.openxmlformats.org/officeDocument/2006/relationships/image" Target="../media/image18.png"/><Relationship Id="rId5" Type="http://schemas.openxmlformats.org/officeDocument/2006/relationships/image" Target="../media/image484.png"/><Relationship Id="rId4" Type="http://schemas.openxmlformats.org/officeDocument/2006/relationships/image" Target="../media/image483.jpeg"/><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144.xml.rels><?xml version="1.0" encoding="UTF-8" standalone="yes"?>
<Relationships xmlns="http://schemas.openxmlformats.org/package/2006/relationships"><Relationship Id="rId9" Type="http://schemas.openxmlformats.org/officeDocument/2006/relationships/tags" Target="../tags/tag408.xml"/><Relationship Id="rId8" Type="http://schemas.openxmlformats.org/officeDocument/2006/relationships/image" Target="../media/image18.png"/><Relationship Id="rId7" Type="http://schemas.openxmlformats.org/officeDocument/2006/relationships/image" Target="../media/image486.png"/><Relationship Id="rId6" Type="http://schemas.openxmlformats.org/officeDocument/2006/relationships/tags" Target="../tags/tag407.xml"/><Relationship Id="rId5" Type="http://schemas.openxmlformats.org/officeDocument/2006/relationships/image" Target="../media/image485.png"/><Relationship Id="rId4" Type="http://schemas.openxmlformats.org/officeDocument/2006/relationships/tags" Target="../tags/tag406.xml"/><Relationship Id="rId3" Type="http://schemas.openxmlformats.org/officeDocument/2006/relationships/tags" Target="../tags/tag405.xml"/><Relationship Id="rId2" Type="http://schemas.openxmlformats.org/officeDocument/2006/relationships/tags" Target="../tags/tag404.xml"/><Relationship Id="rId11" Type="http://schemas.openxmlformats.org/officeDocument/2006/relationships/notesSlide" Target="../notesSlides/notesSlide129.xml"/><Relationship Id="rId10" Type="http://schemas.openxmlformats.org/officeDocument/2006/relationships/slideLayout" Target="../slideLayouts/slideLayout4.xml"/><Relationship Id="rId1" Type="http://schemas.openxmlformats.org/officeDocument/2006/relationships/tags" Target="../tags/tag403.xml"/></Relationships>
</file>

<file path=ppt/slides/_rels/slide145.xml.rels><?xml version="1.0" encoding="UTF-8" standalone="yes"?>
<Relationships xmlns="http://schemas.openxmlformats.org/package/2006/relationships"><Relationship Id="rId9" Type="http://schemas.openxmlformats.org/officeDocument/2006/relationships/tags" Target="../tags/tag414.xml"/><Relationship Id="rId8" Type="http://schemas.openxmlformats.org/officeDocument/2006/relationships/image" Target="../media/image18.png"/><Relationship Id="rId7" Type="http://schemas.openxmlformats.org/officeDocument/2006/relationships/tags" Target="../tags/tag413.xml"/><Relationship Id="rId6" Type="http://schemas.openxmlformats.org/officeDocument/2006/relationships/image" Target="../media/image488.png"/><Relationship Id="rId5" Type="http://schemas.openxmlformats.org/officeDocument/2006/relationships/tags" Target="../tags/tag412.xml"/><Relationship Id="rId4" Type="http://schemas.openxmlformats.org/officeDocument/2006/relationships/image" Target="../media/image487.png"/><Relationship Id="rId3" Type="http://schemas.openxmlformats.org/officeDocument/2006/relationships/tags" Target="../tags/tag411.xml"/><Relationship Id="rId2" Type="http://schemas.openxmlformats.org/officeDocument/2006/relationships/tags" Target="../tags/tag410.xml"/><Relationship Id="rId11" Type="http://schemas.openxmlformats.org/officeDocument/2006/relationships/notesSlide" Target="../notesSlides/notesSlide130.xml"/><Relationship Id="rId10" Type="http://schemas.openxmlformats.org/officeDocument/2006/relationships/slideLayout" Target="../slideLayouts/slideLayout4.xml"/><Relationship Id="rId1" Type="http://schemas.openxmlformats.org/officeDocument/2006/relationships/tags" Target="../tags/tag409.xml"/></Relationships>
</file>

<file path=ppt/slides/_rels/slide14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418.xml"/><Relationship Id="rId7" Type="http://schemas.openxmlformats.org/officeDocument/2006/relationships/image" Target="../media/image18.png"/><Relationship Id="rId6" Type="http://schemas.openxmlformats.org/officeDocument/2006/relationships/image" Target="../media/image491.png"/><Relationship Id="rId5" Type="http://schemas.openxmlformats.org/officeDocument/2006/relationships/image" Target="../media/image490.jpeg"/><Relationship Id="rId4" Type="http://schemas.openxmlformats.org/officeDocument/2006/relationships/image" Target="../media/image489.jpeg"/><Relationship Id="rId3" Type="http://schemas.openxmlformats.org/officeDocument/2006/relationships/tags" Target="../tags/tag417.xml"/><Relationship Id="rId2" Type="http://schemas.openxmlformats.org/officeDocument/2006/relationships/tags" Target="../tags/tag416.xml"/><Relationship Id="rId10" Type="http://schemas.openxmlformats.org/officeDocument/2006/relationships/notesSlide" Target="../notesSlides/notesSlide131.xml"/><Relationship Id="rId1" Type="http://schemas.openxmlformats.org/officeDocument/2006/relationships/tags" Target="../tags/tag415.xml"/></Relationships>
</file>

<file path=ppt/slides/_rels/slide147.xml.rels><?xml version="1.0" encoding="UTF-8" standalone="yes"?>
<Relationships xmlns="http://schemas.openxmlformats.org/package/2006/relationships"><Relationship Id="rId9" Type="http://schemas.openxmlformats.org/officeDocument/2006/relationships/image" Target="../media/image494.png"/><Relationship Id="rId8" Type="http://schemas.openxmlformats.org/officeDocument/2006/relationships/tags" Target="../tags/tag424.xml"/><Relationship Id="rId7" Type="http://schemas.openxmlformats.org/officeDocument/2006/relationships/image" Target="../media/image493.png"/><Relationship Id="rId6" Type="http://schemas.openxmlformats.org/officeDocument/2006/relationships/tags" Target="../tags/tag423.xml"/><Relationship Id="rId5" Type="http://schemas.openxmlformats.org/officeDocument/2006/relationships/image" Target="../media/image492.png"/><Relationship Id="rId4" Type="http://schemas.openxmlformats.org/officeDocument/2006/relationships/tags" Target="../tags/tag422.xml"/><Relationship Id="rId3" Type="http://schemas.openxmlformats.org/officeDocument/2006/relationships/tags" Target="../tags/tag421.xml"/><Relationship Id="rId2" Type="http://schemas.openxmlformats.org/officeDocument/2006/relationships/tags" Target="../tags/tag420.xml"/><Relationship Id="rId19" Type="http://schemas.openxmlformats.org/officeDocument/2006/relationships/notesSlide" Target="../notesSlides/notesSlide132.xml"/><Relationship Id="rId18" Type="http://schemas.openxmlformats.org/officeDocument/2006/relationships/slideLayout" Target="../slideLayouts/slideLayout4.xml"/><Relationship Id="rId17" Type="http://schemas.openxmlformats.org/officeDocument/2006/relationships/tags" Target="../tags/tag428.xml"/><Relationship Id="rId16" Type="http://schemas.openxmlformats.org/officeDocument/2006/relationships/image" Target="../media/image18.png"/><Relationship Id="rId15" Type="http://schemas.openxmlformats.org/officeDocument/2006/relationships/image" Target="../media/image497.png"/><Relationship Id="rId14" Type="http://schemas.openxmlformats.org/officeDocument/2006/relationships/tags" Target="../tags/tag427.xml"/><Relationship Id="rId13" Type="http://schemas.openxmlformats.org/officeDocument/2006/relationships/image" Target="../media/image496.png"/><Relationship Id="rId12" Type="http://schemas.openxmlformats.org/officeDocument/2006/relationships/tags" Target="../tags/tag426.xml"/><Relationship Id="rId11" Type="http://schemas.openxmlformats.org/officeDocument/2006/relationships/image" Target="../media/image495.png"/><Relationship Id="rId10" Type="http://schemas.openxmlformats.org/officeDocument/2006/relationships/tags" Target="../tags/tag425.xml"/><Relationship Id="rId1" Type="http://schemas.openxmlformats.org/officeDocument/2006/relationships/tags" Target="../tags/tag419.xml"/></Relationships>
</file>

<file path=ppt/slides/_rels/slide148.xml.rels><?xml version="1.0" encoding="UTF-8" standalone="yes"?>
<Relationships xmlns="http://schemas.openxmlformats.org/package/2006/relationships"><Relationship Id="rId9" Type="http://schemas.openxmlformats.org/officeDocument/2006/relationships/notesSlide" Target="../notesSlides/notesSlide133.xml"/><Relationship Id="rId8" Type="http://schemas.openxmlformats.org/officeDocument/2006/relationships/slideLayout" Target="../slideLayouts/slideLayout4.xml"/><Relationship Id="rId7" Type="http://schemas.openxmlformats.org/officeDocument/2006/relationships/tags" Target="../tags/tag432.xml"/><Relationship Id="rId6" Type="http://schemas.openxmlformats.org/officeDocument/2006/relationships/image" Target="../media/image499.png"/><Relationship Id="rId5" Type="http://schemas.openxmlformats.org/officeDocument/2006/relationships/image" Target="../media/image498.jpeg"/><Relationship Id="rId4" Type="http://schemas.openxmlformats.org/officeDocument/2006/relationships/image" Target="../media/image53.png"/><Relationship Id="rId3" Type="http://schemas.openxmlformats.org/officeDocument/2006/relationships/tags" Target="../tags/tag431.xml"/><Relationship Id="rId2" Type="http://schemas.openxmlformats.org/officeDocument/2006/relationships/tags" Target="../tags/tag430.xml"/><Relationship Id="rId1" Type="http://schemas.openxmlformats.org/officeDocument/2006/relationships/tags" Target="../tags/tag429.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tags" Target="../tags/tag51.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tags" Target="../tags/tag50.xml"/></Relationships>
</file>

<file path=ppt/slides/_rels/slide150.xml.rels><?xml version="1.0" encoding="UTF-8" standalone="yes"?>
<Relationships xmlns="http://schemas.openxmlformats.org/package/2006/relationships"><Relationship Id="rId6" Type="http://schemas.openxmlformats.org/officeDocument/2006/relationships/notesSlide" Target="../notesSlides/notesSlide134.xml"/><Relationship Id="rId5" Type="http://schemas.openxmlformats.org/officeDocument/2006/relationships/slideLayout" Target="../slideLayouts/slideLayout4.xml"/><Relationship Id="rId4" Type="http://schemas.openxmlformats.org/officeDocument/2006/relationships/tags" Target="../tags/tag434.xml"/><Relationship Id="rId3" Type="http://schemas.openxmlformats.org/officeDocument/2006/relationships/image" Target="../media/image500.png"/><Relationship Id="rId2" Type="http://schemas.openxmlformats.org/officeDocument/2006/relationships/image" Target="../media/image18.png"/><Relationship Id="rId1" Type="http://schemas.openxmlformats.org/officeDocument/2006/relationships/tags" Target="../tags/tag433.xml"/></Relationships>
</file>

<file path=ppt/slides/_rels/slide151.xml.rels><?xml version="1.0" encoding="UTF-8" standalone="yes"?>
<Relationships xmlns="http://schemas.openxmlformats.org/package/2006/relationships"><Relationship Id="rId6" Type="http://schemas.openxmlformats.org/officeDocument/2006/relationships/notesSlide" Target="../notesSlides/notesSlide135.xml"/><Relationship Id="rId5" Type="http://schemas.openxmlformats.org/officeDocument/2006/relationships/slideLayout" Target="../slideLayouts/slideLayout4.xml"/><Relationship Id="rId4" Type="http://schemas.openxmlformats.org/officeDocument/2006/relationships/tags" Target="../tags/tag436.xml"/><Relationship Id="rId3" Type="http://schemas.openxmlformats.org/officeDocument/2006/relationships/image" Target="../media/image501.png"/><Relationship Id="rId2" Type="http://schemas.openxmlformats.org/officeDocument/2006/relationships/image" Target="../media/image18.png"/><Relationship Id="rId1" Type="http://schemas.openxmlformats.org/officeDocument/2006/relationships/tags" Target="../tags/tag435.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xml"/><Relationship Id="rId5" Type="http://schemas.openxmlformats.org/officeDocument/2006/relationships/tags" Target="../tags/tag53.xml"/><Relationship Id="rId4" Type="http://schemas.openxmlformats.org/officeDocument/2006/relationships/image" Target="../media/image55.png"/><Relationship Id="rId3" Type="http://schemas.openxmlformats.org/officeDocument/2006/relationships/image" Target="../media/image17.png"/><Relationship Id="rId2" Type="http://schemas.openxmlformats.org/officeDocument/2006/relationships/image" Target="../media/image53.png"/><Relationship Id="rId1" Type="http://schemas.openxmlformats.org/officeDocument/2006/relationships/tags" Target="../tags/tag52.xml"/></Relationships>
</file>

<file path=ppt/slides/_rels/slide17.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image" Target="../media/image59.jpe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tags" Target="../tags/tag54.xml"/><Relationship Id="rId11" Type="http://schemas.openxmlformats.org/officeDocument/2006/relationships/notesSlide" Target="../notesSlides/notesSlide12.xml"/><Relationship Id="rId10" Type="http://schemas.openxmlformats.org/officeDocument/2006/relationships/slideLayout" Target="../slideLayouts/slideLayout4.xml"/><Relationship Id="rId1" Type="http://schemas.openxmlformats.org/officeDocument/2006/relationships/image" Target="../media/image56.png"/></Relationships>
</file>

<file path=ppt/slides/_rels/slide18.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image" Target="../media/image64.jpeg"/><Relationship Id="rId7" Type="http://schemas.openxmlformats.org/officeDocument/2006/relationships/image" Target="../media/image63.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1" Type="http://schemas.openxmlformats.org/officeDocument/2006/relationships/notesSlide" Target="../notesSlides/notesSlide13.xml"/><Relationship Id="rId10" Type="http://schemas.openxmlformats.org/officeDocument/2006/relationships/slideLayout" Target="../slideLayouts/slideLayout4.xml"/><Relationship Id="rId1" Type="http://schemas.openxmlformats.org/officeDocument/2006/relationships/tags" Target="../tags/tag56.xml"/></Relationships>
</file>

<file path=ppt/slides/_rels/slide19.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tags" Target="../tags/tag59.xml"/><Relationship Id="rId11" Type="http://schemas.openxmlformats.org/officeDocument/2006/relationships/notesSlide" Target="../notesSlides/notesSlide14.xml"/><Relationship Id="rId10" Type="http://schemas.openxmlformats.org/officeDocument/2006/relationships/slideLayout" Target="../slideLayouts/slideLayout4.xml"/><Relationship Id="rId1" Type="http://schemas.openxmlformats.org/officeDocument/2006/relationships/tags" Target="../tags/tag5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tags" Target="../tags/tag62.xml"/><Relationship Id="rId2" Type="http://schemas.openxmlformats.org/officeDocument/2006/relationships/image" Target="../media/image69.jpeg"/><Relationship Id="rId11" Type="http://schemas.openxmlformats.org/officeDocument/2006/relationships/notesSlide" Target="../notesSlides/notesSlide15.xml"/><Relationship Id="rId10" Type="http://schemas.openxmlformats.org/officeDocument/2006/relationships/slideLayout" Target="../slideLayouts/slideLayout4.xml"/><Relationship Id="rId1" Type="http://schemas.openxmlformats.org/officeDocument/2006/relationships/tags" Target="../tags/tag61.xml"/></Relationships>
</file>

<file path=ppt/slides/_rels/slide21.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75.png"/><Relationship Id="rId6" Type="http://schemas.openxmlformats.org/officeDocument/2006/relationships/tags" Target="../tags/tag67.xml"/><Relationship Id="rId5" Type="http://schemas.openxmlformats.org/officeDocument/2006/relationships/image" Target="../media/image74.png"/><Relationship Id="rId4" Type="http://schemas.openxmlformats.org/officeDocument/2006/relationships/tags" Target="../tags/tag66.xml"/><Relationship Id="rId3" Type="http://schemas.openxmlformats.org/officeDocument/2006/relationships/image" Target="../media/image73.png"/><Relationship Id="rId2" Type="http://schemas.openxmlformats.org/officeDocument/2006/relationships/tags" Target="../tags/tag65.xml"/><Relationship Id="rId13" Type="http://schemas.openxmlformats.org/officeDocument/2006/relationships/notesSlide" Target="../notesSlides/notesSlide16.xml"/><Relationship Id="rId12" Type="http://schemas.openxmlformats.org/officeDocument/2006/relationships/slideLayout" Target="../slideLayouts/slideLayout4.xml"/><Relationship Id="rId11" Type="http://schemas.openxmlformats.org/officeDocument/2006/relationships/tags" Target="../tags/tag68.xml"/><Relationship Id="rId10" Type="http://schemas.openxmlformats.org/officeDocument/2006/relationships/image" Target="../media/image76.jpeg"/><Relationship Id="rId1" Type="http://schemas.openxmlformats.org/officeDocument/2006/relationships/tags" Target="../tags/tag64.xml"/></Relationships>
</file>

<file path=ppt/slides/_rels/slide22.xml.rels><?xml version="1.0" encoding="UTF-8" standalone="yes"?>
<Relationships xmlns="http://schemas.openxmlformats.org/package/2006/relationships"><Relationship Id="rId9" Type="http://schemas.openxmlformats.org/officeDocument/2006/relationships/image" Target="../media/image80.jpeg"/><Relationship Id="rId8" Type="http://schemas.openxmlformats.org/officeDocument/2006/relationships/tags" Target="../tags/tag73.xml"/><Relationship Id="rId7" Type="http://schemas.openxmlformats.org/officeDocument/2006/relationships/image" Target="../media/image79.jpeg"/><Relationship Id="rId6" Type="http://schemas.openxmlformats.org/officeDocument/2006/relationships/tags" Target="../tags/tag72.xml"/><Relationship Id="rId5" Type="http://schemas.openxmlformats.org/officeDocument/2006/relationships/image" Target="../media/image78.jpeg"/><Relationship Id="rId4" Type="http://schemas.openxmlformats.org/officeDocument/2006/relationships/tags" Target="../tags/tag71.xml"/><Relationship Id="rId3" Type="http://schemas.openxmlformats.org/officeDocument/2006/relationships/image" Target="../media/image77.jpeg"/><Relationship Id="rId2" Type="http://schemas.openxmlformats.org/officeDocument/2006/relationships/tags" Target="../tags/tag70.xml"/><Relationship Id="rId14" Type="http://schemas.openxmlformats.org/officeDocument/2006/relationships/notesSlide" Target="../notesSlides/notesSlide17.xml"/><Relationship Id="rId13" Type="http://schemas.openxmlformats.org/officeDocument/2006/relationships/slideLayout" Target="../slideLayouts/slideLayout4.xml"/><Relationship Id="rId12" Type="http://schemas.openxmlformats.org/officeDocument/2006/relationships/tags" Target="../tags/tag74.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69.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76.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0" Type="http://schemas.openxmlformats.org/officeDocument/2006/relationships/notesSlide" Target="../notesSlides/notesSlide18.xml"/><Relationship Id="rId1" Type="http://schemas.openxmlformats.org/officeDocument/2006/relationships/tags" Target="../tags/tag75.xml"/></Relationships>
</file>

<file path=ppt/slides/_rels/slide24.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88.png"/><Relationship Id="rId6" Type="http://schemas.openxmlformats.org/officeDocument/2006/relationships/image" Target="../media/image87.png"/><Relationship Id="rId5" Type="http://schemas.openxmlformats.org/officeDocument/2006/relationships/tags" Target="../tags/tag79.xml"/><Relationship Id="rId4" Type="http://schemas.openxmlformats.org/officeDocument/2006/relationships/image" Target="../media/image86.jpeg"/><Relationship Id="rId3" Type="http://schemas.openxmlformats.org/officeDocument/2006/relationships/tags" Target="../tags/tag78.xml"/><Relationship Id="rId2" Type="http://schemas.openxmlformats.org/officeDocument/2006/relationships/image" Target="../media/image85.jpeg"/><Relationship Id="rId12" Type="http://schemas.openxmlformats.org/officeDocument/2006/relationships/notesSlide" Target="../notesSlides/notesSlide19.xml"/><Relationship Id="rId11" Type="http://schemas.openxmlformats.org/officeDocument/2006/relationships/slideLayout" Target="../slideLayouts/slideLayout4.xml"/><Relationship Id="rId10" Type="http://schemas.openxmlformats.org/officeDocument/2006/relationships/tags" Target="../tags/tag80.xml"/><Relationship Id="rId1" Type="http://schemas.openxmlformats.org/officeDocument/2006/relationships/tags" Target="../tags/tag77.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82.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92.jpeg"/><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image" Target="../media/image89.jpeg"/><Relationship Id="rId10" Type="http://schemas.openxmlformats.org/officeDocument/2006/relationships/notesSlide" Target="../notesSlides/notesSlide20.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9" Type="http://schemas.openxmlformats.org/officeDocument/2006/relationships/image" Target="../media/image96.jpeg"/><Relationship Id="rId8" Type="http://schemas.openxmlformats.org/officeDocument/2006/relationships/tags" Target="../tags/tag87.xml"/><Relationship Id="rId7" Type="http://schemas.openxmlformats.org/officeDocument/2006/relationships/image" Target="../media/image95.png"/><Relationship Id="rId6" Type="http://schemas.openxmlformats.org/officeDocument/2006/relationships/tags" Target="../tags/tag86.xml"/><Relationship Id="rId5" Type="http://schemas.openxmlformats.org/officeDocument/2006/relationships/image" Target="../media/image94.jpeg"/><Relationship Id="rId4" Type="http://schemas.openxmlformats.org/officeDocument/2006/relationships/tags" Target="../tags/tag85.xml"/><Relationship Id="rId3" Type="http://schemas.openxmlformats.org/officeDocument/2006/relationships/image" Target="../media/image93.png"/><Relationship Id="rId2" Type="http://schemas.openxmlformats.org/officeDocument/2006/relationships/tags" Target="../tags/tag84.xml"/><Relationship Id="rId14" Type="http://schemas.openxmlformats.org/officeDocument/2006/relationships/notesSlide" Target="../notesSlides/notesSlide21.xml"/><Relationship Id="rId13" Type="http://schemas.openxmlformats.org/officeDocument/2006/relationships/slideLayout" Target="../slideLayouts/slideLayout4.xml"/><Relationship Id="rId12" Type="http://schemas.openxmlformats.org/officeDocument/2006/relationships/tags" Target="../tags/tag88.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83.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4.xml"/><Relationship Id="rId7" Type="http://schemas.openxmlformats.org/officeDocument/2006/relationships/tags" Target="../tags/tag90.xml"/><Relationship Id="rId6" Type="http://schemas.openxmlformats.org/officeDocument/2006/relationships/image" Target="../media/image100.jpeg"/><Relationship Id="rId5" Type="http://schemas.openxmlformats.org/officeDocument/2006/relationships/image" Target="../media/image18.png"/><Relationship Id="rId4" Type="http://schemas.openxmlformats.org/officeDocument/2006/relationships/image" Target="../media/image99.jpeg"/><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tags" Target="../tags/tag89.xml"/></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4.xml"/><Relationship Id="rId7" Type="http://schemas.openxmlformats.org/officeDocument/2006/relationships/tags" Target="../tags/tag92.xml"/><Relationship Id="rId6" Type="http://schemas.openxmlformats.org/officeDocument/2006/relationships/image" Target="../media/image18.png"/><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tags" Target="../tags/tag91.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4.xml"/><Relationship Id="rId7" Type="http://schemas.openxmlformats.org/officeDocument/2006/relationships/tags" Target="../tags/tag94.xml"/><Relationship Id="rId6" Type="http://schemas.openxmlformats.org/officeDocument/2006/relationships/image" Target="../media/image108.jpeg"/><Relationship Id="rId5" Type="http://schemas.openxmlformats.org/officeDocument/2006/relationships/image" Target="../media/image18.png"/><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tags" Target="../tags/tag93.xml"/></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tags" Target="../tags/tag7.xml"/><Relationship Id="rId4" Type="http://schemas.openxmlformats.org/officeDocument/2006/relationships/tags" Target="../tags/tag6.xml"/><Relationship Id="rId31" Type="http://schemas.openxmlformats.org/officeDocument/2006/relationships/slideLayout" Target="../slideLayouts/slideLayout2.xml"/><Relationship Id="rId30" Type="http://schemas.openxmlformats.org/officeDocument/2006/relationships/image" Target="../media/image14.png"/><Relationship Id="rId3" Type="http://schemas.openxmlformats.org/officeDocument/2006/relationships/tags" Target="../tags/tag5.xml"/><Relationship Id="rId29" Type="http://schemas.openxmlformats.org/officeDocument/2006/relationships/image" Target="../media/image13.png"/><Relationship Id="rId28" Type="http://schemas.openxmlformats.org/officeDocument/2006/relationships/image" Target="../media/image12.png"/><Relationship Id="rId27" Type="http://schemas.openxmlformats.org/officeDocument/2006/relationships/tags" Target="../tags/tag22.xml"/><Relationship Id="rId26" Type="http://schemas.openxmlformats.org/officeDocument/2006/relationships/image" Target="../media/image11.png"/><Relationship Id="rId25" Type="http://schemas.openxmlformats.org/officeDocument/2006/relationships/tags" Target="../tags/tag21.xml"/><Relationship Id="rId24" Type="http://schemas.openxmlformats.org/officeDocument/2006/relationships/image" Target="../media/image10.png"/><Relationship Id="rId23" Type="http://schemas.openxmlformats.org/officeDocument/2006/relationships/image" Target="../media/image9.png"/><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image" Target="../media/image8.png"/><Relationship Id="rId2" Type="http://schemas.openxmlformats.org/officeDocument/2006/relationships/tags" Target="../tags/tag4.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image" Target="../media/image7.png"/><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4.xml"/><Relationship Id="rId5" Type="http://schemas.openxmlformats.org/officeDocument/2006/relationships/tags" Target="../tags/tag96.xml"/><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tags" Target="../tags/tag95.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4.xml"/><Relationship Id="rId7" Type="http://schemas.openxmlformats.org/officeDocument/2006/relationships/tags" Target="../tags/tag98.xml"/><Relationship Id="rId6" Type="http://schemas.openxmlformats.org/officeDocument/2006/relationships/image" Target="../media/image115.jpeg"/><Relationship Id="rId5" Type="http://schemas.openxmlformats.org/officeDocument/2006/relationships/image" Target="../media/image18.png"/><Relationship Id="rId4" Type="http://schemas.openxmlformats.org/officeDocument/2006/relationships/image" Target="../media/image114.png"/><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tags" Target="../tags/tag97.xml"/></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4.xml"/><Relationship Id="rId7" Type="http://schemas.openxmlformats.org/officeDocument/2006/relationships/tags" Target="../tags/tag100.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3" Type="http://schemas.openxmlformats.org/officeDocument/2006/relationships/image" Target="../media/image116.jpeg"/><Relationship Id="rId2" Type="http://schemas.openxmlformats.org/officeDocument/2006/relationships/image" Target="../media/image109.png"/><Relationship Id="rId1" Type="http://schemas.openxmlformats.org/officeDocument/2006/relationships/tags" Target="../tags/tag99.xml"/></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4.xml"/><Relationship Id="rId7" Type="http://schemas.openxmlformats.org/officeDocument/2006/relationships/tags" Target="../tags/tag102.xml"/><Relationship Id="rId6" Type="http://schemas.openxmlformats.org/officeDocument/2006/relationships/image" Target="../media/image123.jpeg"/><Relationship Id="rId5" Type="http://schemas.openxmlformats.org/officeDocument/2006/relationships/image" Target="../media/image18.png"/><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tags" Target="../tags/tag10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35.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27.jpeg"/><Relationship Id="rId7" Type="http://schemas.openxmlformats.org/officeDocument/2006/relationships/tags" Target="../tags/tag106.xml"/><Relationship Id="rId6" Type="http://schemas.openxmlformats.org/officeDocument/2006/relationships/image" Target="../media/image126.jpeg"/><Relationship Id="rId5" Type="http://schemas.openxmlformats.org/officeDocument/2006/relationships/tags" Target="../tags/tag105.xml"/><Relationship Id="rId4" Type="http://schemas.openxmlformats.org/officeDocument/2006/relationships/image" Target="../media/image125.jpeg"/><Relationship Id="rId3" Type="http://schemas.openxmlformats.org/officeDocument/2006/relationships/tags" Target="../tags/tag104.xml"/><Relationship Id="rId2" Type="http://schemas.openxmlformats.org/officeDocument/2006/relationships/image" Target="../media/image124.jpeg"/><Relationship Id="rId13" Type="http://schemas.openxmlformats.org/officeDocument/2006/relationships/notesSlide" Target="../notesSlides/notesSlide29.xml"/><Relationship Id="rId12" Type="http://schemas.openxmlformats.org/officeDocument/2006/relationships/slideLayout" Target="../slideLayouts/slideLayout4.xml"/><Relationship Id="rId11" Type="http://schemas.openxmlformats.org/officeDocument/2006/relationships/tags" Target="../tags/tag107.xml"/><Relationship Id="rId10" Type="http://schemas.openxmlformats.org/officeDocument/2006/relationships/image" Target="../media/image19.png"/><Relationship Id="rId1" Type="http://schemas.openxmlformats.org/officeDocument/2006/relationships/tags" Target="../tags/tag103.xml"/></Relationships>
</file>

<file path=ppt/slides/_rels/slide36.xml.rels><?xml version="1.0" encoding="UTF-8" standalone="yes"?>
<Relationships xmlns="http://schemas.openxmlformats.org/package/2006/relationships"><Relationship Id="rId9" Type="http://schemas.openxmlformats.org/officeDocument/2006/relationships/image" Target="../media/image131.jpeg"/><Relationship Id="rId8" Type="http://schemas.openxmlformats.org/officeDocument/2006/relationships/tags" Target="../tags/tag112.xml"/><Relationship Id="rId7" Type="http://schemas.openxmlformats.org/officeDocument/2006/relationships/image" Target="../media/image130.jpeg"/><Relationship Id="rId6" Type="http://schemas.openxmlformats.org/officeDocument/2006/relationships/tags" Target="../tags/tag111.xml"/><Relationship Id="rId5" Type="http://schemas.openxmlformats.org/officeDocument/2006/relationships/image" Target="../media/image129.jpeg"/><Relationship Id="rId4" Type="http://schemas.openxmlformats.org/officeDocument/2006/relationships/tags" Target="../tags/tag110.xml"/><Relationship Id="rId3" Type="http://schemas.openxmlformats.org/officeDocument/2006/relationships/image" Target="../media/image128.jpeg"/><Relationship Id="rId2" Type="http://schemas.openxmlformats.org/officeDocument/2006/relationships/tags" Target="../tags/tag109.xml"/><Relationship Id="rId14" Type="http://schemas.openxmlformats.org/officeDocument/2006/relationships/notesSlide" Target="../notesSlides/notesSlide30.xml"/><Relationship Id="rId13" Type="http://schemas.openxmlformats.org/officeDocument/2006/relationships/slideLayout" Target="../slideLayouts/slideLayout4.xml"/><Relationship Id="rId12" Type="http://schemas.openxmlformats.org/officeDocument/2006/relationships/tags" Target="../tags/tag113.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08.xml"/></Relationships>
</file>

<file path=ppt/slides/_rels/slide37.xml.rels><?xml version="1.0" encoding="UTF-8" standalone="yes"?>
<Relationships xmlns="http://schemas.openxmlformats.org/package/2006/relationships"><Relationship Id="rId9" Type="http://schemas.openxmlformats.org/officeDocument/2006/relationships/image" Target="../media/image135.jpeg"/><Relationship Id="rId8" Type="http://schemas.openxmlformats.org/officeDocument/2006/relationships/tags" Target="../tags/tag118.xml"/><Relationship Id="rId7" Type="http://schemas.openxmlformats.org/officeDocument/2006/relationships/image" Target="../media/image134.jpeg"/><Relationship Id="rId6" Type="http://schemas.openxmlformats.org/officeDocument/2006/relationships/tags" Target="../tags/tag117.xml"/><Relationship Id="rId5" Type="http://schemas.openxmlformats.org/officeDocument/2006/relationships/image" Target="../media/image133.jpeg"/><Relationship Id="rId4" Type="http://schemas.openxmlformats.org/officeDocument/2006/relationships/tags" Target="../tags/tag116.xml"/><Relationship Id="rId3" Type="http://schemas.openxmlformats.org/officeDocument/2006/relationships/image" Target="../media/image132.jpeg"/><Relationship Id="rId2" Type="http://schemas.openxmlformats.org/officeDocument/2006/relationships/tags" Target="../tags/tag115.xml"/><Relationship Id="rId14" Type="http://schemas.openxmlformats.org/officeDocument/2006/relationships/notesSlide" Target="../notesSlides/notesSlide31.xml"/><Relationship Id="rId13" Type="http://schemas.openxmlformats.org/officeDocument/2006/relationships/slideLayout" Target="../slideLayouts/slideLayout4.xml"/><Relationship Id="rId12" Type="http://schemas.openxmlformats.org/officeDocument/2006/relationships/tags" Target="../tags/tag119.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14.xml"/></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4.xml"/><Relationship Id="rId7" Type="http://schemas.openxmlformats.org/officeDocument/2006/relationships/tags" Target="../tags/tag121.xml"/><Relationship Id="rId6" Type="http://schemas.openxmlformats.org/officeDocument/2006/relationships/image" Target="../media/image139.png"/><Relationship Id="rId5" Type="http://schemas.openxmlformats.org/officeDocument/2006/relationships/image" Target="../media/image18.png"/><Relationship Id="rId4" Type="http://schemas.openxmlformats.org/officeDocument/2006/relationships/image" Target="../media/image138.png"/><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tags" Target="../tags/tag120.xml"/></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4.xml"/><Relationship Id="rId7" Type="http://schemas.openxmlformats.org/officeDocument/2006/relationships/tags" Target="../tags/tag123.xml"/><Relationship Id="rId6" Type="http://schemas.openxmlformats.org/officeDocument/2006/relationships/image" Target="../media/image143.png"/><Relationship Id="rId5" Type="http://schemas.openxmlformats.org/officeDocument/2006/relationships/image" Target="../media/image18.png"/><Relationship Id="rId4" Type="http://schemas.openxmlformats.org/officeDocument/2006/relationships/image" Target="../media/image142.png"/><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tags" Target="../tags/tag12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4.xml"/><Relationship Id="rId7" Type="http://schemas.openxmlformats.org/officeDocument/2006/relationships/tags" Target="../tags/tag125.xml"/><Relationship Id="rId6" Type="http://schemas.openxmlformats.org/officeDocument/2006/relationships/image" Target="../media/image147.png"/><Relationship Id="rId5" Type="http://schemas.openxmlformats.org/officeDocument/2006/relationships/image" Target="../media/image18.png"/><Relationship Id="rId4" Type="http://schemas.openxmlformats.org/officeDocument/2006/relationships/image" Target="../media/image146.png"/><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tags" Target="../tags/tag124.xml"/></Relationships>
</file>

<file path=ppt/slides/_rels/slide41.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4.xml"/><Relationship Id="rId7" Type="http://schemas.openxmlformats.org/officeDocument/2006/relationships/tags" Target="../tags/tag127.xml"/><Relationship Id="rId6" Type="http://schemas.openxmlformats.org/officeDocument/2006/relationships/image" Target="../media/image18.png"/><Relationship Id="rId5" Type="http://schemas.openxmlformats.org/officeDocument/2006/relationships/image" Target="../media/image151.png"/><Relationship Id="rId4" Type="http://schemas.openxmlformats.org/officeDocument/2006/relationships/image" Target="../media/image150.png"/><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tags" Target="../tags/tag12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43.xml.rels><?xml version="1.0" encoding="UTF-8" standalone="yes"?>
<Relationships xmlns="http://schemas.openxmlformats.org/package/2006/relationships"><Relationship Id="rId9" Type="http://schemas.openxmlformats.org/officeDocument/2006/relationships/image" Target="../media/image155.png"/><Relationship Id="rId8" Type="http://schemas.openxmlformats.org/officeDocument/2006/relationships/tags" Target="../tags/tag132.xml"/><Relationship Id="rId7" Type="http://schemas.openxmlformats.org/officeDocument/2006/relationships/image" Target="../media/image154.png"/><Relationship Id="rId6" Type="http://schemas.openxmlformats.org/officeDocument/2006/relationships/tags" Target="../tags/tag131.xml"/><Relationship Id="rId5" Type="http://schemas.openxmlformats.org/officeDocument/2006/relationships/image" Target="../media/image153.png"/><Relationship Id="rId4" Type="http://schemas.openxmlformats.org/officeDocument/2006/relationships/tags" Target="../tags/tag130.xml"/><Relationship Id="rId3" Type="http://schemas.openxmlformats.org/officeDocument/2006/relationships/image" Target="../media/image152.jpeg"/><Relationship Id="rId2" Type="http://schemas.openxmlformats.org/officeDocument/2006/relationships/tags" Target="../tags/tag129.xml"/><Relationship Id="rId14" Type="http://schemas.openxmlformats.org/officeDocument/2006/relationships/notesSlide" Target="../notesSlides/notesSlide36.xml"/><Relationship Id="rId13" Type="http://schemas.openxmlformats.org/officeDocument/2006/relationships/slideLayout" Target="../slideLayouts/slideLayout4.xml"/><Relationship Id="rId12" Type="http://schemas.openxmlformats.org/officeDocument/2006/relationships/tags" Target="../tags/tag133.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28.xml"/></Relationships>
</file>

<file path=ppt/slides/_rels/slide44.xml.rels><?xml version="1.0" encoding="UTF-8" standalone="yes"?>
<Relationships xmlns="http://schemas.openxmlformats.org/package/2006/relationships"><Relationship Id="rId9" Type="http://schemas.openxmlformats.org/officeDocument/2006/relationships/image" Target="../media/image159.png"/><Relationship Id="rId8" Type="http://schemas.openxmlformats.org/officeDocument/2006/relationships/tags" Target="../tags/tag138.xml"/><Relationship Id="rId7" Type="http://schemas.openxmlformats.org/officeDocument/2006/relationships/image" Target="../media/image158.jpeg"/><Relationship Id="rId6" Type="http://schemas.openxmlformats.org/officeDocument/2006/relationships/tags" Target="../tags/tag137.xml"/><Relationship Id="rId5" Type="http://schemas.openxmlformats.org/officeDocument/2006/relationships/image" Target="../media/image157.jpeg"/><Relationship Id="rId4" Type="http://schemas.openxmlformats.org/officeDocument/2006/relationships/tags" Target="../tags/tag136.xml"/><Relationship Id="rId3" Type="http://schemas.openxmlformats.org/officeDocument/2006/relationships/image" Target="../media/image156.png"/><Relationship Id="rId2" Type="http://schemas.openxmlformats.org/officeDocument/2006/relationships/tags" Target="../tags/tag135.xml"/><Relationship Id="rId14" Type="http://schemas.openxmlformats.org/officeDocument/2006/relationships/notesSlide" Target="../notesSlides/notesSlide37.xml"/><Relationship Id="rId13" Type="http://schemas.openxmlformats.org/officeDocument/2006/relationships/slideLayout" Target="../slideLayouts/slideLayout4.xml"/><Relationship Id="rId12" Type="http://schemas.openxmlformats.org/officeDocument/2006/relationships/tags" Target="../tags/tag139.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34.xml"/></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41.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63.jpeg"/><Relationship Id="rId4" Type="http://schemas.openxmlformats.org/officeDocument/2006/relationships/image" Target="../media/image162.jpeg"/><Relationship Id="rId3" Type="http://schemas.openxmlformats.org/officeDocument/2006/relationships/image" Target="../media/image161.jpeg"/><Relationship Id="rId2" Type="http://schemas.openxmlformats.org/officeDocument/2006/relationships/image" Target="../media/image160.jpeg"/><Relationship Id="rId10" Type="http://schemas.openxmlformats.org/officeDocument/2006/relationships/notesSlide" Target="../notesSlides/notesSlide38.xml"/><Relationship Id="rId1" Type="http://schemas.openxmlformats.org/officeDocument/2006/relationships/tags" Target="../tags/tag140.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4.xml"/><Relationship Id="rId6" Type="http://schemas.openxmlformats.org/officeDocument/2006/relationships/tags" Target="../tags/tag143.xml"/><Relationship Id="rId5" Type="http://schemas.openxmlformats.org/officeDocument/2006/relationships/image" Target="../media/image165.png"/><Relationship Id="rId4" Type="http://schemas.openxmlformats.org/officeDocument/2006/relationships/image" Target="../media/image164.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142.xml"/></Relationships>
</file>

<file path=ppt/slides/_rels/slide47.xml.rels><?xml version="1.0" encoding="UTF-8" standalone="yes"?>
<Relationships xmlns="http://schemas.openxmlformats.org/package/2006/relationships"><Relationship Id="rId9" Type="http://schemas.openxmlformats.org/officeDocument/2006/relationships/notesSlide" Target="../notesSlides/notesSlide40.xml"/><Relationship Id="rId8" Type="http://schemas.openxmlformats.org/officeDocument/2006/relationships/slideLayout" Target="../slideLayouts/slideLayout4.xml"/><Relationship Id="rId7" Type="http://schemas.openxmlformats.org/officeDocument/2006/relationships/tags" Target="../tags/tag145.xml"/><Relationship Id="rId6" Type="http://schemas.openxmlformats.org/officeDocument/2006/relationships/image" Target="../media/image168.jpeg"/><Relationship Id="rId5" Type="http://schemas.openxmlformats.org/officeDocument/2006/relationships/image" Target="../media/image167.png"/><Relationship Id="rId4" Type="http://schemas.openxmlformats.org/officeDocument/2006/relationships/image" Target="../media/image166.jpe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144.xml"/></Relationships>
</file>

<file path=ppt/slides/_rels/slide4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47.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2.jpeg"/><Relationship Id="rId4" Type="http://schemas.openxmlformats.org/officeDocument/2006/relationships/image" Target="../media/image171.jpeg"/><Relationship Id="rId3" Type="http://schemas.openxmlformats.org/officeDocument/2006/relationships/image" Target="../media/image170.jpeg"/><Relationship Id="rId2" Type="http://schemas.openxmlformats.org/officeDocument/2006/relationships/image" Target="../media/image169.png"/><Relationship Id="rId10" Type="http://schemas.openxmlformats.org/officeDocument/2006/relationships/notesSlide" Target="../notesSlides/notesSlide41.xml"/><Relationship Id="rId1" Type="http://schemas.openxmlformats.org/officeDocument/2006/relationships/tags" Target="../tags/tag146.xml"/></Relationships>
</file>

<file path=ppt/slides/_rels/slide49.xml.rels><?xml version="1.0" encoding="UTF-8" standalone="yes"?>
<Relationships xmlns="http://schemas.openxmlformats.org/package/2006/relationships"><Relationship Id="rId9" Type="http://schemas.openxmlformats.org/officeDocument/2006/relationships/image" Target="../media/image176.jpeg"/><Relationship Id="rId8" Type="http://schemas.openxmlformats.org/officeDocument/2006/relationships/tags" Target="../tags/tag152.xml"/><Relationship Id="rId7" Type="http://schemas.openxmlformats.org/officeDocument/2006/relationships/image" Target="../media/image175.jpeg"/><Relationship Id="rId6" Type="http://schemas.openxmlformats.org/officeDocument/2006/relationships/tags" Target="../tags/tag151.xml"/><Relationship Id="rId5" Type="http://schemas.openxmlformats.org/officeDocument/2006/relationships/image" Target="../media/image174.jpeg"/><Relationship Id="rId4" Type="http://schemas.openxmlformats.org/officeDocument/2006/relationships/tags" Target="../tags/tag150.xml"/><Relationship Id="rId3" Type="http://schemas.openxmlformats.org/officeDocument/2006/relationships/image" Target="../media/image173.jpeg"/><Relationship Id="rId2" Type="http://schemas.openxmlformats.org/officeDocument/2006/relationships/tags" Target="../tags/tag149.xml"/><Relationship Id="rId14" Type="http://schemas.openxmlformats.org/officeDocument/2006/relationships/notesSlide" Target="../notesSlides/notesSlide42.xml"/><Relationship Id="rId13" Type="http://schemas.openxmlformats.org/officeDocument/2006/relationships/slideLayout" Target="../slideLayouts/slideLayout4.xml"/><Relationship Id="rId12" Type="http://schemas.openxmlformats.org/officeDocument/2006/relationships/tags" Target="../tags/tag153.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48.xml"/></Relationships>
</file>

<file path=ppt/slides/_rels/slide5.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22.jpe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23.xml"/><Relationship Id="rId11" Type="http://schemas.openxmlformats.org/officeDocument/2006/relationships/notesSlide" Target="../notesSlides/notesSlide1.xml"/><Relationship Id="rId10" Type="http://schemas.openxmlformats.org/officeDocument/2006/relationships/slideLayout" Target="../slideLayouts/slideLayout4.xml"/><Relationship Id="rId1" Type="http://schemas.openxmlformats.org/officeDocument/2006/relationships/image" Target="../media/image16.jpeg"/></Relationships>
</file>

<file path=ppt/slides/_rels/slide50.xml.rels><?xml version="1.0" encoding="UTF-8" standalone="yes"?>
<Relationships xmlns="http://schemas.openxmlformats.org/package/2006/relationships"><Relationship Id="rId9" Type="http://schemas.openxmlformats.org/officeDocument/2006/relationships/notesSlide" Target="../notesSlides/notesSlide43.xml"/><Relationship Id="rId8" Type="http://schemas.openxmlformats.org/officeDocument/2006/relationships/slideLayout" Target="../slideLayouts/slideLayout4.xml"/><Relationship Id="rId7" Type="http://schemas.openxmlformats.org/officeDocument/2006/relationships/tags" Target="../tags/tag15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 Id="rId3" Type="http://schemas.openxmlformats.org/officeDocument/2006/relationships/image" Target="../media/image177.png"/><Relationship Id="rId2" Type="http://schemas.openxmlformats.org/officeDocument/2006/relationships/image" Target="../media/image109.png"/><Relationship Id="rId1" Type="http://schemas.openxmlformats.org/officeDocument/2006/relationships/tags" Target="../tags/tag154.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52.xml.rels><?xml version="1.0" encoding="UTF-8" standalone="yes"?>
<Relationships xmlns="http://schemas.openxmlformats.org/package/2006/relationships"><Relationship Id="rId9" Type="http://schemas.openxmlformats.org/officeDocument/2006/relationships/image" Target="../media/image184.png"/><Relationship Id="rId8" Type="http://schemas.openxmlformats.org/officeDocument/2006/relationships/tags" Target="../tags/tag160.xml"/><Relationship Id="rId7" Type="http://schemas.openxmlformats.org/officeDocument/2006/relationships/image" Target="../media/image183.jpeg"/><Relationship Id="rId6" Type="http://schemas.openxmlformats.org/officeDocument/2006/relationships/tags" Target="../tags/tag159.xml"/><Relationship Id="rId5" Type="http://schemas.openxmlformats.org/officeDocument/2006/relationships/image" Target="../media/image182.png"/><Relationship Id="rId4" Type="http://schemas.openxmlformats.org/officeDocument/2006/relationships/tags" Target="../tags/tag158.xml"/><Relationship Id="rId3" Type="http://schemas.openxmlformats.org/officeDocument/2006/relationships/image" Target="../media/image181.png"/><Relationship Id="rId2" Type="http://schemas.openxmlformats.org/officeDocument/2006/relationships/tags" Target="../tags/tag157.xml"/><Relationship Id="rId14" Type="http://schemas.openxmlformats.org/officeDocument/2006/relationships/notesSlide" Target="../notesSlides/notesSlide44.xml"/><Relationship Id="rId13" Type="http://schemas.openxmlformats.org/officeDocument/2006/relationships/slideLayout" Target="../slideLayouts/slideLayout4.xml"/><Relationship Id="rId12" Type="http://schemas.openxmlformats.org/officeDocument/2006/relationships/tags" Target="../tags/tag161.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56.xml"/></Relationships>
</file>

<file path=ppt/slides/_rels/slide53.xml.rels><?xml version="1.0" encoding="UTF-8" standalone="yes"?>
<Relationships xmlns="http://schemas.openxmlformats.org/package/2006/relationships"><Relationship Id="rId9" Type="http://schemas.openxmlformats.org/officeDocument/2006/relationships/image" Target="../media/image188.png"/><Relationship Id="rId8" Type="http://schemas.openxmlformats.org/officeDocument/2006/relationships/tags" Target="../tags/tag166.xml"/><Relationship Id="rId7" Type="http://schemas.openxmlformats.org/officeDocument/2006/relationships/image" Target="../media/image187.png"/><Relationship Id="rId6" Type="http://schemas.openxmlformats.org/officeDocument/2006/relationships/tags" Target="../tags/tag165.xml"/><Relationship Id="rId5" Type="http://schemas.openxmlformats.org/officeDocument/2006/relationships/image" Target="../media/image186.png"/><Relationship Id="rId4" Type="http://schemas.openxmlformats.org/officeDocument/2006/relationships/tags" Target="../tags/tag164.xml"/><Relationship Id="rId3" Type="http://schemas.openxmlformats.org/officeDocument/2006/relationships/image" Target="../media/image185.png"/><Relationship Id="rId2" Type="http://schemas.openxmlformats.org/officeDocument/2006/relationships/tags" Target="../tags/tag163.xml"/><Relationship Id="rId14" Type="http://schemas.openxmlformats.org/officeDocument/2006/relationships/notesSlide" Target="../notesSlides/notesSlide45.xml"/><Relationship Id="rId13" Type="http://schemas.openxmlformats.org/officeDocument/2006/relationships/slideLayout" Target="../slideLayouts/slideLayout4.xml"/><Relationship Id="rId12" Type="http://schemas.openxmlformats.org/officeDocument/2006/relationships/tags" Target="../tags/tag167.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62.xml"/></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69.xml"/><Relationship Id="rId7" Type="http://schemas.openxmlformats.org/officeDocument/2006/relationships/image" Target="../media/image192.jpe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91.jpeg"/><Relationship Id="rId3" Type="http://schemas.openxmlformats.org/officeDocument/2006/relationships/image" Target="../media/image190.jpeg"/><Relationship Id="rId2" Type="http://schemas.openxmlformats.org/officeDocument/2006/relationships/image" Target="../media/image189.jpeg"/><Relationship Id="rId10" Type="http://schemas.openxmlformats.org/officeDocument/2006/relationships/notesSlide" Target="../notesSlides/notesSlide46.xml"/><Relationship Id="rId1" Type="http://schemas.openxmlformats.org/officeDocument/2006/relationships/tags" Target="../tags/tag168.xml"/></Relationships>
</file>

<file path=ppt/slides/_rels/slide55.xml.rels><?xml version="1.0" encoding="UTF-8" standalone="yes"?>
<Relationships xmlns="http://schemas.openxmlformats.org/package/2006/relationships"><Relationship Id="rId9" Type="http://schemas.openxmlformats.org/officeDocument/2006/relationships/image" Target="../media/image196.png"/><Relationship Id="rId8" Type="http://schemas.openxmlformats.org/officeDocument/2006/relationships/tags" Target="../tags/tag174.xml"/><Relationship Id="rId7" Type="http://schemas.openxmlformats.org/officeDocument/2006/relationships/image" Target="../media/image195.png"/><Relationship Id="rId6" Type="http://schemas.openxmlformats.org/officeDocument/2006/relationships/tags" Target="../tags/tag173.xml"/><Relationship Id="rId5" Type="http://schemas.openxmlformats.org/officeDocument/2006/relationships/image" Target="../media/image194.png"/><Relationship Id="rId4" Type="http://schemas.openxmlformats.org/officeDocument/2006/relationships/tags" Target="../tags/tag172.xml"/><Relationship Id="rId3" Type="http://schemas.openxmlformats.org/officeDocument/2006/relationships/image" Target="../media/image193.png"/><Relationship Id="rId2" Type="http://schemas.openxmlformats.org/officeDocument/2006/relationships/tags" Target="../tags/tag171.xml"/><Relationship Id="rId14" Type="http://schemas.openxmlformats.org/officeDocument/2006/relationships/notesSlide" Target="../notesSlides/notesSlide47.xml"/><Relationship Id="rId13" Type="http://schemas.openxmlformats.org/officeDocument/2006/relationships/slideLayout" Target="../slideLayouts/slideLayout4.xml"/><Relationship Id="rId12" Type="http://schemas.openxmlformats.org/officeDocument/2006/relationships/tags" Target="../tags/tag175.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70.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5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77.xml"/><Relationship Id="rId7" Type="http://schemas.openxmlformats.org/officeDocument/2006/relationships/image" Target="../media/image200.jpeg"/><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97.png"/><Relationship Id="rId10" Type="http://schemas.openxmlformats.org/officeDocument/2006/relationships/notesSlide" Target="../notesSlides/notesSlide48.xml"/><Relationship Id="rId1" Type="http://schemas.openxmlformats.org/officeDocument/2006/relationships/tags" Target="../tags/tag176.xml"/></Relationships>
</file>

<file path=ppt/slides/_rels/slide58.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204.jpeg"/><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tags" Target="../tags/tag180.xml"/><Relationship Id="rId3" Type="http://schemas.openxmlformats.org/officeDocument/2006/relationships/image" Target="../media/image201.jpeg"/><Relationship Id="rId2" Type="http://schemas.openxmlformats.org/officeDocument/2006/relationships/tags" Target="../tags/tag179.xml"/><Relationship Id="rId12" Type="http://schemas.openxmlformats.org/officeDocument/2006/relationships/notesSlide" Target="../notesSlides/notesSlide49.xml"/><Relationship Id="rId11" Type="http://schemas.openxmlformats.org/officeDocument/2006/relationships/slideLayout" Target="../slideLayouts/slideLayout4.xml"/><Relationship Id="rId10" Type="http://schemas.openxmlformats.org/officeDocument/2006/relationships/tags" Target="../tags/tag181.xml"/><Relationship Id="rId1" Type="http://schemas.openxmlformats.org/officeDocument/2006/relationships/tags" Target="../tags/tag178.xml"/></Relationships>
</file>

<file path=ppt/slides/_rels/slide59.xml.rels><?xml version="1.0" encoding="UTF-8" standalone="yes"?>
<Relationships xmlns="http://schemas.openxmlformats.org/package/2006/relationships"><Relationship Id="rId9" Type="http://schemas.openxmlformats.org/officeDocument/2006/relationships/notesSlide" Target="../notesSlides/notesSlide50.xml"/><Relationship Id="rId8" Type="http://schemas.openxmlformats.org/officeDocument/2006/relationships/slideLayout" Target="../slideLayouts/slideLayout4.xml"/><Relationship Id="rId7" Type="http://schemas.openxmlformats.org/officeDocument/2006/relationships/tags" Target="../tags/tag183.xml"/><Relationship Id="rId6" Type="http://schemas.openxmlformats.org/officeDocument/2006/relationships/image" Target="../media/image208.jpeg"/><Relationship Id="rId5" Type="http://schemas.openxmlformats.org/officeDocument/2006/relationships/image" Target="../media/image18.png"/><Relationship Id="rId4" Type="http://schemas.openxmlformats.org/officeDocument/2006/relationships/image" Target="../media/image207.png"/><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tags" Target="../tags/tag182.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4.xml"/><Relationship Id="rId7" Type="http://schemas.openxmlformats.org/officeDocument/2006/relationships/tags" Target="../tags/tag26.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tags" Target="../tags/tag25.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61.xml.rels><?xml version="1.0" encoding="UTF-8" standalone="yes"?>
<Relationships xmlns="http://schemas.openxmlformats.org/package/2006/relationships"><Relationship Id="rId9" Type="http://schemas.openxmlformats.org/officeDocument/2006/relationships/image" Target="../media/image212.jpeg"/><Relationship Id="rId8" Type="http://schemas.openxmlformats.org/officeDocument/2006/relationships/tags" Target="../tags/tag188.xml"/><Relationship Id="rId7" Type="http://schemas.openxmlformats.org/officeDocument/2006/relationships/image" Target="../media/image211.png"/><Relationship Id="rId6" Type="http://schemas.openxmlformats.org/officeDocument/2006/relationships/tags" Target="../tags/tag187.xml"/><Relationship Id="rId5" Type="http://schemas.openxmlformats.org/officeDocument/2006/relationships/image" Target="../media/image210.png"/><Relationship Id="rId4" Type="http://schemas.openxmlformats.org/officeDocument/2006/relationships/tags" Target="../tags/tag186.xml"/><Relationship Id="rId3" Type="http://schemas.openxmlformats.org/officeDocument/2006/relationships/image" Target="../media/image209.png"/><Relationship Id="rId2" Type="http://schemas.openxmlformats.org/officeDocument/2006/relationships/tags" Target="../tags/tag185.xml"/><Relationship Id="rId14" Type="http://schemas.openxmlformats.org/officeDocument/2006/relationships/notesSlide" Target="../notesSlides/notesSlide51.xml"/><Relationship Id="rId13" Type="http://schemas.openxmlformats.org/officeDocument/2006/relationships/slideLayout" Target="../slideLayouts/slideLayout4.xml"/><Relationship Id="rId12" Type="http://schemas.openxmlformats.org/officeDocument/2006/relationships/tags" Target="../tags/tag189.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184.xml"/></Relationships>
</file>

<file path=ppt/slides/_rels/slide62.xml.rels><?xml version="1.0" encoding="UTF-8" standalone="yes"?>
<Relationships xmlns="http://schemas.openxmlformats.org/package/2006/relationships"><Relationship Id="rId9" Type="http://schemas.openxmlformats.org/officeDocument/2006/relationships/notesSlide" Target="../notesSlides/notesSlide52.xml"/><Relationship Id="rId8" Type="http://schemas.openxmlformats.org/officeDocument/2006/relationships/slideLayout" Target="../slideLayouts/slideLayout4.xml"/><Relationship Id="rId7" Type="http://schemas.openxmlformats.org/officeDocument/2006/relationships/tags" Target="../tags/tag191.xml"/><Relationship Id="rId6" Type="http://schemas.openxmlformats.org/officeDocument/2006/relationships/image" Target="../media/image18.png"/><Relationship Id="rId5" Type="http://schemas.openxmlformats.org/officeDocument/2006/relationships/image" Target="../media/image216.jpeg"/><Relationship Id="rId4" Type="http://schemas.openxmlformats.org/officeDocument/2006/relationships/image" Target="../media/image215.jpeg"/><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tags" Target="../tags/tag190.xml"/></Relationships>
</file>

<file path=ppt/slides/_rels/slide63.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220.jpeg"/><Relationship Id="rId7" Type="http://schemas.openxmlformats.org/officeDocument/2006/relationships/tags" Target="../tags/tag195.xml"/><Relationship Id="rId6" Type="http://schemas.openxmlformats.org/officeDocument/2006/relationships/image" Target="../media/image219.jpeg"/><Relationship Id="rId5" Type="http://schemas.openxmlformats.org/officeDocument/2006/relationships/tags" Target="../tags/tag194.xml"/><Relationship Id="rId4" Type="http://schemas.openxmlformats.org/officeDocument/2006/relationships/image" Target="../media/image218.jpeg"/><Relationship Id="rId3" Type="http://schemas.openxmlformats.org/officeDocument/2006/relationships/tags" Target="../tags/tag193.xml"/><Relationship Id="rId2" Type="http://schemas.openxmlformats.org/officeDocument/2006/relationships/image" Target="../media/image217.jpeg"/><Relationship Id="rId12" Type="http://schemas.openxmlformats.org/officeDocument/2006/relationships/notesSlide" Target="../notesSlides/notesSlide53.xml"/><Relationship Id="rId11" Type="http://schemas.openxmlformats.org/officeDocument/2006/relationships/slideLayout" Target="../slideLayouts/slideLayout4.xml"/><Relationship Id="rId10" Type="http://schemas.openxmlformats.org/officeDocument/2006/relationships/tags" Target="../tags/tag196.xml"/><Relationship Id="rId1" Type="http://schemas.openxmlformats.org/officeDocument/2006/relationships/tags" Target="../tags/tag192.xml"/></Relationships>
</file>

<file path=ppt/slides/_rels/slide6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99.xml"/><Relationship Id="rId7" Type="http://schemas.openxmlformats.org/officeDocument/2006/relationships/image" Target="../media/image18.png"/><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 Id="rId3" Type="http://schemas.openxmlformats.org/officeDocument/2006/relationships/tags" Target="../tags/tag198.xml"/><Relationship Id="rId2" Type="http://schemas.openxmlformats.org/officeDocument/2006/relationships/image" Target="../media/image221.jpeg"/><Relationship Id="rId10" Type="http://schemas.openxmlformats.org/officeDocument/2006/relationships/notesSlide" Target="../notesSlides/notesSlide54.xml"/><Relationship Id="rId1" Type="http://schemas.openxmlformats.org/officeDocument/2006/relationships/tags" Target="../tags/tag197.xml"/></Relationships>
</file>

<file path=ppt/slides/_rels/slide65.xml.rels><?xml version="1.0" encoding="UTF-8" standalone="yes"?>
<Relationships xmlns="http://schemas.openxmlformats.org/package/2006/relationships"><Relationship Id="rId9" Type="http://schemas.openxmlformats.org/officeDocument/2006/relationships/notesSlide" Target="../notesSlides/notesSlide55.xml"/><Relationship Id="rId8" Type="http://schemas.openxmlformats.org/officeDocument/2006/relationships/slideLayout" Target="../slideLayouts/slideLayout4.xml"/><Relationship Id="rId7" Type="http://schemas.openxmlformats.org/officeDocument/2006/relationships/tags" Target="../tags/tag201.xml"/><Relationship Id="rId6" Type="http://schemas.openxmlformats.org/officeDocument/2006/relationships/image" Target="../media/image18.png"/><Relationship Id="rId5" Type="http://schemas.openxmlformats.org/officeDocument/2006/relationships/image" Target="../media/image228.png"/><Relationship Id="rId4" Type="http://schemas.openxmlformats.org/officeDocument/2006/relationships/image" Target="../media/image227.png"/><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tags" Target="../tags/tag200.xml"/></Relationships>
</file>

<file path=ppt/slides/_rels/slide66.xml.rels><?xml version="1.0" encoding="UTF-8" standalone="yes"?>
<Relationships xmlns="http://schemas.openxmlformats.org/package/2006/relationships"><Relationship Id="rId9" Type="http://schemas.openxmlformats.org/officeDocument/2006/relationships/notesSlide" Target="../notesSlides/notesSlide56.xml"/><Relationship Id="rId8" Type="http://schemas.openxmlformats.org/officeDocument/2006/relationships/slideLayout" Target="../slideLayouts/slideLayout4.xml"/><Relationship Id="rId7" Type="http://schemas.openxmlformats.org/officeDocument/2006/relationships/tags" Target="../tags/tag203.xml"/><Relationship Id="rId6" Type="http://schemas.openxmlformats.org/officeDocument/2006/relationships/image" Target="../media/image232.jpeg"/><Relationship Id="rId5" Type="http://schemas.openxmlformats.org/officeDocument/2006/relationships/image" Target="../media/image18.png"/><Relationship Id="rId4" Type="http://schemas.openxmlformats.org/officeDocument/2006/relationships/image" Target="../media/image231.png"/><Relationship Id="rId3" Type="http://schemas.openxmlformats.org/officeDocument/2006/relationships/image" Target="../media/image230.png"/><Relationship Id="rId2" Type="http://schemas.openxmlformats.org/officeDocument/2006/relationships/image" Target="../media/image229.jpeg"/><Relationship Id="rId1" Type="http://schemas.openxmlformats.org/officeDocument/2006/relationships/tags" Target="../tags/tag202.xml"/></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57.xml"/><Relationship Id="rId7" Type="http://schemas.openxmlformats.org/officeDocument/2006/relationships/slideLayout" Target="../slideLayouts/slideLayout4.xml"/><Relationship Id="rId6" Type="http://schemas.openxmlformats.org/officeDocument/2006/relationships/tags" Target="../tags/tag205.xml"/><Relationship Id="rId5" Type="http://schemas.openxmlformats.org/officeDocument/2006/relationships/image" Target="../media/image235.png"/><Relationship Id="rId4" Type="http://schemas.openxmlformats.org/officeDocument/2006/relationships/image" Target="../media/image234.png"/><Relationship Id="rId3" Type="http://schemas.openxmlformats.org/officeDocument/2006/relationships/image" Target="../media/image233.jpeg"/><Relationship Id="rId2" Type="http://schemas.openxmlformats.org/officeDocument/2006/relationships/tags" Target="../tags/tag204.xml"/><Relationship Id="rId1" Type="http://schemas.openxmlformats.org/officeDocument/2006/relationships/image" Target="../media/image50.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6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07.xml"/><Relationship Id="rId7" Type="http://schemas.openxmlformats.org/officeDocument/2006/relationships/image" Target="../media/image17.png"/><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 Id="rId3" Type="http://schemas.openxmlformats.org/officeDocument/2006/relationships/image" Target="../media/image237.png"/><Relationship Id="rId2" Type="http://schemas.openxmlformats.org/officeDocument/2006/relationships/image" Target="../media/image236.png"/><Relationship Id="rId10" Type="http://schemas.openxmlformats.org/officeDocument/2006/relationships/notesSlide" Target="../notesSlides/notesSlide58.xml"/><Relationship Id="rId1" Type="http://schemas.openxmlformats.org/officeDocument/2006/relationships/tags" Target="../tags/tag206.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8.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0" Type="http://schemas.openxmlformats.org/officeDocument/2006/relationships/notesSlide" Target="../notesSlides/notesSlide3.xml"/><Relationship Id="rId1" Type="http://schemas.openxmlformats.org/officeDocument/2006/relationships/tags" Target="../tags/tag27.xml"/></Relationships>
</file>

<file path=ppt/slides/_rels/slide70.xml.rels><?xml version="1.0" encoding="UTF-8" standalone="yes"?>
<Relationships xmlns="http://schemas.openxmlformats.org/package/2006/relationships"><Relationship Id="rId9" Type="http://schemas.openxmlformats.org/officeDocument/2006/relationships/notesSlide" Target="../notesSlides/notesSlide59.xml"/><Relationship Id="rId8" Type="http://schemas.openxmlformats.org/officeDocument/2006/relationships/slideLayout" Target="../slideLayouts/slideLayout4.xml"/><Relationship Id="rId7" Type="http://schemas.openxmlformats.org/officeDocument/2006/relationships/tags" Target="../tags/tag209.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17.png"/><Relationship Id="rId3" Type="http://schemas.openxmlformats.org/officeDocument/2006/relationships/image" Target="../media/image241.png"/><Relationship Id="rId2" Type="http://schemas.openxmlformats.org/officeDocument/2006/relationships/image" Target="../media/image236.png"/><Relationship Id="rId1" Type="http://schemas.openxmlformats.org/officeDocument/2006/relationships/tags" Target="../tags/tag208.xml"/></Relationships>
</file>

<file path=ppt/slides/_rels/slide7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11.xml"/><Relationship Id="rId7" Type="http://schemas.openxmlformats.org/officeDocument/2006/relationships/image" Target="../media/image247.jpeg"/><Relationship Id="rId6" Type="http://schemas.openxmlformats.org/officeDocument/2006/relationships/image" Target="../media/image246.jpeg"/><Relationship Id="rId5" Type="http://schemas.openxmlformats.org/officeDocument/2006/relationships/image" Target="../media/image245.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244.jpeg"/><Relationship Id="rId10" Type="http://schemas.openxmlformats.org/officeDocument/2006/relationships/notesSlide" Target="../notesSlides/notesSlide60.xml"/><Relationship Id="rId1" Type="http://schemas.openxmlformats.org/officeDocument/2006/relationships/tags" Target="../tags/tag210.xml"/></Relationships>
</file>

<file path=ppt/slides/_rels/slide7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13.xml"/><Relationship Id="rId7" Type="http://schemas.openxmlformats.org/officeDocument/2006/relationships/image" Target="../media/image251.jpeg"/><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248.png"/><Relationship Id="rId10" Type="http://schemas.openxmlformats.org/officeDocument/2006/relationships/notesSlide" Target="../notesSlides/notesSlide61.xml"/><Relationship Id="rId1" Type="http://schemas.openxmlformats.org/officeDocument/2006/relationships/tags" Target="../tags/tag212.xml"/></Relationships>
</file>

<file path=ppt/slides/_rels/slide73.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255.jpeg"/><Relationship Id="rId7" Type="http://schemas.openxmlformats.org/officeDocument/2006/relationships/tags" Target="../tags/tag217.xml"/><Relationship Id="rId6" Type="http://schemas.openxmlformats.org/officeDocument/2006/relationships/image" Target="../media/image254.jpeg"/><Relationship Id="rId5" Type="http://schemas.openxmlformats.org/officeDocument/2006/relationships/tags" Target="../tags/tag216.xml"/><Relationship Id="rId4" Type="http://schemas.openxmlformats.org/officeDocument/2006/relationships/image" Target="../media/image253.jpeg"/><Relationship Id="rId3" Type="http://schemas.openxmlformats.org/officeDocument/2006/relationships/tags" Target="../tags/tag215.xml"/><Relationship Id="rId2" Type="http://schemas.openxmlformats.org/officeDocument/2006/relationships/image" Target="../media/image252.jpeg"/><Relationship Id="rId13" Type="http://schemas.openxmlformats.org/officeDocument/2006/relationships/notesSlide" Target="../notesSlides/notesSlide62.xml"/><Relationship Id="rId12" Type="http://schemas.openxmlformats.org/officeDocument/2006/relationships/slideLayout" Target="../slideLayouts/slideLayout4.xml"/><Relationship Id="rId11" Type="http://schemas.openxmlformats.org/officeDocument/2006/relationships/tags" Target="../tags/tag218.xml"/><Relationship Id="rId10" Type="http://schemas.openxmlformats.org/officeDocument/2006/relationships/image" Target="../media/image19.png"/><Relationship Id="rId1" Type="http://schemas.openxmlformats.org/officeDocument/2006/relationships/tags" Target="../tags/tag214.xml"/></Relationships>
</file>

<file path=ppt/slides/_rels/slide74.xml.rels><?xml version="1.0" encoding="UTF-8" standalone="yes"?>
<Relationships xmlns="http://schemas.openxmlformats.org/package/2006/relationships"><Relationship Id="rId9" Type="http://schemas.openxmlformats.org/officeDocument/2006/relationships/image" Target="../media/image259.jpeg"/><Relationship Id="rId8" Type="http://schemas.openxmlformats.org/officeDocument/2006/relationships/tags" Target="../tags/tag223.xml"/><Relationship Id="rId7" Type="http://schemas.openxmlformats.org/officeDocument/2006/relationships/image" Target="../media/image258.jpeg"/><Relationship Id="rId6" Type="http://schemas.openxmlformats.org/officeDocument/2006/relationships/tags" Target="../tags/tag222.xml"/><Relationship Id="rId5" Type="http://schemas.openxmlformats.org/officeDocument/2006/relationships/image" Target="../media/image257.jpeg"/><Relationship Id="rId4" Type="http://schemas.openxmlformats.org/officeDocument/2006/relationships/tags" Target="../tags/tag221.xml"/><Relationship Id="rId3" Type="http://schemas.openxmlformats.org/officeDocument/2006/relationships/image" Target="../media/image256.jpeg"/><Relationship Id="rId2" Type="http://schemas.openxmlformats.org/officeDocument/2006/relationships/tags" Target="../tags/tag220.xml"/><Relationship Id="rId14" Type="http://schemas.openxmlformats.org/officeDocument/2006/relationships/notesSlide" Target="../notesSlides/notesSlide63.xml"/><Relationship Id="rId13" Type="http://schemas.openxmlformats.org/officeDocument/2006/relationships/slideLayout" Target="../slideLayouts/slideLayout4.xml"/><Relationship Id="rId12" Type="http://schemas.openxmlformats.org/officeDocument/2006/relationships/tags" Target="../tags/tag224.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219.xml"/></Relationships>
</file>

<file path=ppt/slides/_rels/slide7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26.xml"/><Relationship Id="rId7" Type="http://schemas.openxmlformats.org/officeDocument/2006/relationships/image" Target="../media/image263.jpe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62.jpeg"/><Relationship Id="rId3" Type="http://schemas.openxmlformats.org/officeDocument/2006/relationships/image" Target="../media/image261.jpeg"/><Relationship Id="rId2" Type="http://schemas.openxmlformats.org/officeDocument/2006/relationships/image" Target="../media/image260.jpeg"/><Relationship Id="rId10" Type="http://schemas.openxmlformats.org/officeDocument/2006/relationships/notesSlide" Target="../notesSlides/notesSlide64.xml"/><Relationship Id="rId1" Type="http://schemas.openxmlformats.org/officeDocument/2006/relationships/tags" Target="../tags/tag225.xml"/></Relationships>
</file>

<file path=ppt/slides/_rels/slide76.xml.rels><?xml version="1.0" encoding="UTF-8" standalone="yes"?>
<Relationships xmlns="http://schemas.openxmlformats.org/package/2006/relationships"><Relationship Id="rId9" Type="http://schemas.openxmlformats.org/officeDocument/2006/relationships/notesSlide" Target="../notesSlides/notesSlide65.xml"/><Relationship Id="rId8" Type="http://schemas.openxmlformats.org/officeDocument/2006/relationships/slideLayout" Target="../slideLayouts/slideLayout4.xml"/><Relationship Id="rId7" Type="http://schemas.openxmlformats.org/officeDocument/2006/relationships/tags" Target="../tags/tag228.xml"/><Relationship Id="rId6" Type="http://schemas.openxmlformats.org/officeDocument/2006/relationships/image" Target="../media/image18.png"/><Relationship Id="rId5" Type="http://schemas.openxmlformats.org/officeDocument/2006/relationships/image" Target="../media/image267.png"/><Relationship Id="rId4" Type="http://schemas.openxmlformats.org/officeDocument/2006/relationships/image" Target="../media/image266.png"/><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tags" Target="../tags/tag227.xml"/></Relationships>
</file>

<file path=ppt/slides/_rels/slide77.xml.rels><?xml version="1.0" encoding="UTF-8" standalone="yes"?>
<Relationships xmlns="http://schemas.openxmlformats.org/package/2006/relationships"><Relationship Id="rId9" Type="http://schemas.openxmlformats.org/officeDocument/2006/relationships/notesSlide" Target="../notesSlides/notesSlide66.xml"/><Relationship Id="rId8" Type="http://schemas.openxmlformats.org/officeDocument/2006/relationships/slideLayout" Target="../slideLayouts/slideLayout4.xml"/><Relationship Id="rId7" Type="http://schemas.openxmlformats.org/officeDocument/2006/relationships/tags" Target="../tags/tag230.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 Id="rId3" Type="http://schemas.openxmlformats.org/officeDocument/2006/relationships/image" Target="../media/image268.png"/><Relationship Id="rId2" Type="http://schemas.openxmlformats.org/officeDocument/2006/relationships/image" Target="../media/image18.png"/><Relationship Id="rId1" Type="http://schemas.openxmlformats.org/officeDocument/2006/relationships/tags" Target="../tags/tag229.xml"/></Relationships>
</file>

<file path=ppt/slides/_rels/slide78.xml.rels><?xml version="1.0" encoding="UTF-8" standalone="yes"?>
<Relationships xmlns="http://schemas.openxmlformats.org/package/2006/relationships"><Relationship Id="rId9" Type="http://schemas.openxmlformats.org/officeDocument/2006/relationships/notesSlide" Target="../notesSlides/notesSlide67.xml"/><Relationship Id="rId8" Type="http://schemas.openxmlformats.org/officeDocument/2006/relationships/slideLayout" Target="../slideLayouts/slideLayout4.xml"/><Relationship Id="rId7" Type="http://schemas.openxmlformats.org/officeDocument/2006/relationships/tags" Target="../tags/tag232.xml"/><Relationship Id="rId6" Type="http://schemas.openxmlformats.org/officeDocument/2006/relationships/image" Target="../media/image275.png"/><Relationship Id="rId5" Type="http://schemas.openxmlformats.org/officeDocument/2006/relationships/image" Target="../media/image18.png"/><Relationship Id="rId4" Type="http://schemas.openxmlformats.org/officeDocument/2006/relationships/image" Target="../media/image274.jpeg"/><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tags" Target="../tags/tag231.xml"/></Relationships>
</file>

<file path=ppt/slides/_rels/slide79.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jpeg"/><Relationship Id="rId3" Type="http://schemas.openxmlformats.org/officeDocument/2006/relationships/image" Target="../media/image276.jpeg"/><Relationship Id="rId2" Type="http://schemas.openxmlformats.org/officeDocument/2006/relationships/tags" Target="../tags/tag233.xml"/><Relationship Id="rId11" Type="http://schemas.openxmlformats.org/officeDocument/2006/relationships/notesSlide" Target="../notesSlides/notesSlide68.xml"/><Relationship Id="rId10" Type="http://schemas.openxmlformats.org/officeDocument/2006/relationships/slideLayout" Target="../slideLayouts/slideLayout4.xml"/><Relationship Id="rId1" Type="http://schemas.openxmlformats.org/officeDocument/2006/relationships/image" Target="../media/image50.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0.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0" Type="http://schemas.openxmlformats.org/officeDocument/2006/relationships/notesSlide" Target="../notesSlides/notesSlide4.xml"/><Relationship Id="rId1" Type="http://schemas.openxmlformats.org/officeDocument/2006/relationships/tags" Target="../tags/tag29.xml"/></Relationships>
</file>

<file path=ppt/slides/_rels/slide80.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283.png"/><Relationship Id="rId7" Type="http://schemas.openxmlformats.org/officeDocument/2006/relationships/tags" Target="../tags/tag238.xml"/><Relationship Id="rId6" Type="http://schemas.openxmlformats.org/officeDocument/2006/relationships/image" Target="../media/image282.png"/><Relationship Id="rId5" Type="http://schemas.openxmlformats.org/officeDocument/2006/relationships/tags" Target="../tags/tag237.xml"/><Relationship Id="rId4" Type="http://schemas.openxmlformats.org/officeDocument/2006/relationships/image" Target="../media/image281.png"/><Relationship Id="rId3" Type="http://schemas.openxmlformats.org/officeDocument/2006/relationships/tags" Target="../tags/tag236.xml"/><Relationship Id="rId2" Type="http://schemas.openxmlformats.org/officeDocument/2006/relationships/image" Target="../media/image280.jpeg"/><Relationship Id="rId13" Type="http://schemas.openxmlformats.org/officeDocument/2006/relationships/notesSlide" Target="../notesSlides/notesSlide69.xml"/><Relationship Id="rId12" Type="http://schemas.openxmlformats.org/officeDocument/2006/relationships/slideLayout" Target="../slideLayouts/slideLayout4.xml"/><Relationship Id="rId11" Type="http://schemas.openxmlformats.org/officeDocument/2006/relationships/tags" Target="../tags/tag239.xml"/><Relationship Id="rId10" Type="http://schemas.openxmlformats.org/officeDocument/2006/relationships/image" Target="../media/image19.png"/><Relationship Id="rId1" Type="http://schemas.openxmlformats.org/officeDocument/2006/relationships/tags" Target="../tags/tag235.xml"/></Relationships>
</file>

<file path=ppt/slides/_rels/slide81.xml.rels><?xml version="1.0" encoding="UTF-8" standalone="yes"?>
<Relationships xmlns="http://schemas.openxmlformats.org/package/2006/relationships"><Relationship Id="rId9" Type="http://schemas.openxmlformats.org/officeDocument/2006/relationships/notesSlide" Target="../notesSlides/notesSlide70.xml"/><Relationship Id="rId8" Type="http://schemas.openxmlformats.org/officeDocument/2006/relationships/slideLayout" Target="../slideLayouts/slideLayout4.xml"/><Relationship Id="rId7" Type="http://schemas.openxmlformats.org/officeDocument/2006/relationships/tags" Target="../tags/tag241.xml"/><Relationship Id="rId6" Type="http://schemas.openxmlformats.org/officeDocument/2006/relationships/image" Target="../media/image287.jpeg"/><Relationship Id="rId5" Type="http://schemas.openxmlformats.org/officeDocument/2006/relationships/image" Target="../media/image286.png"/><Relationship Id="rId4" Type="http://schemas.openxmlformats.org/officeDocument/2006/relationships/image" Target="../media/image285.png"/><Relationship Id="rId3" Type="http://schemas.openxmlformats.org/officeDocument/2006/relationships/image" Target="../media/image284.png"/><Relationship Id="rId2" Type="http://schemas.openxmlformats.org/officeDocument/2006/relationships/image" Target="../media/image18.png"/><Relationship Id="rId1" Type="http://schemas.openxmlformats.org/officeDocument/2006/relationships/tags" Target="../tags/tag240.xml"/></Relationships>
</file>

<file path=ppt/slides/_rels/slide82.xml.rels><?xml version="1.0" encoding="UTF-8" standalone="yes"?>
<Relationships xmlns="http://schemas.openxmlformats.org/package/2006/relationships"><Relationship Id="rId7" Type="http://schemas.openxmlformats.org/officeDocument/2006/relationships/notesSlide" Target="../notesSlides/notesSlide71.xml"/><Relationship Id="rId6" Type="http://schemas.openxmlformats.org/officeDocument/2006/relationships/slideLayout" Target="../slideLayouts/slideLayout4.xml"/><Relationship Id="rId5" Type="http://schemas.openxmlformats.org/officeDocument/2006/relationships/tags" Target="../tags/tag243.xml"/><Relationship Id="rId4" Type="http://schemas.openxmlformats.org/officeDocument/2006/relationships/image" Target="../media/image18.png"/><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tags" Target="../tags/tag242.xml"/></Relationships>
</file>

<file path=ppt/slides/_rels/slide83.xml.rels><?xml version="1.0" encoding="UTF-8" standalone="yes"?>
<Relationships xmlns="http://schemas.openxmlformats.org/package/2006/relationships"><Relationship Id="rId9" Type="http://schemas.openxmlformats.org/officeDocument/2006/relationships/image" Target="../media/image293.png"/><Relationship Id="rId8" Type="http://schemas.openxmlformats.org/officeDocument/2006/relationships/tags" Target="../tags/tag248.xml"/><Relationship Id="rId7" Type="http://schemas.openxmlformats.org/officeDocument/2006/relationships/image" Target="../media/image292.png"/><Relationship Id="rId6" Type="http://schemas.openxmlformats.org/officeDocument/2006/relationships/tags" Target="../tags/tag247.xml"/><Relationship Id="rId5" Type="http://schemas.openxmlformats.org/officeDocument/2006/relationships/image" Target="../media/image291.png"/><Relationship Id="rId4" Type="http://schemas.openxmlformats.org/officeDocument/2006/relationships/tags" Target="../tags/tag246.xml"/><Relationship Id="rId3" Type="http://schemas.openxmlformats.org/officeDocument/2006/relationships/image" Target="../media/image290.jpeg"/><Relationship Id="rId2" Type="http://schemas.openxmlformats.org/officeDocument/2006/relationships/tags" Target="../tags/tag245.xml"/><Relationship Id="rId14" Type="http://schemas.openxmlformats.org/officeDocument/2006/relationships/notesSlide" Target="../notesSlides/notesSlide72.xml"/><Relationship Id="rId13" Type="http://schemas.openxmlformats.org/officeDocument/2006/relationships/slideLayout" Target="../slideLayouts/slideLayout4.xml"/><Relationship Id="rId12" Type="http://schemas.openxmlformats.org/officeDocument/2006/relationships/tags" Target="../tags/tag249.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244.xml"/></Relationships>
</file>

<file path=ppt/slides/_rels/slide84.xml.rels><?xml version="1.0" encoding="UTF-8" standalone="yes"?>
<Relationships xmlns="http://schemas.openxmlformats.org/package/2006/relationships"><Relationship Id="rId9" Type="http://schemas.openxmlformats.org/officeDocument/2006/relationships/image" Target="../media/image297.jpeg"/><Relationship Id="rId8" Type="http://schemas.openxmlformats.org/officeDocument/2006/relationships/tags" Target="../tags/tag254.xml"/><Relationship Id="rId7" Type="http://schemas.openxmlformats.org/officeDocument/2006/relationships/image" Target="../media/image296.jpeg"/><Relationship Id="rId6" Type="http://schemas.openxmlformats.org/officeDocument/2006/relationships/tags" Target="../tags/tag253.xml"/><Relationship Id="rId5" Type="http://schemas.openxmlformats.org/officeDocument/2006/relationships/image" Target="../media/image295.jpeg"/><Relationship Id="rId4" Type="http://schemas.openxmlformats.org/officeDocument/2006/relationships/tags" Target="../tags/tag252.xml"/><Relationship Id="rId3" Type="http://schemas.openxmlformats.org/officeDocument/2006/relationships/image" Target="../media/image294.jpeg"/><Relationship Id="rId2" Type="http://schemas.openxmlformats.org/officeDocument/2006/relationships/tags" Target="../tags/tag251.xml"/><Relationship Id="rId14" Type="http://schemas.openxmlformats.org/officeDocument/2006/relationships/notesSlide" Target="../notesSlides/notesSlide73.xml"/><Relationship Id="rId13" Type="http://schemas.openxmlformats.org/officeDocument/2006/relationships/slideLayout" Target="../slideLayouts/slideLayout4.xml"/><Relationship Id="rId12" Type="http://schemas.openxmlformats.org/officeDocument/2006/relationships/tags" Target="../tags/tag255.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250.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74.xml"/><Relationship Id="rId7" Type="http://schemas.openxmlformats.org/officeDocument/2006/relationships/slideLayout" Target="../slideLayouts/slideLayout4.xml"/><Relationship Id="rId6" Type="http://schemas.openxmlformats.org/officeDocument/2006/relationships/tags" Target="../tags/tag257.xml"/><Relationship Id="rId5" Type="http://schemas.openxmlformats.org/officeDocument/2006/relationships/image" Target="../media/image300.png"/><Relationship Id="rId4" Type="http://schemas.openxmlformats.org/officeDocument/2006/relationships/image" Target="../media/image18.png"/><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tags" Target="../tags/tag256.xml"/></Relationships>
</file>

<file path=ppt/slides/_rels/slide86.xml.rels><?xml version="1.0" encoding="UTF-8" standalone="yes"?>
<Relationships xmlns="http://schemas.openxmlformats.org/package/2006/relationships"><Relationship Id="rId9" Type="http://schemas.openxmlformats.org/officeDocument/2006/relationships/image" Target="../media/image304.jpeg"/><Relationship Id="rId8" Type="http://schemas.openxmlformats.org/officeDocument/2006/relationships/tags" Target="../tags/tag262.xml"/><Relationship Id="rId7" Type="http://schemas.openxmlformats.org/officeDocument/2006/relationships/image" Target="../media/image303.jpeg"/><Relationship Id="rId6" Type="http://schemas.openxmlformats.org/officeDocument/2006/relationships/tags" Target="../tags/tag261.xml"/><Relationship Id="rId5" Type="http://schemas.openxmlformats.org/officeDocument/2006/relationships/image" Target="../media/image302.jpeg"/><Relationship Id="rId4" Type="http://schemas.openxmlformats.org/officeDocument/2006/relationships/tags" Target="../tags/tag260.xml"/><Relationship Id="rId3" Type="http://schemas.openxmlformats.org/officeDocument/2006/relationships/image" Target="../media/image301.png"/><Relationship Id="rId2" Type="http://schemas.openxmlformats.org/officeDocument/2006/relationships/tags" Target="../tags/tag259.xml"/><Relationship Id="rId14" Type="http://schemas.openxmlformats.org/officeDocument/2006/relationships/notesSlide" Target="../notesSlides/notesSlide75.xml"/><Relationship Id="rId13" Type="http://schemas.openxmlformats.org/officeDocument/2006/relationships/slideLayout" Target="../slideLayouts/slideLayout4.xml"/><Relationship Id="rId12" Type="http://schemas.openxmlformats.org/officeDocument/2006/relationships/tags" Target="../tags/tag263.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258.xml"/></Relationships>
</file>

<file path=ppt/slides/_rels/slide87.xml.rels><?xml version="1.0" encoding="UTF-8" standalone="yes"?>
<Relationships xmlns="http://schemas.openxmlformats.org/package/2006/relationships"><Relationship Id="rId9" Type="http://schemas.openxmlformats.org/officeDocument/2006/relationships/notesSlide" Target="../notesSlides/notesSlide76.xml"/><Relationship Id="rId8" Type="http://schemas.openxmlformats.org/officeDocument/2006/relationships/slideLayout" Target="../slideLayouts/slideLayout4.xml"/><Relationship Id="rId7" Type="http://schemas.openxmlformats.org/officeDocument/2006/relationships/tags" Target="../tags/tag265.xml"/><Relationship Id="rId6" Type="http://schemas.openxmlformats.org/officeDocument/2006/relationships/image" Target="../media/image308.jpeg"/><Relationship Id="rId5" Type="http://schemas.openxmlformats.org/officeDocument/2006/relationships/image" Target="../media/image307.jpeg"/><Relationship Id="rId4" Type="http://schemas.openxmlformats.org/officeDocument/2006/relationships/image" Target="../media/image306.jpeg"/><Relationship Id="rId3" Type="http://schemas.openxmlformats.org/officeDocument/2006/relationships/image" Target="../media/image305.jpeg"/><Relationship Id="rId2" Type="http://schemas.openxmlformats.org/officeDocument/2006/relationships/image" Target="../media/image18.png"/><Relationship Id="rId1" Type="http://schemas.openxmlformats.org/officeDocument/2006/relationships/tags" Target="../tags/tag264.xml"/></Relationships>
</file>

<file path=ppt/slides/_rels/slide88.xml.rels><?xml version="1.0" encoding="UTF-8" standalone="yes"?>
<Relationships xmlns="http://schemas.openxmlformats.org/package/2006/relationships"><Relationship Id="rId9" Type="http://schemas.openxmlformats.org/officeDocument/2006/relationships/notesSlide" Target="../notesSlides/notesSlide77.xml"/><Relationship Id="rId8" Type="http://schemas.openxmlformats.org/officeDocument/2006/relationships/slideLayout" Target="../slideLayouts/slideLayout4.xml"/><Relationship Id="rId7" Type="http://schemas.openxmlformats.org/officeDocument/2006/relationships/tags" Target="../tags/tag267.xml"/><Relationship Id="rId6" Type="http://schemas.openxmlformats.org/officeDocument/2006/relationships/image" Target="../media/image312.jpeg"/><Relationship Id="rId5" Type="http://schemas.openxmlformats.org/officeDocument/2006/relationships/image" Target="../media/image311.jpeg"/><Relationship Id="rId4" Type="http://schemas.openxmlformats.org/officeDocument/2006/relationships/image" Target="../media/image310.jpeg"/><Relationship Id="rId3" Type="http://schemas.openxmlformats.org/officeDocument/2006/relationships/image" Target="../media/image309.jpeg"/><Relationship Id="rId2" Type="http://schemas.openxmlformats.org/officeDocument/2006/relationships/image" Target="../media/image109.png"/><Relationship Id="rId1" Type="http://schemas.openxmlformats.org/officeDocument/2006/relationships/tags" Target="../tags/tag266.xml"/></Relationships>
</file>

<file path=ppt/slides/_rels/slide89.xml.rels><?xml version="1.0" encoding="UTF-8" standalone="yes"?>
<Relationships xmlns="http://schemas.openxmlformats.org/package/2006/relationships"><Relationship Id="rId8" Type="http://schemas.openxmlformats.org/officeDocument/2006/relationships/notesSlide" Target="../notesSlides/notesSlide78.xml"/><Relationship Id="rId7" Type="http://schemas.openxmlformats.org/officeDocument/2006/relationships/slideLayout" Target="../slideLayouts/slideLayout4.xml"/><Relationship Id="rId6" Type="http://schemas.openxmlformats.org/officeDocument/2006/relationships/tags" Target="../tags/tag269.xml"/><Relationship Id="rId5" Type="http://schemas.openxmlformats.org/officeDocument/2006/relationships/image" Target="../media/image315.jpeg"/><Relationship Id="rId4" Type="http://schemas.openxmlformats.org/officeDocument/2006/relationships/image" Target="../media/image314.jpeg"/><Relationship Id="rId3" Type="http://schemas.openxmlformats.org/officeDocument/2006/relationships/image" Target="../media/image313.jpeg"/><Relationship Id="rId2" Type="http://schemas.openxmlformats.org/officeDocument/2006/relationships/image" Target="../media/image109.png"/><Relationship Id="rId1" Type="http://schemas.openxmlformats.org/officeDocument/2006/relationships/tags" Target="../tags/tag268.xml"/></Relationships>
</file>

<file path=ppt/slides/_rels/slide9.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tags" Target="../tags/tag35.xml"/><Relationship Id="rId7" Type="http://schemas.openxmlformats.org/officeDocument/2006/relationships/image" Target="../media/image36.jpeg"/><Relationship Id="rId6" Type="http://schemas.openxmlformats.org/officeDocument/2006/relationships/tags" Target="../tags/tag34.xml"/><Relationship Id="rId5" Type="http://schemas.openxmlformats.org/officeDocument/2006/relationships/image" Target="../media/image35.jpeg"/><Relationship Id="rId4" Type="http://schemas.openxmlformats.org/officeDocument/2006/relationships/tags" Target="../tags/tag33.xml"/><Relationship Id="rId3" Type="http://schemas.openxmlformats.org/officeDocument/2006/relationships/image" Target="../media/image34.jpeg"/><Relationship Id="rId2" Type="http://schemas.openxmlformats.org/officeDocument/2006/relationships/tags" Target="../tags/tag32.xml"/><Relationship Id="rId14" Type="http://schemas.openxmlformats.org/officeDocument/2006/relationships/notesSlide" Target="../notesSlides/notesSlide5.xml"/><Relationship Id="rId13" Type="http://schemas.openxmlformats.org/officeDocument/2006/relationships/slideLayout" Target="../slideLayouts/slideLayout4.xml"/><Relationship Id="rId12" Type="http://schemas.openxmlformats.org/officeDocument/2006/relationships/tags" Target="../tags/tag36.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tags" Target="../tags/tag31.xml"/></Relationships>
</file>

<file path=ppt/slides/_rels/slide90.xml.rels><?xml version="1.0" encoding="UTF-8" standalone="yes"?>
<Relationships xmlns="http://schemas.openxmlformats.org/package/2006/relationships"><Relationship Id="rId8" Type="http://schemas.openxmlformats.org/officeDocument/2006/relationships/notesSlide" Target="../notesSlides/notesSlide79.xml"/><Relationship Id="rId7" Type="http://schemas.openxmlformats.org/officeDocument/2006/relationships/slideLayout" Target="../slideLayouts/slideLayout4.xml"/><Relationship Id="rId6" Type="http://schemas.openxmlformats.org/officeDocument/2006/relationships/tags" Target="../tags/tag271.xml"/><Relationship Id="rId5" Type="http://schemas.openxmlformats.org/officeDocument/2006/relationships/image" Target="../media/image318.png"/><Relationship Id="rId4" Type="http://schemas.openxmlformats.org/officeDocument/2006/relationships/image" Target="../media/image317.png"/><Relationship Id="rId3" Type="http://schemas.openxmlformats.org/officeDocument/2006/relationships/image" Target="../media/image316.png"/><Relationship Id="rId2" Type="http://schemas.openxmlformats.org/officeDocument/2006/relationships/image" Target="../media/image18.png"/><Relationship Id="rId1" Type="http://schemas.openxmlformats.org/officeDocument/2006/relationships/tags" Target="../tags/tag270.xml"/></Relationships>
</file>

<file path=ppt/slides/_rels/slide91.xml.rels><?xml version="1.0" encoding="UTF-8" standalone="yes"?>
<Relationships xmlns="http://schemas.openxmlformats.org/package/2006/relationships"><Relationship Id="rId9" Type="http://schemas.openxmlformats.org/officeDocument/2006/relationships/notesSlide" Target="../notesSlides/notesSlide80.xml"/><Relationship Id="rId8" Type="http://schemas.openxmlformats.org/officeDocument/2006/relationships/slideLayout" Target="../slideLayouts/slideLayout4.xml"/><Relationship Id="rId7" Type="http://schemas.openxmlformats.org/officeDocument/2006/relationships/tags" Target="../tags/tag273.xml"/><Relationship Id="rId6" Type="http://schemas.openxmlformats.org/officeDocument/2006/relationships/image" Target="../media/image18.png"/><Relationship Id="rId5" Type="http://schemas.openxmlformats.org/officeDocument/2006/relationships/image" Target="../media/image322.png"/><Relationship Id="rId4" Type="http://schemas.openxmlformats.org/officeDocument/2006/relationships/image" Target="../media/image321.png"/><Relationship Id="rId3" Type="http://schemas.openxmlformats.org/officeDocument/2006/relationships/image" Target="../media/image320.png"/><Relationship Id="rId2" Type="http://schemas.openxmlformats.org/officeDocument/2006/relationships/image" Target="../media/image319.jpeg"/><Relationship Id="rId1" Type="http://schemas.openxmlformats.org/officeDocument/2006/relationships/tags" Target="../tags/tag272.xml"/></Relationships>
</file>

<file path=ppt/slides/_rels/slide92.xml.rels><?xml version="1.0" encoding="UTF-8" standalone="yes"?>
<Relationships xmlns="http://schemas.openxmlformats.org/package/2006/relationships"><Relationship Id="rId9" Type="http://schemas.openxmlformats.org/officeDocument/2006/relationships/notesSlide" Target="../notesSlides/notesSlide81.xml"/><Relationship Id="rId8" Type="http://schemas.openxmlformats.org/officeDocument/2006/relationships/slideLayout" Target="../slideLayouts/slideLayout4.xml"/><Relationship Id="rId7" Type="http://schemas.openxmlformats.org/officeDocument/2006/relationships/tags" Target="../tags/tag275.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 Id="rId3" Type="http://schemas.openxmlformats.org/officeDocument/2006/relationships/image" Target="../media/image323.png"/><Relationship Id="rId2" Type="http://schemas.openxmlformats.org/officeDocument/2006/relationships/image" Target="../media/image109.png"/><Relationship Id="rId1" Type="http://schemas.openxmlformats.org/officeDocument/2006/relationships/tags" Target="../tags/tag274.xml"/></Relationships>
</file>

<file path=ppt/slides/_rels/slide93.xml.rels><?xml version="1.0" encoding="UTF-8" standalone="yes"?>
<Relationships xmlns="http://schemas.openxmlformats.org/package/2006/relationships"><Relationship Id="rId9" Type="http://schemas.openxmlformats.org/officeDocument/2006/relationships/notesSlide" Target="../notesSlides/notesSlide82.xml"/><Relationship Id="rId8" Type="http://schemas.openxmlformats.org/officeDocument/2006/relationships/slideLayout" Target="../slideLayouts/slideLayout4.xml"/><Relationship Id="rId7" Type="http://schemas.openxmlformats.org/officeDocument/2006/relationships/tags" Target="../tags/tag277.xml"/><Relationship Id="rId6" Type="http://schemas.openxmlformats.org/officeDocument/2006/relationships/image" Target="../media/image330.jpeg"/><Relationship Id="rId5" Type="http://schemas.openxmlformats.org/officeDocument/2006/relationships/image" Target="../media/image329.jpeg"/><Relationship Id="rId4" Type="http://schemas.openxmlformats.org/officeDocument/2006/relationships/image" Target="../media/image328.jpeg"/><Relationship Id="rId3" Type="http://schemas.openxmlformats.org/officeDocument/2006/relationships/image" Target="../media/image327.jpeg"/><Relationship Id="rId2" Type="http://schemas.openxmlformats.org/officeDocument/2006/relationships/image" Target="../media/image109.png"/><Relationship Id="rId1" Type="http://schemas.openxmlformats.org/officeDocument/2006/relationships/tags" Target="../tags/tag276.xml"/></Relationships>
</file>

<file path=ppt/slides/_rels/slide94.xml.rels><?xml version="1.0" encoding="UTF-8" standalone="yes"?>
<Relationships xmlns="http://schemas.openxmlformats.org/package/2006/relationships"><Relationship Id="rId8" Type="http://schemas.openxmlformats.org/officeDocument/2006/relationships/notesSlide" Target="../notesSlides/notesSlide83.xml"/><Relationship Id="rId7" Type="http://schemas.openxmlformats.org/officeDocument/2006/relationships/slideLayout" Target="../slideLayouts/slideLayout4.xml"/><Relationship Id="rId6" Type="http://schemas.openxmlformats.org/officeDocument/2006/relationships/tags" Target="../tags/tag279.xml"/><Relationship Id="rId5" Type="http://schemas.openxmlformats.org/officeDocument/2006/relationships/image" Target="../media/image18.png"/><Relationship Id="rId4" Type="http://schemas.openxmlformats.org/officeDocument/2006/relationships/image" Target="../media/image333.png"/><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tags" Target="../tags/tag278.xml"/></Relationships>
</file>

<file path=ppt/slides/_rels/slide95.xml.rels><?xml version="1.0" encoding="UTF-8" standalone="yes"?>
<Relationships xmlns="http://schemas.openxmlformats.org/package/2006/relationships"><Relationship Id="rId9" Type="http://schemas.openxmlformats.org/officeDocument/2006/relationships/notesSlide" Target="../notesSlides/notesSlide84.xml"/><Relationship Id="rId8" Type="http://schemas.openxmlformats.org/officeDocument/2006/relationships/slideLayout" Target="../slideLayouts/slideLayout4.xml"/><Relationship Id="rId7" Type="http://schemas.openxmlformats.org/officeDocument/2006/relationships/tags" Target="../tags/tag281.xml"/><Relationship Id="rId6" Type="http://schemas.openxmlformats.org/officeDocument/2006/relationships/image" Target="../media/image337.png"/><Relationship Id="rId5" Type="http://schemas.openxmlformats.org/officeDocument/2006/relationships/image" Target="../media/image336.jpeg"/><Relationship Id="rId4" Type="http://schemas.openxmlformats.org/officeDocument/2006/relationships/image" Target="../media/image335.jpeg"/><Relationship Id="rId3" Type="http://schemas.openxmlformats.org/officeDocument/2006/relationships/image" Target="../media/image334.jpeg"/><Relationship Id="rId2" Type="http://schemas.openxmlformats.org/officeDocument/2006/relationships/image" Target="../media/image109.png"/><Relationship Id="rId1" Type="http://schemas.openxmlformats.org/officeDocument/2006/relationships/tags" Target="../tags/tag280.xml"/></Relationships>
</file>

<file path=ppt/slides/_rels/slide96.xml.rels><?xml version="1.0" encoding="UTF-8" standalone="yes"?>
<Relationships xmlns="http://schemas.openxmlformats.org/package/2006/relationships"><Relationship Id="rId8" Type="http://schemas.openxmlformats.org/officeDocument/2006/relationships/notesSlide" Target="../notesSlides/notesSlide85.xml"/><Relationship Id="rId7" Type="http://schemas.openxmlformats.org/officeDocument/2006/relationships/slideLayout" Target="../slideLayouts/slideLayout4.xml"/><Relationship Id="rId6" Type="http://schemas.openxmlformats.org/officeDocument/2006/relationships/tags" Target="../tags/tag283.xml"/><Relationship Id="rId5" Type="http://schemas.openxmlformats.org/officeDocument/2006/relationships/image" Target="../media/image340.png"/><Relationship Id="rId4" Type="http://schemas.openxmlformats.org/officeDocument/2006/relationships/image" Target="../media/image339.png"/><Relationship Id="rId3" Type="http://schemas.openxmlformats.org/officeDocument/2006/relationships/image" Target="../media/image338.png"/><Relationship Id="rId2" Type="http://schemas.openxmlformats.org/officeDocument/2006/relationships/tags" Target="../tags/tag282.xml"/><Relationship Id="rId1" Type="http://schemas.openxmlformats.org/officeDocument/2006/relationships/image" Target="../media/image50.jpeg"/></Relationships>
</file>

<file path=ppt/slides/_rels/slide97.xml.rels><?xml version="1.0" encoding="UTF-8" standalone="yes"?>
<Relationships xmlns="http://schemas.openxmlformats.org/package/2006/relationships"><Relationship Id="rId8" Type="http://schemas.openxmlformats.org/officeDocument/2006/relationships/notesSlide" Target="../notesSlides/notesSlide86.xml"/><Relationship Id="rId7" Type="http://schemas.openxmlformats.org/officeDocument/2006/relationships/slideLayout" Target="../slideLayouts/slideLayout4.xml"/><Relationship Id="rId6" Type="http://schemas.openxmlformats.org/officeDocument/2006/relationships/tags" Target="../tags/tag285.xml"/><Relationship Id="rId5" Type="http://schemas.openxmlformats.org/officeDocument/2006/relationships/image" Target="../media/image343.png"/><Relationship Id="rId4" Type="http://schemas.openxmlformats.org/officeDocument/2006/relationships/image" Target="../media/image342.png"/><Relationship Id="rId3" Type="http://schemas.openxmlformats.org/officeDocument/2006/relationships/image" Target="../media/image341.png"/><Relationship Id="rId2" Type="http://schemas.openxmlformats.org/officeDocument/2006/relationships/tags" Target="../tags/tag284.xml"/><Relationship Id="rId1" Type="http://schemas.openxmlformats.org/officeDocument/2006/relationships/image" Target="../media/image50.jpeg"/></Relationships>
</file>

<file path=ppt/slides/_rels/slide9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87.xml"/><Relationship Id="rId7" Type="http://schemas.openxmlformats.org/officeDocument/2006/relationships/image" Target="../media/image17.png"/><Relationship Id="rId6" Type="http://schemas.openxmlformats.org/officeDocument/2006/relationships/image" Target="../media/image347.jpeg"/><Relationship Id="rId5" Type="http://schemas.openxmlformats.org/officeDocument/2006/relationships/image" Target="../media/image346.jpeg"/><Relationship Id="rId4" Type="http://schemas.openxmlformats.org/officeDocument/2006/relationships/image" Target="../media/image345.jpeg"/><Relationship Id="rId3" Type="http://schemas.openxmlformats.org/officeDocument/2006/relationships/image" Target="../media/image344.jpeg"/><Relationship Id="rId2" Type="http://schemas.openxmlformats.org/officeDocument/2006/relationships/image" Target="../media/image236.png"/><Relationship Id="rId10" Type="http://schemas.openxmlformats.org/officeDocument/2006/relationships/notesSlide" Target="../notesSlides/notesSlide87.xml"/><Relationship Id="rId1" Type="http://schemas.openxmlformats.org/officeDocument/2006/relationships/tags" Target="../tags/tag286.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处理"/>
          <p:cNvPicPr>
            <a:picLocks noChangeAspect="1"/>
          </p:cNvPicPr>
          <p:nvPr/>
        </p:nvPicPr>
        <p:blipFill>
          <a:blip r:embed="rId1"/>
          <a:stretch>
            <a:fillRect/>
          </a:stretch>
        </p:blipFill>
        <p:spPr>
          <a:xfrm>
            <a:off x="-635" y="0"/>
            <a:ext cx="12192635"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01574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计数跳绳HX-2334</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270" y="244024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442845"/>
            <a:ext cx="4439285" cy="199898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智能高清显示屏幕</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实时记录各项运动的数据努力看得见</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优质PVC绳体</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耐磨不易打结变形</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3.人体工学手柄 </a:t>
            </a:r>
            <a:r>
              <a:rPr lang="zh-CN" altLang="en-US" sz="1000" dirty="0">
                <a:latin typeface="微软雅黑" panose="020B0503020204020204" pitchFamily="34" charset="-122"/>
                <a:cs typeface="微软雅黑" panose="020B0503020204020204" pitchFamily="34" charset="-122"/>
                <a:sym typeface="+mn-ea"/>
              </a:rPr>
              <a:t>贴合手型防滑舒适</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ABS材质 防滑纹理设计亲肤舒适 久握</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4.目标训练 轻松设定模式任你选 实时传输运动数据热量消耗一目了然</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5.2.8米长加长绳体 绳长免剪 随意调节  全家通用 一根跳绳多样人生</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14591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145915"/>
            <a:ext cx="4970145" cy="38925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59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270" y="4597400"/>
            <a:ext cx="6795770" cy="275590"/>
          </a:xfrm>
          <a:prstGeom prst="rect">
            <a:avLst/>
          </a:prstGeom>
          <a:noFill/>
        </p:spPr>
        <p:txBody>
          <a:bodyPr wrap="square" rtlCol="0">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https://item.jd.com/10118378351546.html#crumb-wrap</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2" name="图片 11" descr="匹克计数跳绳HX-2334主图1"/>
          <p:cNvPicPr>
            <a:picLocks noChangeAspect="1"/>
          </p:cNvPicPr>
          <p:nvPr/>
        </p:nvPicPr>
        <p:blipFill>
          <a:blip r:embed="rId2"/>
          <a:stretch>
            <a:fillRect/>
          </a:stretch>
        </p:blipFill>
        <p:spPr>
          <a:xfrm>
            <a:off x="6287135" y="1115060"/>
            <a:ext cx="5356860" cy="5434965"/>
          </a:xfrm>
          <a:prstGeom prst="rect">
            <a:avLst/>
          </a:prstGeom>
        </p:spPr>
      </p:pic>
      <p:sp>
        <p:nvSpPr>
          <p:cNvPr id="6" name="文本框 5"/>
          <p:cNvSpPr txBox="1"/>
          <p:nvPr/>
        </p:nvSpPr>
        <p:spPr>
          <a:xfrm>
            <a:off x="843280" y="1274445"/>
            <a:ext cx="2850515" cy="951865"/>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型号：YW44102</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6941916862884</a:t>
            </a:r>
            <a:r>
              <a:rPr lang="zh-CN" altLang="en-US" sz="1000">
                <a:latin typeface="微软雅黑" panose="020B0503020204020204" pitchFamily="34" charset="-122"/>
                <a:cs typeface="微软雅黑" panose="020B0503020204020204" pitchFamily="34" charset="-122"/>
                <a:sym typeface="+mn-ea"/>
              </a:rPr>
              <a:t>蓝色</a:t>
            </a:r>
            <a:endParaRPr lang="en-US" alt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sz="1000">
                <a:ln>
                  <a:noFill/>
                </a:ln>
                <a:effectLst/>
                <a:uLnTx/>
                <a:uFillTx/>
                <a:latin typeface="微软雅黑" panose="020B0503020204020204" pitchFamily="34" charset="-122"/>
                <a:cs typeface="微软雅黑" panose="020B0503020204020204" pitchFamily="34" charset="-122"/>
                <a:sym typeface="+mn-ea"/>
              </a:rPr>
              <a:t>绳长2.8m</a:t>
            </a: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zh-CN" sz="1000">
                <a:ln>
                  <a:noFill/>
                </a:ln>
                <a:effectLst/>
                <a:uLnTx/>
                <a:uFillTx/>
                <a:latin typeface="微软雅黑" panose="020B0503020204020204" pitchFamily="34" charset="-122"/>
                <a:cs typeface="微软雅黑" panose="020B0503020204020204" pitchFamily="34" charset="-122"/>
                <a:sym typeface="+mn-ea"/>
              </a:rPr>
              <a:t>：</a:t>
            </a:r>
            <a:r>
              <a:rPr lang="zh-CN" sz="1000">
                <a:latin typeface="微软雅黑" panose="020B0503020204020204" pitchFamily="34" charset="-122"/>
                <a:cs typeface="微软雅黑" panose="020B0503020204020204" pitchFamily="34" charset="-122"/>
                <a:sym typeface="+mn-ea"/>
              </a:rPr>
              <a:t>ABS+PVC</a:t>
            </a:r>
            <a:endParaRPr lang="zh-CN" sz="1000">
              <a:latin typeface="微软雅黑" panose="020B0503020204020204" pitchFamily="34" charset="-122"/>
              <a:cs typeface="微软雅黑" panose="020B0503020204020204" pitchFamily="34" charset="-122"/>
              <a:sym typeface="+mn-ea"/>
            </a:endParaRPr>
          </a:p>
        </p:txBody>
      </p:sp>
      <p:pic>
        <p:nvPicPr>
          <p:cNvPr id="13" name="图片 12"/>
          <p:cNvPicPr>
            <a:picLocks noChangeAspect="1"/>
          </p:cNvPicPr>
          <p:nvPr/>
        </p:nvPicPr>
        <p:blipFill>
          <a:blip r:embed="rId3"/>
          <a:stretch>
            <a:fillRect/>
          </a:stretch>
        </p:blipFill>
        <p:spPr>
          <a:xfrm>
            <a:off x="710565" y="4872990"/>
            <a:ext cx="1737995" cy="1677035"/>
          </a:xfrm>
          <a:prstGeom prst="rect">
            <a:avLst/>
          </a:prstGeom>
        </p:spPr>
      </p:pic>
      <p:pic>
        <p:nvPicPr>
          <p:cNvPr id="15" name="图片 14"/>
          <p:cNvPicPr>
            <a:picLocks noChangeAspect="1"/>
          </p:cNvPicPr>
          <p:nvPr/>
        </p:nvPicPr>
        <p:blipFill>
          <a:blip r:embed="rId4"/>
          <a:stretch>
            <a:fillRect/>
          </a:stretch>
        </p:blipFill>
        <p:spPr>
          <a:xfrm>
            <a:off x="2534285" y="4862195"/>
            <a:ext cx="1718310" cy="1687830"/>
          </a:xfrm>
          <a:prstGeom prst="rect">
            <a:avLst/>
          </a:prstGeom>
        </p:spPr>
      </p:pic>
      <p:pic>
        <p:nvPicPr>
          <p:cNvPr id="16" name="图片 15"/>
          <p:cNvPicPr>
            <a:picLocks noChangeAspect="1"/>
          </p:cNvPicPr>
          <p:nvPr/>
        </p:nvPicPr>
        <p:blipFill>
          <a:blip r:embed="rId5"/>
          <a:stretch>
            <a:fillRect/>
          </a:stretch>
        </p:blipFill>
        <p:spPr>
          <a:xfrm>
            <a:off x="4338320" y="4866640"/>
            <a:ext cx="1704340" cy="1683385"/>
          </a:xfrm>
          <a:prstGeom prst="rect">
            <a:avLst/>
          </a:prstGeom>
        </p:spPr>
      </p:pic>
      <p:pic>
        <p:nvPicPr>
          <p:cNvPr id="2" name="图片 1" descr="透明1176×900 拷贝"/>
          <p:cNvPicPr>
            <a:picLocks noChangeAspect="1"/>
          </p:cNvPicPr>
          <p:nvPr/>
        </p:nvPicPr>
        <p:blipFill>
          <a:blip r:embed="rId6"/>
          <a:stretch>
            <a:fillRect/>
          </a:stretch>
        </p:blipFill>
        <p:spPr>
          <a:xfrm>
            <a:off x="843280" y="295910"/>
            <a:ext cx="669925" cy="669925"/>
          </a:xfrm>
          <a:prstGeom prst="rect">
            <a:avLst/>
          </a:prstGeom>
        </p:spPr>
      </p:pic>
      <p:grpSp>
        <p:nvGrpSpPr>
          <p:cNvPr id="3" name="组合 2"/>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120x120 拷贝"/>
            <p:cNvPicPr>
              <a:picLocks noChangeAspect="1"/>
            </p:cNvPicPr>
            <p:nvPr/>
          </p:nvPicPr>
          <p:blipFill>
            <a:blip r:embed="rId7"/>
            <a:stretch>
              <a:fillRect/>
            </a:stretch>
          </p:blipFill>
          <p:spPr>
            <a:xfrm>
              <a:off x="12665" y="749"/>
              <a:ext cx="642" cy="642"/>
            </a:xfrm>
            <a:prstGeom prst="rect">
              <a:avLst/>
            </a:prstGeom>
          </p:spPr>
        </p:pic>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32766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瑜伽健身组合</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088255" cy="162369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40000"/>
              </a:lnSpc>
              <a:buFont typeface="Arial" panose="020B0604020202020204" pitchFamily="34" charset="0"/>
            </a:pPr>
            <a:r>
              <a:rPr lang="en-US" altLang="zh-CN" sz="1000">
                <a:cs typeface="微软雅黑" panose="020B0503020204020204" pitchFamily="34" charset="-122"/>
                <a:sym typeface="+mn-ea"/>
              </a:rPr>
              <a:t>1.</a:t>
            </a:r>
            <a:r>
              <a:rPr lang="zh-CN" altLang="zh-CN" sz="1000">
                <a:cs typeface="微软雅黑" panose="020B0503020204020204" pitchFamily="34" charset="-122"/>
                <a:sym typeface="+mn-ea"/>
              </a:rPr>
              <a:t>瑜伽垫，加宽6</a:t>
            </a:r>
            <a:r>
              <a:rPr lang="en-US" altLang="zh-CN" sz="1000">
                <a:cs typeface="微软雅黑" panose="020B0503020204020204" pitchFamily="34" charset="-122"/>
                <a:sym typeface="+mn-ea"/>
              </a:rPr>
              <a:t>1</a:t>
            </a:r>
            <a:r>
              <a:rPr lang="zh-CN" altLang="zh-CN" sz="1000">
                <a:cs typeface="微软雅黑" panose="020B0503020204020204" pitchFamily="34" charset="-122"/>
                <a:sym typeface="+mn-ea"/>
              </a:rPr>
              <a:t>cm，波浪纹滑纹，加倍防滑，更多安全体验；</a:t>
            </a:r>
            <a:endParaRPr lang="zh-CN" altLang="zh-CN" sz="1000">
              <a:ea typeface="微软雅黑" panose="020B0503020204020204" pitchFamily="34" charset="-122"/>
              <a:cs typeface="微软雅黑" panose="020B0503020204020204" pitchFamily="34" charset="-122"/>
            </a:endParaRPr>
          </a:p>
          <a:p>
            <a:pPr algn="l">
              <a:lnSpc>
                <a:spcPct val="140000"/>
              </a:lnSpc>
              <a:buFont typeface="Arial" panose="020B0604020202020204" pitchFamily="34" charset="0"/>
            </a:pPr>
            <a:r>
              <a:rPr lang="en-US" altLang="zh-CN" sz="1000">
                <a:cs typeface="微软雅黑" panose="020B0503020204020204" pitchFamily="34" charset="-122"/>
                <a:sym typeface="+mn-ea"/>
              </a:rPr>
              <a:t>2.</a:t>
            </a:r>
            <a:r>
              <a:rPr lang="zh-CN" altLang="zh-CN" sz="1000">
                <a:cs typeface="微软雅黑" panose="020B0503020204020204" pitchFamily="34" charset="-122"/>
                <a:sym typeface="+mn-ea"/>
              </a:rPr>
              <a:t>瑜伽球：65CM满足瑜伽健身基本功能，动态回弹，有效缓解动态冲击，关节更舒适，更强抗压；</a:t>
            </a:r>
            <a:endParaRPr lang="zh-CN" altLang="zh-CN" sz="1000">
              <a:ea typeface="微软雅黑" panose="020B0503020204020204" pitchFamily="34" charset="-122"/>
              <a:cs typeface="微软雅黑" panose="020B0503020204020204" pitchFamily="34" charset="-122"/>
            </a:endParaRPr>
          </a:p>
          <a:p>
            <a:pPr algn="l">
              <a:lnSpc>
                <a:spcPct val="140000"/>
              </a:lnSpc>
              <a:buFont typeface="Arial" panose="020B0604020202020204" pitchFamily="34" charset="0"/>
            </a:pPr>
            <a:r>
              <a:rPr lang="en-US" altLang="zh-CN" sz="1000">
                <a:cs typeface="微软雅黑" panose="020B0503020204020204" pitchFamily="34" charset="-122"/>
                <a:sym typeface="+mn-ea"/>
              </a:rPr>
              <a:t>3.</a:t>
            </a:r>
            <a:r>
              <a:rPr lang="zh-CN" altLang="zh-CN" sz="1000">
                <a:cs typeface="微软雅黑" panose="020B0503020204020204" pitchFamily="34" charset="-122"/>
                <a:sym typeface="+mn-ea"/>
              </a:rPr>
              <a:t>竞速轻便跳绳，小巧耐用，科学健身；</a:t>
            </a:r>
            <a:endParaRPr lang="zh-CN" altLang="zh-CN" sz="1000">
              <a:ea typeface="微软雅黑" panose="020B0503020204020204" pitchFamily="34" charset="-122"/>
              <a:cs typeface="微软雅黑" panose="020B0503020204020204" pitchFamily="34" charset="-122"/>
            </a:endParaRPr>
          </a:p>
          <a:p>
            <a:pPr algn="l">
              <a:lnSpc>
                <a:spcPct val="140000"/>
              </a:lnSpc>
              <a:buFont typeface="Arial" panose="020B0604020202020204" pitchFamily="34" charset="0"/>
            </a:pPr>
            <a:r>
              <a:rPr lang="en-US" altLang="zh-CN" sz="1000">
                <a:cs typeface="微软雅黑" panose="020B0503020204020204" pitchFamily="34" charset="-122"/>
                <a:sym typeface="+mn-ea"/>
              </a:rPr>
              <a:t>4.</a:t>
            </a:r>
            <a:r>
              <a:rPr lang="zh-CN" altLang="zh-CN" sz="1000">
                <a:cs typeface="微软雅黑" panose="020B0503020204020204" pitchFamily="34" charset="-122"/>
                <a:sym typeface="+mn-ea"/>
              </a:rPr>
              <a:t>拉力带，适合您开背，扩胸健身使用；</a:t>
            </a:r>
            <a:endParaRPr lang="zh-CN" altLang="zh-CN" sz="1000">
              <a:ea typeface="微软雅黑" panose="020B0503020204020204" pitchFamily="34" charset="-122"/>
              <a:cs typeface="微软雅黑" panose="020B0503020204020204" pitchFamily="34" charset="-122"/>
            </a:endParaRPr>
          </a:p>
          <a:p>
            <a:pPr algn="l">
              <a:lnSpc>
                <a:spcPct val="140000"/>
              </a:lnSpc>
              <a:buFont typeface="Arial" panose="020B0604020202020204" pitchFamily="34" charset="0"/>
            </a:pPr>
            <a:r>
              <a:rPr lang="en-US" altLang="zh-CN" sz="1000">
                <a:cs typeface="微软雅黑" panose="020B0503020204020204" pitchFamily="34" charset="-122"/>
                <a:sym typeface="+mn-ea"/>
              </a:rPr>
              <a:t>5.</a:t>
            </a:r>
            <a:r>
              <a:rPr lang="zh-CN" altLang="zh-CN" sz="1000">
                <a:cs typeface="微软雅黑" panose="020B0503020204020204" pitchFamily="34" charset="-122"/>
                <a:sym typeface="+mn-ea"/>
              </a:rPr>
              <a:t>全套瑜伽健身组合，一套产品满足您所有瑜伽健身所需。</a:t>
            </a:r>
            <a:endParaRPr lang="zh-CN" altLang="en-US" sz="1000" dirty="0">
              <a:latin typeface="微软雅黑" panose="020B0503020204020204" pitchFamily="34" charset="-122"/>
              <a:cs typeface="微软雅黑" panose="020B0503020204020204" pitchFamily="34" charset="-122"/>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a:ln>
                  <a:noFill/>
                </a:ln>
                <a:solidFill>
                  <a:schemeClr val="bg1"/>
                </a:solidFill>
                <a:effectLst/>
                <a:uLnTx/>
                <a:uFillTx/>
                <a:latin typeface="微软雅黑" panose="020B0503020204020204" pitchFamily="34" charset="-122"/>
                <a:cs typeface="黑体" panose="02010609060101010101" charset="-122"/>
                <a:sym typeface="微软雅黑" panose="020B0503020204020204" pitchFamily="34" charset="-122"/>
              </a:rPr>
              <a:t>101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109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panose="020B0503020204020204" pitchFamily="34" charset="-122"/>
                <a:sym typeface="+mn-ea"/>
              </a:rPr>
              <a:t>电商链接：</a:t>
            </a:r>
            <a:r>
              <a:rPr lang="zh-CN" altLang="zh-CN" sz="1200">
                <a:ln>
                  <a:noFill/>
                </a:ln>
                <a:solidFill>
                  <a:srgbClr val="002060"/>
                </a:solidFill>
                <a:effectLst/>
                <a:uLnTx/>
                <a:uFillTx/>
                <a:latin typeface="微软雅黑" panose="020B0503020204020204" pitchFamily="34" charset="-122"/>
                <a:sym typeface="微软雅黑" panose="020B0503020204020204" pitchFamily="34" charset="-122"/>
              </a:rPr>
              <a:t>https://item.jd.com/10096559332280.html</a:t>
            </a:r>
            <a:endParaRPr lang="zh-CN" altLang="zh-CN" sz="1200">
              <a:ln>
                <a:noFill/>
              </a:ln>
              <a:solidFill>
                <a:srgbClr val="002060"/>
              </a:solidFill>
              <a:effectLst/>
              <a:uLnTx/>
              <a:uFillTx/>
              <a:latin typeface="微软雅黑" panose="020B0503020204020204" pitchFamily="34"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4415790" cy="1667510"/>
          </a:xfrm>
          <a:prstGeom prst="rect">
            <a:avLst/>
          </a:prstGeom>
          <a:noFill/>
        </p:spPr>
        <p:txBody>
          <a:bodyPr wrap="square" rtlCol="0">
            <a:noAutofit/>
          </a:bodyPr>
          <a:lstStyle/>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型号：</a:t>
            </a:r>
            <a:r>
              <a:rPr lang="zh-CN" altLang="zh-CN" sz="1000">
                <a:ln>
                  <a:noFill/>
                </a:ln>
                <a:effectLst/>
                <a:uLnTx/>
                <a:uFillTx/>
                <a:latin typeface="微软雅黑" panose="020B0503020204020204" pitchFamily="34" charset="-122"/>
                <a:cs typeface="微软雅黑" panose="020B0503020204020204" pitchFamily="34" charset="-122"/>
                <a:sym typeface="+mn-ea"/>
              </a:rPr>
              <a:t>YJ42101YJ51101YW71410YJF4701</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69码：</a:t>
            </a:r>
            <a:r>
              <a:rPr lang="en-US" altLang="zh-CN"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6923242188883</a:t>
            </a:r>
            <a:r>
              <a:rPr lang="zh-CN" altLang="en-US"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粉色（</a:t>
            </a:r>
            <a:r>
              <a:rPr lang="en-US" altLang="zh-CN"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a:t>
            </a:r>
            <a:r>
              <a:rPr lang="zh-CN" altLang="en-US"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字拉力器</a:t>
            </a:r>
            <a:r>
              <a:rPr lang="en-US" altLang="zh-CN"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)6923242178365</a:t>
            </a:r>
            <a:r>
              <a:rPr lang="zh-CN" altLang="en-US"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粉色（瑜伽垫）</a:t>
            </a:r>
            <a:r>
              <a:rPr lang="en-US" altLang="zh-CN"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endParaRPr lang="en-US" altLang="zh-CN"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algn="l">
              <a:lnSpc>
                <a:spcPct val="150000"/>
              </a:lnSpc>
              <a:buClrTx/>
              <a:buSzTx/>
              <a:buNone/>
            </a:pPr>
            <a:r>
              <a:rPr lang="en-US" altLang="zh-CN"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6923242151580</a:t>
            </a:r>
            <a:r>
              <a:rPr lang="zh-CN" altLang="en-US"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粉色（跳绳）</a:t>
            </a:r>
            <a:r>
              <a:rPr lang="en-US" altLang="zh-CN"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6941916896179</a:t>
            </a:r>
            <a:r>
              <a:rPr lang="zh-CN" altLang="en-US"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粉色（瑜伽球）</a:t>
            </a:r>
            <a:endParaRPr lang="zh-CN" altLang="en-US" sz="100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规格：瑜伽垫：183*61*0.8CM；瑜伽球：65CM；跳绳：2.8M</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重量：2.243kg</a:t>
            </a:r>
            <a:b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b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材质：塑料+NBR+PVC+TPE+泡棉</a:t>
            </a:r>
            <a:endParaRPr lang="en-US" sz="1000" kern="1600" dirty="0">
              <a:solidFill>
                <a:schemeClr val="tx1">
                  <a:lumMod val="50000"/>
                  <a:lumOff val="50000"/>
                </a:schemeClr>
              </a:solidFill>
              <a:latin typeface="微软雅黑" panose="020B0503020204020204" pitchFamily="34" charset="-122"/>
              <a:cs typeface="微软雅黑" panose="020B0503020204020204" pitchFamily="34" charset="-122"/>
            </a:endParaRPr>
          </a:p>
          <a:p>
            <a:pPr marL="0" lvl="0" algn="l">
              <a:lnSpc>
                <a:spcPct val="150000"/>
              </a:lnSpc>
              <a:buClrTx/>
              <a:buSz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C:/Users/Administrator/Desktop/匹克瑜伽健身组合YJ91103YJ51101YW71410YJ40102/主图/主图1.jpg主图1"/>
          <p:cNvPicPr>
            <a:picLocks noChangeAspect="1"/>
          </p:cNvPicPr>
          <p:nvPr/>
        </p:nvPicPr>
        <p:blipFill>
          <a:blip r:embed="rId2"/>
          <a:srcRect/>
          <a:stretch>
            <a:fillRect/>
          </a:stretch>
        </p:blipFill>
        <p:spPr>
          <a:xfrm>
            <a:off x="5929630" y="1120775"/>
            <a:ext cx="5441315" cy="5628005"/>
          </a:xfrm>
          <a:prstGeom prst="rect">
            <a:avLst/>
          </a:prstGeom>
        </p:spPr>
      </p:pic>
      <p:pic>
        <p:nvPicPr>
          <p:cNvPr id="4" name="图片 3" descr="主图2 拷贝"/>
          <p:cNvPicPr>
            <a:picLocks noChangeAspect="1"/>
          </p:cNvPicPr>
          <p:nvPr/>
        </p:nvPicPr>
        <p:blipFill>
          <a:blip r:embed="rId3"/>
          <a:stretch>
            <a:fillRect/>
          </a:stretch>
        </p:blipFill>
        <p:spPr>
          <a:xfrm>
            <a:off x="4319905" y="5135245"/>
            <a:ext cx="1472565" cy="1472565"/>
          </a:xfrm>
          <a:prstGeom prst="rect">
            <a:avLst/>
          </a:prstGeom>
        </p:spPr>
      </p:pic>
      <p:pic>
        <p:nvPicPr>
          <p:cNvPr id="5" name="图片 4" descr="C:/Users/Administrator/Desktop/匹克瑜伽健身组合YJ91103YJ51101YW71410YJ40102/主图/主图3.jpg主图3"/>
          <p:cNvPicPr>
            <a:picLocks noChangeAspect="1"/>
          </p:cNvPicPr>
          <p:nvPr/>
        </p:nvPicPr>
        <p:blipFill>
          <a:blip r:embed="rId4"/>
          <a:srcRect/>
          <a:stretch>
            <a:fillRect/>
          </a:stretch>
        </p:blipFill>
        <p:spPr>
          <a:xfrm>
            <a:off x="762635" y="5189855"/>
            <a:ext cx="1478280" cy="1478280"/>
          </a:xfrm>
          <a:prstGeom prst="rect">
            <a:avLst/>
          </a:prstGeom>
        </p:spPr>
      </p:pic>
      <p:pic>
        <p:nvPicPr>
          <p:cNvPr id="11" name="图片 10" descr="C:/Users/Administrator/Desktop/匹克瑜伽健身组合YJ91103YJ51101YW71410YJ40102/主图/主图5.jpg主图5"/>
          <p:cNvPicPr>
            <a:picLocks noChangeAspect="1"/>
          </p:cNvPicPr>
          <p:nvPr/>
        </p:nvPicPr>
        <p:blipFill>
          <a:blip r:embed="rId5"/>
          <a:srcRect/>
          <a:stretch>
            <a:fillRect/>
          </a:stretch>
        </p:blipFill>
        <p:spPr>
          <a:xfrm>
            <a:off x="2445385" y="5105400"/>
            <a:ext cx="1586865" cy="1586865"/>
          </a:xfrm>
          <a:prstGeom prst="rect">
            <a:avLst/>
          </a:prstGeom>
        </p:spPr>
      </p:pic>
      <p:pic>
        <p:nvPicPr>
          <p:cNvPr id="2" name="图片 1" descr="透明1176×900 拷贝"/>
          <p:cNvPicPr>
            <a:picLocks noChangeAspect="1"/>
          </p:cNvPicPr>
          <p:nvPr/>
        </p:nvPicPr>
        <p:blipFill>
          <a:blip r:embed="rId6"/>
          <a:stretch>
            <a:fillRect/>
          </a:stretch>
        </p:blipFill>
        <p:spPr>
          <a:xfrm>
            <a:off x="843280" y="26670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3" name="五边形 1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120x120 拷贝"/>
            <p:cNvPicPr>
              <a:picLocks noChangeAspect="1"/>
            </p:cNvPicPr>
            <p:nvPr/>
          </p:nvPicPr>
          <p:blipFill>
            <a:blip r:embed="rId7"/>
            <a:stretch>
              <a:fillRect/>
            </a:stretch>
          </p:blipFill>
          <p:spPr>
            <a:xfrm>
              <a:off x="12665" y="749"/>
              <a:ext cx="642" cy="642"/>
            </a:xfrm>
            <a:prstGeom prst="rect">
              <a:avLst/>
            </a:prstGeom>
          </p:spPr>
        </p:pic>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38862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按摩棒拉力带套装</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589270" cy="169291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50000"/>
              </a:lnSpc>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zh-CN" sz="1000">
                <a:ln>
                  <a:noFill/>
                </a:ln>
                <a:effectLst/>
                <a:uLnTx/>
                <a:uFillTx/>
                <a:latin typeface="微软雅黑" panose="020B0503020204020204" pitchFamily="34" charset="-122"/>
                <a:cs typeface="微软雅黑" panose="020B0503020204020204" pitchFamily="34" charset="-122"/>
                <a:sym typeface="+mn-ea"/>
              </a:rPr>
              <a:t>一器多用，小巧便捷，腿部按摩、手臂按摩、颈部按摩、赶走肌肉腿、掉蝴蝶臂、按出天鹅颈</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zh-CN" sz="1000">
                <a:ln>
                  <a:noFill/>
                </a:ln>
                <a:effectLst/>
                <a:uLnTx/>
                <a:uFillTx/>
                <a:latin typeface="微软雅黑" panose="020B0503020204020204" pitchFamily="34" charset="-122"/>
                <a:cs typeface="微软雅黑" panose="020B0503020204020204" pitchFamily="34" charset="-122"/>
                <a:sym typeface="+mn-ea"/>
              </a:rPr>
              <a:t>立体按摩浮点，四个独立滚轮一滚一压</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zh-CN" sz="1000">
                <a:ln>
                  <a:noFill/>
                </a:ln>
                <a:effectLst/>
                <a:uLnTx/>
                <a:uFillTx/>
                <a:latin typeface="微软雅黑" panose="020B0503020204020204" pitchFamily="34" charset="-122"/>
                <a:cs typeface="微软雅黑" panose="020B0503020204020204" pitchFamily="34" charset="-122"/>
                <a:sym typeface="+mn-ea"/>
              </a:rPr>
              <a:t>宽度可伸张支架，弹性PP宽度可调节满足按摩需求全包裏式紧贴肌肤360°按摩体验</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nSpc>
                <a:spcPct val="150000"/>
              </a:lnSpc>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4.</a:t>
            </a:r>
            <a:r>
              <a:rPr lang="zh-CN" altLang="zh-CN" sz="1000">
                <a:ln>
                  <a:noFill/>
                </a:ln>
                <a:effectLst/>
                <a:uLnTx/>
                <a:uFillTx/>
                <a:latin typeface="微软雅黑" panose="020B0503020204020204" pitchFamily="34" charset="-122"/>
                <a:cs typeface="微软雅黑" panose="020B0503020204020204" pitchFamily="34" charset="-122"/>
                <a:sym typeface="+mn-ea"/>
              </a:rPr>
              <a:t>坐姿不良圆肩驼背</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工作久坐腰酸背痛</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暴饮暴食身材走形</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美化腿部线条，预防运动后腿变粗</a:t>
            </a: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65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73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219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sym typeface="微软雅黑" panose="020B0503020204020204" pitchFamily="34" charset="-122"/>
              </a:rPr>
              <a:t>https://item.jd.com/10096559460580.html</a:t>
            </a:r>
            <a:endParaRPr lang="zh-CN" altLang="zh-CN" sz="1200">
              <a:ln>
                <a:noFill/>
              </a:ln>
              <a:solidFill>
                <a:srgbClr val="002060"/>
              </a:solidFill>
              <a:effectLst/>
              <a:uLnTx/>
              <a:uFillTx/>
              <a:latin typeface="微软雅黑" panose="020B0503020204020204" pitchFamily="34"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997325" cy="1510665"/>
          </a:xfrm>
          <a:prstGeom prst="rect">
            <a:avLst/>
          </a:prstGeom>
          <a:noFill/>
        </p:spPr>
        <p:txBody>
          <a:bodyPr wrap="square" rtlCol="0">
            <a:noAutofit/>
          </a:bodyPr>
          <a:lstStyle/>
          <a:p>
            <a:pPr marL="0" lvl="0" indent="0" algn="l">
              <a:lnSpc>
                <a:spcPct val="150000"/>
              </a:lnSpc>
              <a:buClrTx/>
              <a:buSzTx/>
              <a:buFont typeface="Arial" panose="020B0604020202020204" pitchFamily="34" charset="0"/>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型号：YJ62101YJ42101</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lvl="0" indent="0" algn="l">
              <a:lnSpc>
                <a:spcPct val="150000"/>
              </a:lnSpc>
              <a:buClrTx/>
              <a:buSzTx/>
              <a:buFont typeface="Arial" panose="020B0604020202020204" pitchFamily="34" charset="0"/>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码：6923242180740</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蓝色</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zh-CN" sz="1000">
                <a:ln>
                  <a:noFill/>
                </a:ln>
                <a:effectLst/>
                <a:uLnTx/>
                <a:uFillTx/>
                <a:latin typeface="微软雅黑" panose="020B0503020204020204" pitchFamily="34" charset="-122"/>
                <a:cs typeface="微软雅黑" panose="020B0503020204020204" pitchFamily="34" charset="-122"/>
                <a:sym typeface="+mn-ea"/>
              </a:rPr>
              <a:t>环形夹腿器</a:t>
            </a:r>
            <a:r>
              <a:rPr lang="en-US" altLang="zh-CN" sz="1000">
                <a:ln>
                  <a:noFill/>
                </a:ln>
                <a:effectLst/>
                <a:uLnTx/>
                <a:uFillTx/>
                <a:latin typeface="微软雅黑" panose="020B0503020204020204" pitchFamily="34" charset="-122"/>
                <a:cs typeface="微软雅黑" panose="020B0503020204020204" pitchFamily="34" charset="-122"/>
                <a:sym typeface="+mn-ea"/>
              </a:rPr>
              <a:t>)</a:t>
            </a:r>
            <a:endParaRPr kumimoji="0" lang="zh-CN" altLang="en-US" sz="1000" b="0" i="0" u="none" strike="noStrike" cap="none" spc="0" normalizeH="0" baseline="0" noProof="1">
              <a:ln>
                <a:noFill/>
              </a:ln>
              <a:solidFill>
                <a:schemeClr val="tx1"/>
              </a:solidFill>
              <a:effectLst/>
              <a:uLnTx/>
              <a:uFillTx/>
              <a:latin typeface="微软雅黑" panose="020B0503020204020204" pitchFamily="34" charset="-122"/>
              <a:cs typeface="微软雅黑" panose="020B0503020204020204" pitchFamily="34" charset="-122"/>
            </a:endParaRPr>
          </a:p>
          <a:p>
            <a:pPr marL="0" lvl="0" indent="0" algn="l">
              <a:lnSpc>
                <a:spcPct val="150000"/>
              </a:lnSpc>
              <a:buClrTx/>
              <a:buSzTx/>
              <a:buFont typeface="Arial" panose="020B0604020202020204" pitchFamily="34" charset="0"/>
              <a:buNone/>
            </a:pP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6923242188883</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dirty="0">
                <a:cs typeface="微软雅黑" panose="020B0503020204020204" pitchFamily="34" charset="-122"/>
                <a:sym typeface="微软雅黑" panose="020B0503020204020204" pitchFamily="34" charset="-122"/>
              </a:rPr>
              <a:t>粉色</a:t>
            </a:r>
            <a:r>
              <a:rPr lang="en-US" altLang="zh-CN" sz="1000">
                <a:ln>
                  <a:noFill/>
                </a:ln>
                <a:effectLst/>
                <a:uLnTx/>
                <a:uFillTx/>
                <a:latin typeface="微软雅黑" panose="020B0503020204020204" pitchFamily="34" charset="-122"/>
                <a:cs typeface="微软雅黑" panose="020B0503020204020204" pitchFamily="34" charset="-122"/>
                <a:sym typeface="+mn-ea"/>
              </a:rPr>
              <a:t> 8字拉力器)</a:t>
            </a:r>
            <a:endParaRPr kumimoji="0" lang="zh-CN" altLang="en-US" sz="1000" b="0" i="0" u="none" strike="noStrike" cap="none" spc="0" normalizeH="0" baseline="0" noProof="1">
              <a:ln>
                <a:noFill/>
              </a:ln>
              <a:solidFill>
                <a:schemeClr val="tx1"/>
              </a:solidFill>
              <a:effectLst/>
              <a:uLnTx/>
              <a:uFillTx/>
              <a:latin typeface="微软雅黑" panose="020B0503020204020204" pitchFamily="34" charset="-122"/>
              <a:cs typeface="微软雅黑" panose="020B0503020204020204" pitchFamily="34" charset="-122"/>
            </a:endParaRPr>
          </a:p>
          <a:p>
            <a:pPr marL="0" lvl="0" indent="0" algn="l">
              <a:lnSpc>
                <a:spcPct val="150000"/>
              </a:lnSpc>
              <a:buClrTx/>
              <a:buSzTx/>
              <a:buFont typeface="Arial" panose="020B0604020202020204" pitchFamily="34" charset="0"/>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en-US" sz="1000">
                <a:ln>
                  <a:noFill/>
                </a:ln>
                <a:effectLst/>
                <a:uLnTx/>
                <a:uFillTx/>
                <a:latin typeface="微软雅黑" panose="020B0503020204020204" pitchFamily="34" charset="-122"/>
                <a:cs typeface="微软雅黑" panose="020B0503020204020204" pitchFamily="34" charset="-122"/>
                <a:sym typeface="+mn-ea"/>
              </a:rPr>
              <a:t>27*22cm</a:t>
            </a:r>
            <a:r>
              <a:rPr altLang="zh-CN" sz="1000">
                <a:ln>
                  <a:noFill/>
                </a:ln>
                <a:effectLst/>
                <a:uLnTx/>
                <a:uFillTx/>
                <a:latin typeface="微软雅黑" panose="020B0503020204020204" pitchFamily="34" charset="-122"/>
                <a:cs typeface="微软雅黑" panose="020B0503020204020204" pitchFamily="34" charset="-122"/>
                <a:sym typeface="+mn-ea"/>
              </a:rPr>
              <a:t>+19*16*3</a:t>
            </a:r>
            <a:endParaRPr altLang="zh-CN" sz="1000">
              <a:ln>
                <a:noFill/>
              </a:ln>
              <a:effectLst/>
              <a:uLnTx/>
              <a:uFillTx/>
              <a:latin typeface="微软雅黑" panose="020B0503020204020204" pitchFamily="34" charset="-122"/>
              <a:cs typeface="微软雅黑" panose="020B0503020204020204" pitchFamily="34" charset="-122"/>
              <a:sym typeface="+mn-ea"/>
            </a:endParaRPr>
          </a:p>
          <a:p>
            <a:pPr marL="0" lvl="0" indent="0" algn="l">
              <a:lnSpc>
                <a:spcPct val="150000"/>
              </a:lnSpc>
              <a:buClrTx/>
              <a:buSzTx/>
              <a:buFont typeface="Arial" panose="020B0604020202020204" pitchFamily="34" charset="0"/>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材质：PP+</a:t>
            </a:r>
            <a:r>
              <a:rPr lang="en-US" altLang="zh-CN" sz="1000">
                <a:ln>
                  <a:noFill/>
                </a:ln>
                <a:effectLst/>
                <a:uLnTx/>
                <a:uFillTx/>
                <a:latin typeface="微软雅黑" panose="020B0503020204020204" pitchFamily="34" charset="-122"/>
                <a:cs typeface="微软雅黑" panose="020B0503020204020204" pitchFamily="34" charset="-122"/>
                <a:sym typeface="+mn-ea"/>
              </a:rPr>
              <a:t>EVA+TPE</a:t>
            </a:r>
            <a:endParaRPr lang="en-US" altLang="zh-CN" sz="1000" kern="1600" dirty="0">
              <a:ln>
                <a:noFill/>
              </a:ln>
              <a:solidFill>
                <a:schemeClr val="tx1">
                  <a:lumMod val="50000"/>
                  <a:lumOff val="50000"/>
                </a:schemeClr>
              </a:solidFill>
              <a:effectLst/>
              <a:uLnTx/>
              <a:uFillTx/>
              <a:latin typeface="微软雅黑" panose="020B0503020204020204" pitchFamily="34" charset="-122"/>
              <a:cs typeface="微软雅黑" panose="020B0503020204020204" pitchFamily="34" charset="-122"/>
              <a:sym typeface="+mn-ea"/>
            </a:endParaRPr>
          </a:p>
          <a:p>
            <a:pPr marL="0" lvl="0" algn="l">
              <a:lnSpc>
                <a:spcPct val="150000"/>
              </a:lnSpc>
              <a:buClrTx/>
              <a:buSz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4194175" y="5189855"/>
            <a:ext cx="1527175" cy="1514475"/>
          </a:xfrm>
          <a:prstGeom prst="rect">
            <a:avLst/>
          </a:prstGeom>
        </p:spPr>
      </p:pic>
      <p:pic>
        <p:nvPicPr>
          <p:cNvPr id="43" name="图片 42" descr="D:\产品图片\健身器械\匹克按摩棒拉力带套装YJ62101YJ42101\主图\主图2.jpg主图2"/>
          <p:cNvPicPr>
            <a:picLocks noChangeAspect="1"/>
          </p:cNvPicPr>
          <p:nvPr>
            <p:custDataLst>
              <p:tags r:id="rId3"/>
            </p:custDataLst>
          </p:nvPr>
        </p:nvPicPr>
        <p:blipFill>
          <a:blip r:embed="rId4"/>
          <a:srcRect/>
          <a:stretch>
            <a:fillRect/>
          </a:stretch>
        </p:blipFill>
        <p:spPr>
          <a:xfrm>
            <a:off x="843280" y="5189855"/>
            <a:ext cx="1502410" cy="1502410"/>
          </a:xfrm>
          <a:prstGeom prst="rect">
            <a:avLst/>
          </a:prstGeom>
        </p:spPr>
      </p:pic>
      <p:pic>
        <p:nvPicPr>
          <p:cNvPr id="45" name="图片 44" descr="D:\产品图片\健身器械\匹克按摩棒拉力带套装YJ62101YJ42101\主图\主图3.jpg主图3"/>
          <p:cNvPicPr>
            <a:picLocks noChangeAspect="1"/>
          </p:cNvPicPr>
          <p:nvPr>
            <p:custDataLst>
              <p:tags r:id="rId5"/>
            </p:custDataLst>
          </p:nvPr>
        </p:nvPicPr>
        <p:blipFill>
          <a:blip r:embed="rId6"/>
          <a:srcRect/>
          <a:stretch>
            <a:fillRect/>
          </a:stretch>
        </p:blipFill>
        <p:spPr>
          <a:xfrm>
            <a:off x="2513330" y="5189855"/>
            <a:ext cx="1513205" cy="1513205"/>
          </a:xfrm>
          <a:prstGeom prst="rect">
            <a:avLst/>
          </a:prstGeom>
        </p:spPr>
      </p:pic>
      <p:pic>
        <p:nvPicPr>
          <p:cNvPr id="3" name="图片 2" descr="主图5"/>
          <p:cNvPicPr>
            <a:picLocks noChangeAspect="1"/>
          </p:cNvPicPr>
          <p:nvPr/>
        </p:nvPicPr>
        <p:blipFill>
          <a:blip r:embed="rId7"/>
          <a:stretch>
            <a:fillRect/>
          </a:stretch>
        </p:blipFill>
        <p:spPr>
          <a:xfrm>
            <a:off x="6351905" y="1225550"/>
            <a:ext cx="4997450" cy="4997450"/>
          </a:xfrm>
          <a:prstGeom prst="rect">
            <a:avLst/>
          </a:prstGeom>
        </p:spPr>
      </p:pic>
      <p:pic>
        <p:nvPicPr>
          <p:cNvPr id="11" name="图片 10" descr="透明1176×900 拷贝"/>
          <p:cNvPicPr>
            <a:picLocks noChangeAspect="1"/>
          </p:cNvPicPr>
          <p:nvPr/>
        </p:nvPicPr>
        <p:blipFill>
          <a:blip r:embed="rId8"/>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3" name="五边形 1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120x120 拷贝"/>
            <p:cNvPicPr>
              <a:picLocks noChangeAspect="1"/>
            </p:cNvPicPr>
            <p:nvPr/>
          </p:nvPicPr>
          <p:blipFill>
            <a:blip r:embed="rId9"/>
            <a:stretch>
              <a:fillRect/>
            </a:stretch>
          </p:blipFill>
          <p:spPr>
            <a:xfrm>
              <a:off x="12665" y="749"/>
              <a:ext cx="642" cy="642"/>
            </a:xfrm>
            <a:prstGeom prst="rect">
              <a:avLst/>
            </a:prstGeom>
          </p:spPr>
        </p:pic>
      </p:gr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32766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多功能跳绳组</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200000"/>
              </a:lnSpc>
              <a:buFont typeface="Arial" panose="020B0604020202020204" pitchFamily="34" charset="0"/>
            </a:pPr>
            <a:r>
              <a:rPr lang="en-US" altLang="zh-CN" sz="1000">
                <a:latin typeface="微软雅黑" panose="020B0503020204020204" pitchFamily="34" charset="-122"/>
                <a:cs typeface="微软雅黑" panose="020B0503020204020204" pitchFamily="34" charset="-122"/>
                <a:sym typeface="+mn-ea"/>
              </a:rPr>
              <a:t>1.</a:t>
            </a:r>
            <a:r>
              <a:rPr lang="zh-CN" altLang="zh-CN" sz="1000">
                <a:latin typeface="微软雅黑" panose="020B0503020204020204" pitchFamily="34" charset="-122"/>
                <a:cs typeface="微软雅黑" panose="020B0503020204020204" pitchFamily="34" charset="-122"/>
                <a:sym typeface="+mn-ea"/>
              </a:rPr>
              <a:t>动态回弹，有效缓解动态冲击，关节更舒适，更强抗压，减少噪音</a:t>
            </a:r>
            <a:endParaRPr lang="zh-CN" altLang="zh-CN" sz="1000">
              <a:latin typeface="微软雅黑" panose="020B0503020204020204" pitchFamily="34" charset="-122"/>
              <a:cs typeface="微软雅黑" panose="020B0503020204020204" pitchFamily="34" charset="-122"/>
            </a:endParaRPr>
          </a:p>
          <a:p>
            <a:pPr algn="l">
              <a:lnSpc>
                <a:spcPct val="200000"/>
              </a:lnSpc>
              <a:buFont typeface="Arial" panose="020B0604020202020204" pitchFamily="34" charset="0"/>
            </a:pPr>
            <a:r>
              <a:rPr lang="en-US" altLang="zh-CN" sz="1000">
                <a:latin typeface="微软雅黑" panose="020B0503020204020204" pitchFamily="34" charset="-122"/>
                <a:cs typeface="微软雅黑" panose="020B0503020204020204" pitchFamily="34" charset="-122"/>
                <a:sym typeface="+mn-ea"/>
              </a:rPr>
              <a:t>2.</a:t>
            </a:r>
            <a:r>
              <a:rPr lang="zh-CN" altLang="zh-CN" sz="1000">
                <a:latin typeface="微软雅黑" panose="020B0503020204020204" pitchFamily="34" charset="-122"/>
                <a:cs typeface="微软雅黑" panose="020B0503020204020204" pitchFamily="34" charset="-122"/>
                <a:sym typeface="+mn-ea"/>
              </a:rPr>
              <a:t>智能芯片升级，计数更加准确</a:t>
            </a:r>
            <a:r>
              <a:rPr lang="en-US" altLang="zh-CN" sz="1000">
                <a:latin typeface="微软雅黑" panose="020B0503020204020204" pitchFamily="34" charset="-122"/>
                <a:cs typeface="微软雅黑" panose="020B0503020204020204" pitchFamily="34" charset="-122"/>
                <a:sym typeface="+mn-ea"/>
              </a:rPr>
              <a:t>.</a:t>
            </a:r>
            <a:r>
              <a:rPr lang="zh-CN" altLang="zh-CN" sz="1000">
                <a:latin typeface="微软雅黑" panose="020B0503020204020204" pitchFamily="34" charset="-122"/>
                <a:cs typeface="微软雅黑" panose="020B0503020204020204" pitchFamily="34" charset="-122"/>
                <a:sym typeface="+mn-ea"/>
              </a:rPr>
              <a:t>科学健身</a:t>
            </a:r>
            <a:endParaRPr lang="zh-CN" altLang="zh-CN" sz="1000">
              <a:latin typeface="微软雅黑" panose="020B0503020204020204" pitchFamily="34" charset="-122"/>
              <a:cs typeface="微软雅黑" panose="020B0503020204020204" pitchFamily="34" charset="-122"/>
              <a:sym typeface="+mn-ea"/>
            </a:endParaRPr>
          </a:p>
          <a:p>
            <a:pPr algn="l">
              <a:lnSpc>
                <a:spcPct val="200000"/>
              </a:lnSpc>
              <a:buFont typeface="Arial" panose="020B0604020202020204" pitchFamily="34" charset="0"/>
            </a:pPr>
            <a:r>
              <a:rPr lang="en-US" altLang="zh-CN" sz="1000">
                <a:latin typeface="微软雅黑" panose="020B0503020204020204" pitchFamily="34" charset="-122"/>
                <a:cs typeface="微软雅黑" panose="020B0503020204020204" pitchFamily="34" charset="-122"/>
                <a:sym typeface="+mn-ea"/>
              </a:rPr>
              <a:t>3.</a:t>
            </a:r>
            <a:r>
              <a:rPr lang="zh-CN" altLang="zh-CN" sz="1000">
                <a:latin typeface="微软雅黑" panose="020B0503020204020204" pitchFamily="34" charset="-122"/>
                <a:cs typeface="微软雅黑" panose="020B0503020204020204" pitchFamily="34" charset="-122"/>
                <a:sym typeface="+mn-ea"/>
              </a:rPr>
              <a:t>加宽63cm，真正实用型</a:t>
            </a:r>
            <a:r>
              <a:rPr lang="en-US" altLang="zh-CN" sz="1000">
                <a:latin typeface="微软雅黑" panose="020B0503020204020204" pitchFamily="34" charset="-122"/>
                <a:cs typeface="微软雅黑" panose="020B0503020204020204" pitchFamily="34" charset="-122"/>
                <a:sym typeface="+mn-ea"/>
              </a:rPr>
              <a:t>.</a:t>
            </a:r>
            <a:r>
              <a:rPr lang="zh-CN" altLang="zh-CN" sz="1000">
                <a:latin typeface="微软雅黑" panose="020B0503020204020204" pitchFamily="34" charset="-122"/>
                <a:cs typeface="微软雅黑" panose="020B0503020204020204" pitchFamily="34" charset="-122"/>
                <a:sym typeface="+mn-ea"/>
              </a:rPr>
              <a:t>波浪纹滑纹，加倍防滑，更多安全体验。</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104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112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288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https://item.jd.com/10096565102293.html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997325" cy="1478915"/>
          </a:xfrm>
          <a:prstGeom prst="rect">
            <a:avLst/>
          </a:prstGeom>
          <a:noFill/>
        </p:spPr>
        <p:txBody>
          <a:bodyPr wrap="square" rtlCol="0">
            <a:noAutofit/>
          </a:bodyPr>
          <a:lstStyle/>
          <a:p>
            <a:pPr marL="0" indent="0" algn="l">
              <a:lnSpc>
                <a:spcPct val="150000"/>
              </a:lnSpc>
              <a:buNone/>
            </a:pPr>
            <a:r>
              <a:rPr lang="zh-CN" altLang="zh-CN" sz="1000" dirty="0">
                <a:cs typeface="微软雅黑" panose="020B0503020204020204" pitchFamily="34" charset="-122"/>
                <a:sym typeface="微软雅黑" panose="020B0503020204020204" pitchFamily="34" charset="-122"/>
              </a:rPr>
              <a:t>型号：YJ50423YW21270</a:t>
            </a:r>
            <a:endParaRPr lang="zh-CN" altLang="zh-CN" sz="1000" dirty="0">
              <a:solidFill>
                <a:srgbClr val="FF0000"/>
              </a:solidFill>
              <a:ea typeface="微软雅黑" panose="020B0503020204020204" pitchFamily="34" charset="-122"/>
              <a:cs typeface="微软雅黑" panose="020B0503020204020204" pitchFamily="34" charset="-122"/>
              <a:sym typeface="微软雅黑" panose="020B0503020204020204" pitchFamily="34" charset="-122"/>
            </a:endParaRPr>
          </a:p>
          <a:p>
            <a:pPr marL="0" indent="0" algn="l">
              <a:lnSpc>
                <a:spcPct val="150000"/>
              </a:lnSpc>
              <a:buNone/>
            </a:pPr>
            <a:r>
              <a:rPr lang="en-US" altLang="zh-CN" sz="1000" dirty="0">
                <a:cs typeface="微软雅黑" panose="020B0503020204020204" pitchFamily="34" charset="-122"/>
                <a:sym typeface="微软雅黑" panose="020B0503020204020204" pitchFamily="34" charset="-122"/>
              </a:rPr>
              <a:t>69</a:t>
            </a:r>
            <a:r>
              <a:rPr lang="zh-CN" altLang="en-US" sz="1000" dirty="0">
                <a:cs typeface="微软雅黑" panose="020B0503020204020204" pitchFamily="34" charset="-122"/>
                <a:sym typeface="微软雅黑" panose="020B0503020204020204" pitchFamily="34" charset="-122"/>
              </a:rPr>
              <a:t>码：6923242108348</a:t>
            </a:r>
            <a:r>
              <a:rPr lang="zh-CN" altLang="zh-CN" sz="1000" dirty="0">
                <a:cs typeface="微软雅黑" panose="020B0503020204020204" pitchFamily="34" charset="-122"/>
                <a:sym typeface="微软雅黑" panose="020B0503020204020204" pitchFamily="34" charset="-122"/>
              </a:rPr>
              <a:t>跳绳垫</a:t>
            </a:r>
            <a:r>
              <a:rPr lang="en-US" altLang="zh-CN" sz="1000" dirty="0">
                <a:cs typeface="微软雅黑" panose="020B0503020204020204" pitchFamily="34" charset="-122"/>
                <a:sym typeface="微软雅黑" panose="020B0503020204020204" pitchFamily="34" charset="-122"/>
              </a:rPr>
              <a:t> </a:t>
            </a:r>
            <a:r>
              <a:rPr lang="zh-CN" altLang="en-US" sz="1000" dirty="0">
                <a:cs typeface="微软雅黑" panose="020B0503020204020204" pitchFamily="34" charset="-122"/>
                <a:sym typeface="微软雅黑" panose="020B0503020204020204" pitchFamily="34" charset="-122"/>
              </a:rPr>
              <a:t>灰色</a:t>
            </a:r>
            <a:r>
              <a:rPr lang="en-US" altLang="zh-CN" sz="1000" dirty="0">
                <a:cs typeface="微软雅黑" panose="020B0503020204020204" pitchFamily="34" charset="-122"/>
                <a:sym typeface="微软雅黑" panose="020B0503020204020204" pitchFamily="34" charset="-122"/>
              </a:rPr>
              <a:t>  </a:t>
            </a:r>
            <a:r>
              <a:rPr lang="zh-CN" altLang="en-US" sz="1000" dirty="0">
                <a:cs typeface="微软雅黑" panose="020B0503020204020204" pitchFamily="34" charset="-122"/>
                <a:sym typeface="微软雅黑" panose="020B0503020204020204" pitchFamily="34" charset="-122"/>
              </a:rPr>
              <a:t>6923242146449</a:t>
            </a:r>
            <a:r>
              <a:rPr lang="zh-CN" altLang="zh-CN" sz="1000" dirty="0">
                <a:cs typeface="微软雅黑" panose="020B0503020204020204" pitchFamily="34" charset="-122"/>
                <a:sym typeface="微软雅黑" panose="020B0503020204020204" pitchFamily="34" charset="-122"/>
              </a:rPr>
              <a:t>跳绳</a:t>
            </a:r>
            <a:r>
              <a:rPr lang="en-US" altLang="zh-CN" sz="1000" dirty="0">
                <a:cs typeface="微软雅黑" panose="020B0503020204020204" pitchFamily="34" charset="-122"/>
                <a:sym typeface="微软雅黑" panose="020B0503020204020204" pitchFamily="34" charset="-122"/>
              </a:rPr>
              <a:t>  </a:t>
            </a:r>
            <a:r>
              <a:rPr lang="zh-CN" altLang="en-US" sz="1000" dirty="0">
                <a:cs typeface="微软雅黑" panose="020B0503020204020204" pitchFamily="34" charset="-122"/>
                <a:sym typeface="微软雅黑" panose="020B0503020204020204" pitchFamily="34" charset="-122"/>
              </a:rPr>
              <a:t>黑灰色</a:t>
            </a:r>
            <a:endParaRPr lang="zh-CN" altLang="en-US" sz="1000" dirty="0">
              <a:solidFill>
                <a:schemeClr val="tx1"/>
              </a:solidFill>
              <a:ea typeface="微软雅黑" panose="020B0503020204020204" pitchFamily="34" charset="-122"/>
              <a:cs typeface="微软雅黑" panose="020B0503020204020204" pitchFamily="34" charset="-122"/>
              <a:sym typeface="微软雅黑" panose="020B0503020204020204" pitchFamily="34" charset="-122"/>
            </a:endParaRPr>
          </a:p>
          <a:p>
            <a:pPr marL="0" indent="0" algn="l">
              <a:lnSpc>
                <a:spcPct val="150000"/>
              </a:lnSpc>
              <a:buNone/>
            </a:pPr>
            <a:r>
              <a:rPr lang="zh-CN" altLang="zh-CN" sz="1000" dirty="0">
                <a:cs typeface="微软雅黑" panose="020B0503020204020204" pitchFamily="34" charset="-122"/>
                <a:sym typeface="微软雅黑" panose="020B0503020204020204" pitchFamily="34" charset="-122"/>
              </a:rPr>
              <a:t>规格：127*63*0.6CM</a:t>
            </a:r>
            <a:endParaRPr lang="zh-CN" altLang="zh-CN" sz="1000" dirty="0">
              <a:ea typeface="微软雅黑" panose="020B0503020204020204" pitchFamily="34" charset="-122"/>
              <a:cs typeface="微软雅黑" panose="020B0503020204020204" pitchFamily="34" charset="-122"/>
              <a:sym typeface="微软雅黑" panose="020B0503020204020204" pitchFamily="34" charset="-122"/>
            </a:endParaRPr>
          </a:p>
          <a:p>
            <a:pPr marL="0" indent="0" algn="l">
              <a:lnSpc>
                <a:spcPct val="150000"/>
              </a:lnSpc>
              <a:buNone/>
            </a:pPr>
            <a:r>
              <a:rPr lang="zh-CN" altLang="zh-CN" sz="1000" dirty="0">
                <a:cs typeface="微软雅黑" panose="020B0503020204020204" pitchFamily="34" charset="-122"/>
                <a:sym typeface="微软雅黑" panose="020B0503020204020204" pitchFamily="34" charset="-122"/>
              </a:rPr>
              <a:t>重量：</a:t>
            </a:r>
            <a:r>
              <a:rPr lang="en-US" altLang="zh-CN" sz="1000" dirty="0">
                <a:cs typeface="微软雅黑" panose="020B0503020204020204" pitchFamily="34" charset="-122"/>
                <a:sym typeface="微软雅黑" panose="020B0503020204020204" pitchFamily="34" charset="-122"/>
              </a:rPr>
              <a:t>1kg</a:t>
            </a:r>
            <a:endParaRPr lang="zh-CN" altLang="zh-CN" sz="1000" dirty="0">
              <a:ea typeface="微软雅黑" panose="020B0503020204020204" pitchFamily="34" charset="-122"/>
              <a:cs typeface="微软雅黑" panose="020B0503020204020204" pitchFamily="34" charset="-122"/>
              <a:sym typeface="微软雅黑" panose="020B0503020204020204" pitchFamily="34" charset="-122"/>
            </a:endParaRPr>
          </a:p>
          <a:p>
            <a:pPr marL="0" indent="0" algn="l">
              <a:lnSpc>
                <a:spcPct val="150000"/>
              </a:lnSpc>
              <a:buNone/>
            </a:pPr>
            <a:r>
              <a:rPr lang="zh-CN" altLang="zh-CN" sz="1000" dirty="0">
                <a:cs typeface="微软雅黑" panose="020B0503020204020204" pitchFamily="34" charset="-122"/>
                <a:sym typeface="微软雅黑" panose="020B0503020204020204" pitchFamily="34" charset="-122"/>
              </a:rPr>
              <a:t>成分面料：TPE+ABS</a:t>
            </a:r>
            <a:endParaRPr lang="zh-CN" sz="1000">
              <a:latin typeface="微软雅黑" panose="020B0503020204020204" pitchFamily="34" charset="-122"/>
              <a:cs typeface="微软雅黑" panose="020B0503020204020204" pitchFamily="34" charset="-122"/>
              <a:sym typeface="+mn-ea"/>
            </a:endParaRPr>
          </a:p>
        </p:txBody>
      </p:sp>
      <p:pic>
        <p:nvPicPr>
          <p:cNvPr id="3" name="图片 2" descr="主图2"/>
          <p:cNvPicPr>
            <a:picLocks noChangeAspect="1"/>
          </p:cNvPicPr>
          <p:nvPr/>
        </p:nvPicPr>
        <p:blipFill>
          <a:blip r:embed="rId2"/>
          <a:stretch>
            <a:fillRect/>
          </a:stretch>
        </p:blipFill>
        <p:spPr>
          <a:xfrm>
            <a:off x="6249035" y="1120775"/>
            <a:ext cx="5179695" cy="5420360"/>
          </a:xfrm>
          <a:prstGeom prst="rect">
            <a:avLst/>
          </a:prstGeom>
        </p:spPr>
      </p:pic>
      <p:pic>
        <p:nvPicPr>
          <p:cNvPr id="4" name="图片 3" descr="主图4"/>
          <p:cNvPicPr>
            <a:picLocks noChangeAspect="1"/>
          </p:cNvPicPr>
          <p:nvPr>
            <p:custDataLst>
              <p:tags r:id="rId3"/>
            </p:custDataLst>
          </p:nvPr>
        </p:nvPicPr>
        <p:blipFill>
          <a:blip r:embed="rId4"/>
          <a:stretch>
            <a:fillRect/>
          </a:stretch>
        </p:blipFill>
        <p:spPr>
          <a:xfrm>
            <a:off x="4521835" y="5161280"/>
            <a:ext cx="1633855" cy="1627505"/>
          </a:xfrm>
          <a:prstGeom prst="rect">
            <a:avLst/>
          </a:prstGeom>
        </p:spPr>
      </p:pic>
      <p:pic>
        <p:nvPicPr>
          <p:cNvPr id="5" name="图片 4" descr="C:\Users\Administrator\Desktop\主图1.jpg主图1"/>
          <p:cNvPicPr>
            <a:picLocks noChangeAspect="1"/>
          </p:cNvPicPr>
          <p:nvPr>
            <p:custDataLst>
              <p:tags r:id="rId5"/>
            </p:custDataLst>
          </p:nvPr>
        </p:nvPicPr>
        <p:blipFill>
          <a:blip r:embed="rId6"/>
          <a:srcRect/>
          <a:stretch>
            <a:fillRect/>
          </a:stretch>
        </p:blipFill>
        <p:spPr>
          <a:xfrm>
            <a:off x="764540" y="5158105"/>
            <a:ext cx="1630680" cy="1630680"/>
          </a:xfrm>
          <a:prstGeom prst="rect">
            <a:avLst/>
          </a:prstGeom>
        </p:spPr>
      </p:pic>
      <p:pic>
        <p:nvPicPr>
          <p:cNvPr id="11" name="图片 10" descr="主图5"/>
          <p:cNvPicPr>
            <a:picLocks noChangeAspect="1"/>
          </p:cNvPicPr>
          <p:nvPr>
            <p:custDataLst>
              <p:tags r:id="rId7"/>
            </p:custDataLst>
          </p:nvPr>
        </p:nvPicPr>
        <p:blipFill>
          <a:blip r:embed="rId8"/>
          <a:stretch>
            <a:fillRect/>
          </a:stretch>
        </p:blipFill>
        <p:spPr>
          <a:xfrm>
            <a:off x="2614930" y="5161915"/>
            <a:ext cx="1677035" cy="1626870"/>
          </a:xfrm>
          <a:prstGeom prst="rect">
            <a:avLst/>
          </a:prstGeom>
        </p:spPr>
      </p:pic>
      <p:pic>
        <p:nvPicPr>
          <p:cNvPr id="2" name="图片 1" descr="透明1176×900 拷贝"/>
          <p:cNvPicPr>
            <a:picLocks noChangeAspect="1"/>
          </p:cNvPicPr>
          <p:nvPr/>
        </p:nvPicPr>
        <p:blipFill>
          <a:blip r:embed="rId9"/>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3" name="五边形 1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120x120 拷贝"/>
            <p:cNvPicPr>
              <a:picLocks noChangeAspect="1"/>
            </p:cNvPicPr>
            <p:nvPr/>
          </p:nvPicPr>
          <p:blipFill>
            <a:blip r:embed="rId10"/>
            <a:stretch>
              <a:fillRect/>
            </a:stretch>
          </p:blipFill>
          <p:spPr>
            <a:xfrm>
              <a:off x="12665" y="749"/>
              <a:ext cx="642" cy="642"/>
            </a:xfrm>
            <a:prstGeom prst="rect">
              <a:avLst/>
            </a:prstGeom>
          </p:spPr>
        </p:pic>
      </p:gr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6670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游泳套装</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088255" cy="175069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marR="0" lvl="0" algn="l" defTabSz="914400" rtl="0" latinLnBrk="0">
              <a:lnSpc>
                <a:spcPct val="150000"/>
              </a:lnSpc>
              <a:buClrTx/>
              <a:buSzTx/>
              <a:buFont typeface="Arial" panose="020B0604020202020204" pitchFamily="34" charset="0"/>
            </a:pPr>
            <a:r>
              <a:rPr lang="en-US" altLang="zh-CN" sz="1000">
                <a:ln>
                  <a:noFill/>
                </a:ln>
                <a:effectLst/>
                <a:uLnTx/>
                <a:uFillTx/>
                <a:cs typeface="微软雅黑" panose="020B0503020204020204" pitchFamily="34" charset="-122"/>
                <a:sym typeface="+mn-ea"/>
              </a:rPr>
              <a:t>1.</a:t>
            </a:r>
            <a:r>
              <a:rPr lang="zh-CN" altLang="zh-CN" sz="1000">
                <a:ln>
                  <a:noFill/>
                </a:ln>
                <a:effectLst/>
                <a:uLnTx/>
                <a:uFillTx/>
                <a:cs typeface="微软雅黑" panose="020B0503020204020204" pitchFamily="34" charset="-122"/>
                <a:sym typeface="+mn-ea"/>
              </a:rPr>
              <a:t>泳包采用高级牛津布</a:t>
            </a:r>
            <a:r>
              <a:rPr lang="en-US" altLang="zh-CN" sz="1000">
                <a:ln>
                  <a:noFill/>
                </a:ln>
                <a:effectLst/>
                <a:uLnTx/>
                <a:uFillTx/>
                <a:cs typeface="微软雅黑" panose="020B0503020204020204" pitchFamily="34" charset="-122"/>
                <a:sym typeface="+mn-ea"/>
              </a:rPr>
              <a:t>/</a:t>
            </a:r>
            <a:r>
              <a:rPr lang="zh-CN" altLang="zh-CN" sz="1000">
                <a:ln>
                  <a:noFill/>
                </a:ln>
                <a:effectLst/>
                <a:uLnTx/>
                <a:uFillTx/>
                <a:cs typeface="微软雅黑" panose="020B0503020204020204" pitchFamily="34" charset="-122"/>
                <a:sym typeface="+mn-ea"/>
              </a:rPr>
              <a:t>泳包干湿分离设计；</a:t>
            </a:r>
            <a:endParaRPr kumimoji="0" lang="zh-CN" altLang="zh-CN" sz="1000" b="0" i="0" u="none" strike="noStrike" kern="1200" cap="none" spc="0" normalizeH="0" baseline="0">
              <a:ln>
                <a:noFill/>
              </a:ln>
              <a:solidFill>
                <a:schemeClr val="tx1"/>
              </a:solidFill>
              <a:effectLst/>
              <a:uLnTx/>
              <a:uFillTx/>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cs typeface="微软雅黑" panose="020B0503020204020204" pitchFamily="34" charset="-122"/>
                <a:sym typeface="+mn-ea"/>
              </a:rPr>
              <a:t>2.</a:t>
            </a:r>
            <a:r>
              <a:rPr lang="zh-CN" altLang="zh-CN" sz="1000">
                <a:ln>
                  <a:noFill/>
                </a:ln>
                <a:effectLst/>
                <a:uLnTx/>
                <a:uFillTx/>
                <a:cs typeface="微软雅黑" panose="020B0503020204020204" pitchFamily="34" charset="-122"/>
                <a:sym typeface="+mn-ea"/>
              </a:rPr>
              <a:t>泳镜曲面镜框，无边视野，不设边界方能突破边界；</a:t>
            </a:r>
            <a:endParaRPr lang="zh-CN" altLang="zh-CN" sz="1000">
              <a:ln>
                <a:noFill/>
              </a:ln>
              <a:effectLst/>
              <a:uLnTx/>
              <a:uFillTx/>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cs typeface="微软雅黑" panose="020B0503020204020204" pitchFamily="34" charset="-122"/>
                <a:sym typeface="+mn-ea"/>
              </a:rPr>
              <a:t>3.</a:t>
            </a:r>
            <a:r>
              <a:rPr lang="zh-CN" altLang="zh-CN" sz="1000">
                <a:ln>
                  <a:noFill/>
                </a:ln>
                <a:effectLst/>
                <a:uLnTx/>
                <a:uFillTx/>
                <a:cs typeface="微软雅黑" panose="020B0503020204020204" pitchFamily="34" charset="-122"/>
                <a:sym typeface="+mn-ea"/>
              </a:rPr>
              <a:t>泳镜品质硅胶，呵护眼眶紧密贴合零渗透；</a:t>
            </a:r>
            <a:endParaRPr lang="zh-CN" altLang="zh-CN" sz="1000">
              <a:ln>
                <a:noFill/>
              </a:ln>
              <a:effectLst/>
              <a:uLnTx/>
              <a:uFillTx/>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cs typeface="微软雅黑" panose="020B0503020204020204" pitchFamily="34" charset="-122"/>
                <a:sym typeface="+mn-ea"/>
              </a:rPr>
              <a:t>4.</a:t>
            </a:r>
            <a:r>
              <a:rPr lang="zh-CN" altLang="zh-CN" sz="1000">
                <a:ln>
                  <a:noFill/>
                </a:ln>
                <a:effectLst/>
                <a:uLnTx/>
                <a:uFillTx/>
                <a:cs typeface="微软雅黑" panose="020B0503020204020204" pitchFamily="34" charset="-122"/>
                <a:sym typeface="+mn-ea"/>
              </a:rPr>
              <a:t>泳镜防雾层，真防雾，搭配防雾剂使用,效果更佳；</a:t>
            </a:r>
            <a:br>
              <a:rPr lang="zh-CN" altLang="zh-CN" sz="1000">
                <a:ln>
                  <a:noFill/>
                </a:ln>
                <a:effectLst/>
                <a:uLnTx/>
                <a:uFillTx/>
                <a:cs typeface="微软雅黑" panose="020B0503020204020204" pitchFamily="34" charset="-122"/>
                <a:sym typeface="+mn-ea"/>
              </a:rPr>
            </a:br>
            <a:r>
              <a:rPr lang="en-US" altLang="zh-CN" sz="1000">
                <a:ln>
                  <a:noFill/>
                </a:ln>
                <a:effectLst/>
                <a:uLnTx/>
                <a:uFillTx/>
                <a:cs typeface="微软雅黑" panose="020B0503020204020204" pitchFamily="34" charset="-122"/>
                <a:sym typeface="+mn-ea"/>
              </a:rPr>
              <a:t>5.</a:t>
            </a:r>
            <a:r>
              <a:rPr lang="zh-CN" altLang="zh-CN" sz="1000">
                <a:ln>
                  <a:noFill/>
                </a:ln>
                <a:effectLst/>
                <a:uLnTx/>
                <a:uFillTx/>
                <a:cs typeface="微软雅黑" panose="020B0503020204020204" pitchFamily="34" charset="-122"/>
                <a:sym typeface="+mn-ea"/>
              </a:rPr>
              <a:t>泳镜可调节硅胶镜带，柔软舒适镜带,可调节镜扣镜带采用硅胶材质,柔软舒适,可调节镜扣,适合不同人群。</a:t>
            </a:r>
            <a:endParaRPr lang="zh-CN" altLang="en-US" sz="1000" dirty="0">
              <a:latin typeface="微软雅黑" panose="020B0503020204020204" pitchFamily="34" charset="-122"/>
              <a:cs typeface="微软雅黑" panose="020B0503020204020204" pitchFamily="34" charset="-122"/>
              <a:sym typeface="+mn-ea"/>
            </a:endParaRPr>
          </a:p>
          <a:p>
            <a:pPr algn="l">
              <a:lnSpc>
                <a:spcPct val="140000"/>
              </a:lnSpc>
              <a:buFont typeface="Arial" panose="020B0604020202020204" pitchFamily="34" charset="0"/>
            </a:pPr>
            <a:endParaRPr lang="zh-CN" altLang="en-US" sz="1000" dirty="0">
              <a:latin typeface="微软雅黑" panose="020B0503020204020204" pitchFamily="34" charset="-122"/>
              <a:cs typeface="微软雅黑" panose="020B0503020204020204" pitchFamily="34" charset="-122"/>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112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120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219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https://item.jd.com/10096558558510.html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997325" cy="1482090"/>
          </a:xfrm>
          <a:prstGeom prst="rect">
            <a:avLst/>
          </a:prstGeom>
          <a:noFill/>
        </p:spPr>
        <p:txBody>
          <a:bodyPr wrap="square" rtlCol="0">
            <a:noAutofit/>
          </a:bodyPr>
          <a:lstStyle/>
          <a:p>
            <a:pPr marL="0" lvl="0" algn="l">
              <a:lnSpc>
                <a:spcPct val="150000"/>
              </a:lnSpc>
              <a:buClrTx/>
              <a:buSzTx/>
              <a:buNone/>
            </a:pPr>
            <a:r>
              <a:rPr lang="zh-CN" altLang="zh-CN" sz="1000">
                <a:ln>
                  <a:noFill/>
                </a:ln>
                <a:effectLst/>
                <a:uLnTx/>
                <a:uFillTx/>
                <a:cs typeface="微软雅黑" panose="020B0503020204020204" pitchFamily="34" charset="-122"/>
                <a:sym typeface="+mn-ea"/>
              </a:rPr>
              <a:t>型号</a:t>
            </a:r>
            <a:r>
              <a:rPr lang="zh-CN" altLang="zh-CN" sz="1000" dirty="0">
                <a:ln>
                  <a:noFill/>
                </a:ln>
                <a:effectLst/>
                <a:uLnTx/>
                <a:uFillTx/>
                <a:cs typeface="微软雅黑" panose="020B0503020204020204" pitchFamily="34" charset="-122"/>
                <a:sym typeface="+mn-ea"/>
              </a:rPr>
              <a:t>： YS21123YS30102YS43100</a:t>
            </a:r>
            <a:endParaRPr lang="zh-CN" altLang="zh-CN" sz="1000" dirty="0">
              <a:ln>
                <a:noFill/>
              </a:ln>
              <a:effectLst/>
              <a:uLnTx/>
              <a:uFillTx/>
              <a:cs typeface="微软雅黑" panose="020B0503020204020204" pitchFamily="34" charset="-122"/>
              <a:sym typeface="+mn-ea"/>
            </a:endParaRPr>
          </a:p>
          <a:p>
            <a:pPr marL="0" lvl="0" algn="l">
              <a:lnSpc>
                <a:spcPct val="150000"/>
              </a:lnSpc>
              <a:buClrTx/>
              <a:buSzTx/>
              <a:buNone/>
            </a:pPr>
            <a:r>
              <a:rPr lang="en-US" altLang="zh-CN" sz="1000" dirty="0">
                <a:ln>
                  <a:noFill/>
                </a:ln>
                <a:effectLst/>
                <a:uLnTx/>
                <a:uFillTx/>
                <a:cs typeface="微软雅黑" panose="020B0503020204020204" pitchFamily="34" charset="-122"/>
                <a:sym typeface="+mn-ea"/>
              </a:rPr>
              <a:t>69</a:t>
            </a:r>
            <a:r>
              <a:rPr lang="zh-CN" altLang="en-US" sz="1000" dirty="0">
                <a:ln>
                  <a:noFill/>
                </a:ln>
                <a:effectLst/>
                <a:uLnTx/>
                <a:uFillTx/>
                <a:cs typeface="微软雅黑" panose="020B0503020204020204" pitchFamily="34" charset="-122"/>
                <a:sym typeface="+mn-ea"/>
              </a:rPr>
              <a:t>码：6923242108942</a:t>
            </a:r>
            <a:r>
              <a:rPr lang="en-US" altLang="zh-CN" sz="1000" dirty="0">
                <a:ln>
                  <a:noFill/>
                </a:ln>
                <a:effectLst/>
                <a:uLnTx/>
                <a:uFillTx/>
                <a:cs typeface="微软雅黑" panose="020B0503020204020204" pitchFamily="34" charset="-122"/>
                <a:sym typeface="+mn-ea"/>
              </a:rPr>
              <a:t>（黑</a:t>
            </a:r>
            <a:r>
              <a:rPr lang="zh-CN" altLang="en-US" sz="1000" dirty="0">
                <a:ln>
                  <a:noFill/>
                </a:ln>
                <a:effectLst/>
                <a:uLnTx/>
                <a:uFillTx/>
                <a:cs typeface="微软雅黑" panose="020B0503020204020204" pitchFamily="34" charset="-122"/>
                <a:sym typeface="+mn-ea"/>
              </a:rPr>
              <a:t>色泳镜）</a:t>
            </a:r>
            <a:r>
              <a:rPr lang="zh-CN" altLang="zh-CN" sz="1000" dirty="0">
                <a:ln>
                  <a:noFill/>
                </a:ln>
                <a:effectLst/>
                <a:uLnTx/>
                <a:uFillTx/>
                <a:cs typeface="微软雅黑" panose="020B0503020204020204" pitchFamily="34" charset="-122"/>
                <a:sym typeface="+mn-ea"/>
              </a:rPr>
              <a:t>6972873503183 （黑色泳帽）</a:t>
            </a:r>
            <a:endParaRPr kumimoji="0" lang="zh-CN" altLang="zh-CN" sz="1000" b="0" i="0" u="none" strike="noStrike" kern="1200" cap="none" spc="0" normalizeH="0" baseline="0" dirty="0">
              <a:ln>
                <a:noFill/>
              </a:ln>
              <a:solidFill>
                <a:schemeClr val="tx1"/>
              </a:solidFill>
              <a:effectLst/>
              <a:uLnTx/>
              <a:uFillTx/>
              <a:ea typeface="微软雅黑" panose="020B0503020204020204" pitchFamily="34" charset="-122"/>
              <a:cs typeface="微软雅黑" panose="020B0503020204020204" pitchFamily="34" charset="-122"/>
            </a:endParaRPr>
          </a:p>
          <a:p>
            <a:pPr marL="0" lvl="0" algn="l">
              <a:lnSpc>
                <a:spcPct val="150000"/>
              </a:lnSpc>
              <a:buClrTx/>
              <a:buSzTx/>
              <a:buNone/>
            </a:pPr>
            <a:r>
              <a:rPr lang="en-US" altLang="zh-CN" sz="1000" dirty="0">
                <a:ln>
                  <a:noFill/>
                </a:ln>
                <a:effectLst/>
                <a:uLnTx/>
                <a:uFillTx/>
                <a:cs typeface="微软雅黑" panose="020B0503020204020204" pitchFamily="34" charset="-122"/>
                <a:sym typeface="+mn-ea"/>
              </a:rPr>
              <a:t>          </a:t>
            </a:r>
            <a:r>
              <a:rPr altLang="zh-CN" sz="1000" dirty="0">
                <a:ln>
                  <a:noFill/>
                </a:ln>
                <a:effectLst/>
                <a:uLnTx/>
                <a:uFillTx/>
                <a:cs typeface="微软雅黑" panose="020B0503020204020204" pitchFamily="34" charset="-122"/>
                <a:sym typeface="+mn-ea"/>
              </a:rPr>
              <a:t>6941916863843</a:t>
            </a:r>
            <a:r>
              <a:rPr lang="en-US" altLang="zh-CN" sz="1000" dirty="0">
                <a:ln>
                  <a:noFill/>
                </a:ln>
                <a:effectLst/>
                <a:uLnTx/>
                <a:uFillTx/>
                <a:cs typeface="微软雅黑" panose="020B0503020204020204" pitchFamily="34" charset="-122"/>
                <a:sym typeface="+mn-ea"/>
              </a:rPr>
              <a:t>(</a:t>
            </a:r>
            <a:r>
              <a:rPr lang="zh-CN" altLang="zh-CN" sz="1000" dirty="0">
                <a:ln>
                  <a:noFill/>
                </a:ln>
                <a:effectLst/>
                <a:uLnTx/>
                <a:uFillTx/>
                <a:cs typeface="微软雅黑" panose="020B0503020204020204" pitchFamily="34" charset="-122"/>
                <a:sym typeface="+mn-ea"/>
              </a:rPr>
              <a:t>黑灰</a:t>
            </a:r>
            <a:r>
              <a:rPr lang="en-US" altLang="zh-CN" sz="1000" dirty="0">
                <a:ln>
                  <a:noFill/>
                </a:ln>
                <a:effectLst/>
                <a:uLnTx/>
                <a:uFillTx/>
                <a:cs typeface="微软雅黑" panose="020B0503020204020204" pitchFamily="34" charset="-122"/>
                <a:sym typeface="+mn-ea"/>
              </a:rPr>
              <a:t>泳包)</a:t>
            </a:r>
            <a:endParaRPr kumimoji="0" lang="zh-CN" altLang="zh-CN" sz="1000" b="0" i="0" u="none" strike="noStrike" kern="1200" cap="none" spc="0" normalizeH="0" baseline="0" dirty="0">
              <a:ln>
                <a:noFill/>
              </a:ln>
              <a:solidFill>
                <a:schemeClr val="tx1"/>
              </a:solidFill>
              <a:effectLst/>
              <a:uLnTx/>
              <a:uFillTx/>
              <a:ea typeface="微软雅黑" panose="020B0503020204020204" pitchFamily="34" charset="-122"/>
              <a:cs typeface="微软雅黑" panose="020B0503020204020204" pitchFamily="34" charset="-122"/>
            </a:endParaRPr>
          </a:p>
          <a:p>
            <a:pPr marL="0" lvl="0" algn="l">
              <a:lnSpc>
                <a:spcPct val="150000"/>
              </a:lnSpc>
              <a:buClrTx/>
              <a:buSzTx/>
              <a:buNone/>
            </a:pPr>
            <a:r>
              <a:rPr lang="zh-CN" altLang="zh-CN" sz="1000" dirty="0">
                <a:ln>
                  <a:noFill/>
                </a:ln>
                <a:effectLst/>
                <a:uLnTx/>
                <a:uFillTx/>
                <a:cs typeface="微软雅黑" panose="020B0503020204020204" pitchFamily="34" charset="-122"/>
                <a:sym typeface="+mn-ea"/>
              </a:rPr>
              <a:t>规格：三件套</a:t>
            </a:r>
            <a:endParaRPr lang="zh-CN" altLang="zh-CN" sz="1000" dirty="0">
              <a:ln>
                <a:noFill/>
              </a:ln>
              <a:effectLst/>
              <a:uLnTx/>
              <a:uFillTx/>
              <a:cs typeface="微软雅黑" panose="020B0503020204020204" pitchFamily="34" charset="-122"/>
              <a:sym typeface="+mn-ea"/>
            </a:endParaRPr>
          </a:p>
          <a:p>
            <a:pPr marL="0" lvl="0" algn="l">
              <a:lnSpc>
                <a:spcPct val="150000"/>
              </a:lnSpc>
              <a:buClrTx/>
              <a:buSzTx/>
              <a:buNone/>
            </a:pPr>
            <a:r>
              <a:rPr lang="zh-CN" altLang="zh-CN" sz="1000" dirty="0">
                <a:ln>
                  <a:noFill/>
                </a:ln>
                <a:effectLst/>
                <a:uLnTx/>
                <a:uFillTx/>
                <a:cs typeface="微软雅黑" panose="020B0503020204020204" pitchFamily="34" charset="-122"/>
                <a:sym typeface="+mn-ea"/>
              </a:rPr>
              <a:t>重量：</a:t>
            </a:r>
            <a:r>
              <a:rPr lang="en-US" altLang="zh-CN" sz="1000" dirty="0">
                <a:ln>
                  <a:noFill/>
                </a:ln>
                <a:effectLst/>
                <a:uLnTx/>
                <a:uFillTx/>
                <a:cs typeface="微软雅黑" panose="020B0503020204020204" pitchFamily="34" charset="-122"/>
                <a:sym typeface="+mn-ea"/>
              </a:rPr>
              <a:t>0.31kg</a:t>
            </a:r>
            <a:endParaRPr lang="zh-CN" sz="1000">
              <a:latin typeface="微软雅黑" panose="020B0503020204020204" pitchFamily="34" charset="-122"/>
              <a:cs typeface="微软雅黑" panose="020B0503020204020204" pitchFamily="34" charset="-122"/>
              <a:sym typeface="+mn-ea"/>
            </a:endParaRPr>
          </a:p>
        </p:txBody>
      </p:sp>
      <p:pic>
        <p:nvPicPr>
          <p:cNvPr id="3" name="图片 2" descr="//Dnc-01406160130/共享文件夹1/鹏优礼工作资料/匹克产品图片/匹克包销品图片/匹克图片 2024（完整版）/58.匹克游泳套装YS21123YS30102YS43100-更新款/主图1.jpg主图1"/>
          <p:cNvPicPr>
            <a:picLocks noChangeAspect="1"/>
          </p:cNvPicPr>
          <p:nvPr>
            <p:custDataLst>
              <p:tags r:id="rId2"/>
            </p:custDataLst>
          </p:nvPr>
        </p:nvPicPr>
        <p:blipFill>
          <a:blip r:embed="rId3"/>
          <a:srcRect/>
          <a:stretch>
            <a:fillRect/>
          </a:stretch>
        </p:blipFill>
        <p:spPr>
          <a:xfrm>
            <a:off x="6001385" y="1068070"/>
            <a:ext cx="5142230" cy="5449570"/>
          </a:xfrm>
          <a:prstGeom prst="rect">
            <a:avLst/>
          </a:prstGeom>
        </p:spPr>
      </p:pic>
      <p:pic>
        <p:nvPicPr>
          <p:cNvPr id="11" name="图片 10" descr="主图5"/>
          <p:cNvPicPr>
            <a:picLocks noChangeAspect="1"/>
          </p:cNvPicPr>
          <p:nvPr/>
        </p:nvPicPr>
        <p:blipFill>
          <a:blip r:embed="rId4"/>
          <a:stretch>
            <a:fillRect/>
          </a:stretch>
        </p:blipFill>
        <p:spPr>
          <a:xfrm>
            <a:off x="4114165" y="5118100"/>
            <a:ext cx="1559560" cy="1605280"/>
          </a:xfrm>
          <a:prstGeom prst="rect">
            <a:avLst/>
          </a:prstGeom>
        </p:spPr>
      </p:pic>
      <p:pic>
        <p:nvPicPr>
          <p:cNvPr id="12" name="图片 11" descr="主图3"/>
          <p:cNvPicPr>
            <a:picLocks noChangeAspect="1"/>
          </p:cNvPicPr>
          <p:nvPr/>
        </p:nvPicPr>
        <p:blipFill>
          <a:blip r:embed="rId5"/>
          <a:stretch>
            <a:fillRect/>
          </a:stretch>
        </p:blipFill>
        <p:spPr>
          <a:xfrm>
            <a:off x="762635" y="5117465"/>
            <a:ext cx="1605915" cy="1605915"/>
          </a:xfrm>
          <a:prstGeom prst="rect">
            <a:avLst/>
          </a:prstGeom>
        </p:spPr>
      </p:pic>
      <p:pic>
        <p:nvPicPr>
          <p:cNvPr id="14" name="图片 13" descr="主图4"/>
          <p:cNvPicPr>
            <a:picLocks noChangeAspect="1"/>
          </p:cNvPicPr>
          <p:nvPr/>
        </p:nvPicPr>
        <p:blipFill>
          <a:blip r:embed="rId6"/>
          <a:stretch>
            <a:fillRect/>
          </a:stretch>
        </p:blipFill>
        <p:spPr>
          <a:xfrm>
            <a:off x="2461260" y="5116830"/>
            <a:ext cx="1560195" cy="1606550"/>
          </a:xfrm>
          <a:prstGeom prst="rect">
            <a:avLst/>
          </a:prstGeom>
        </p:spPr>
      </p:pic>
      <p:pic>
        <p:nvPicPr>
          <p:cNvPr id="2" name="图片 1" descr="透明1176×900 拷贝"/>
          <p:cNvPicPr>
            <a:picLocks noChangeAspect="1"/>
          </p:cNvPicPr>
          <p:nvPr/>
        </p:nvPicPr>
        <p:blipFill>
          <a:blip r:embed="rId7"/>
          <a:stretch>
            <a:fillRect/>
          </a:stretch>
        </p:blipFill>
        <p:spPr>
          <a:xfrm>
            <a:off x="843280" y="32512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3" name="五边形 1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20x120 拷贝"/>
            <p:cNvPicPr>
              <a:picLocks noChangeAspect="1"/>
            </p:cNvPicPr>
            <p:nvPr/>
          </p:nvPicPr>
          <p:blipFill>
            <a:blip r:embed="rId8"/>
            <a:stretch>
              <a:fillRect/>
            </a:stretch>
          </p:blipFill>
          <p:spPr>
            <a:xfrm>
              <a:off x="12665" y="749"/>
              <a:ext cx="642" cy="642"/>
            </a:xfrm>
            <a:prstGeom prst="rect">
              <a:avLst/>
            </a:prstGeom>
          </p:spPr>
        </p:pic>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41910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熊出没户外运动套装</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088255" cy="140398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3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亲子户外软盘趣味十足，持久耐用，易上手精准设计，防震性，轻盈性。绿色工艺，没有异味，精工</a:t>
            </a:r>
            <a:r>
              <a:rPr lang="zh-CN" altLang="zh-CN" sz="1000" dirty="0">
                <a:ln>
                  <a:noFill/>
                </a:ln>
                <a:effectLst/>
                <a:uLnTx/>
                <a:uFillTx/>
                <a:latin typeface="微软雅黑" panose="020B0503020204020204" pitchFamily="34" charset="-122"/>
                <a:cs typeface="微软雅黑" panose="020B0503020204020204" pitchFamily="34" charset="-122"/>
                <a:sym typeface="+mn-ea"/>
              </a:rPr>
              <a:t>打磨</a:t>
            </a:r>
            <a:r>
              <a:rPr lang="zh-CN" altLang="en-US" sz="1000" dirty="0">
                <a:latin typeface="微软雅黑" panose="020B0503020204020204" pitchFamily="34" charset="-122"/>
                <a:cs typeface="微软雅黑" panose="020B0503020204020204" pitchFamily="34" charset="-122"/>
                <a:sym typeface="+mn-ea"/>
              </a:rPr>
              <a:t>，边角光滑；</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2.</a:t>
            </a:r>
            <a:r>
              <a:rPr sz="1000" noProof="0" dirty="0">
                <a:ln>
                  <a:noFill/>
                </a:ln>
                <a:effectLst/>
                <a:uLnTx/>
                <a:uFillTx/>
                <a:latin typeface="微软雅黑" panose="020B0503020204020204" pitchFamily="34" charset="-122"/>
                <a:sym typeface="+mn-ea"/>
              </a:rPr>
              <a:t>科技分子技术，有效防止球内气体外泄</a:t>
            </a:r>
            <a:r>
              <a:rPr lang="en-US" sz="1000" noProof="0" dirty="0">
                <a:ln>
                  <a:noFill/>
                </a:ln>
                <a:effectLst/>
                <a:uLnTx/>
                <a:uFillTx/>
                <a:latin typeface="微软雅黑" panose="020B0503020204020204" pitchFamily="34" charset="-122"/>
                <a:sym typeface="+mn-ea"/>
              </a:rPr>
              <a:t>.</a:t>
            </a:r>
            <a:r>
              <a:rPr sz="1000" noProof="0" dirty="0">
                <a:ln>
                  <a:noFill/>
                </a:ln>
                <a:effectLst/>
                <a:uLnTx/>
                <a:uFillTx/>
                <a:latin typeface="微软雅黑" panose="020B0503020204020204" pitchFamily="34" charset="-122"/>
                <a:sym typeface="+mn-ea"/>
              </a:rPr>
              <a:t>内膜技术缩小中胆天然气孔</a:t>
            </a:r>
            <a:r>
              <a:rPr lang="en-US" sz="1000" noProof="0" dirty="0">
                <a:ln>
                  <a:noFill/>
                </a:ln>
                <a:effectLst/>
                <a:uLnTx/>
                <a:uFillTx/>
                <a:latin typeface="微软雅黑" panose="020B0503020204020204" pitchFamily="34" charset="-122"/>
                <a:sym typeface="+mn-ea"/>
              </a:rPr>
              <a:t>.</a:t>
            </a:r>
            <a:r>
              <a:rPr sz="1000" noProof="0" dirty="0">
                <a:ln>
                  <a:noFill/>
                </a:ln>
                <a:effectLst/>
                <a:uLnTx/>
                <a:uFillTx/>
                <a:latin typeface="微软雅黑" panose="020B0503020204020204" pitchFamily="34" charset="-122"/>
                <a:sym typeface="+mn-ea"/>
              </a:rPr>
              <a:t>大限度留住气体，长久维持弹跳高度</a:t>
            </a:r>
            <a:r>
              <a:rPr lang="zh-CN" sz="1000" noProof="0" dirty="0">
                <a:ln>
                  <a:noFill/>
                </a:ln>
                <a:effectLst/>
                <a:uLnTx/>
                <a:uFillTx/>
                <a:latin typeface="微软雅黑" panose="020B0503020204020204" pitchFamily="34" charset="-122"/>
                <a:sym typeface="+mn-ea"/>
              </a:rPr>
              <a:t>；</a:t>
            </a:r>
            <a:endParaRPr lang="zh-CN" sz="1000" noProof="0" dirty="0">
              <a:ln>
                <a:noFill/>
              </a:ln>
              <a:effectLst/>
              <a:uLnTx/>
              <a:uFillTx/>
              <a:latin typeface="微软雅黑" panose="020B0503020204020204" pitchFamily="34" charset="-122"/>
              <a:sym typeface="+mn-ea"/>
            </a:endParaRPr>
          </a:p>
          <a:p>
            <a:pPr algn="l">
              <a:lnSpc>
                <a:spcPct val="130000"/>
              </a:lnSpc>
              <a:buClrTx/>
              <a:buSzTx/>
              <a:buFont typeface="+mj-lt"/>
            </a:pPr>
            <a:r>
              <a:rPr lang="en-US" altLang="zh-CN" sz="1000" noProof="0" dirty="0">
                <a:ln>
                  <a:noFill/>
                </a:ln>
                <a:effectLst/>
                <a:uLnTx/>
                <a:uFillTx/>
                <a:latin typeface="微软雅黑" panose="020B0503020204020204" pitchFamily="34" charset="-122"/>
                <a:sym typeface="+mn-ea"/>
              </a:rPr>
              <a:t>3.</a:t>
            </a:r>
            <a:r>
              <a:rPr sz="1000">
                <a:cs typeface="微软雅黑" panose="020B0503020204020204" pitchFamily="34" charset="-122"/>
                <a:sym typeface="+mn-ea"/>
              </a:rPr>
              <a:t>专业机缝工艺，走线紧密 稳定性好</a:t>
            </a:r>
            <a:r>
              <a:rPr lang="zh-CN" sz="1000">
                <a:cs typeface="微软雅黑" panose="020B0503020204020204" pitchFamily="34" charset="-122"/>
                <a:sym typeface="+mn-ea"/>
              </a:rPr>
              <a:t>。</a:t>
            </a:r>
            <a:endParaRPr sz="1000" noProof="0" dirty="0">
              <a:ln>
                <a:noFill/>
              </a:ln>
              <a:effectLst/>
              <a:uLnTx/>
              <a:uFillTx/>
              <a:latin typeface="微软雅黑" panose="020B0503020204020204" pitchFamily="34" charset="-122"/>
              <a:sym typeface="+mn-ea"/>
            </a:endParaRPr>
          </a:p>
          <a:p>
            <a:pPr marR="0" lvl="0" algn="l" defTabSz="914400" rtl="0" latinLnBrk="0">
              <a:lnSpc>
                <a:spcPct val="150000"/>
              </a:lnSpc>
              <a:buClrTx/>
              <a:buSzTx/>
              <a:buFont typeface="Arial" panose="020B0604020202020204" pitchFamily="34" charset="0"/>
            </a:pPr>
            <a:endParaRPr lang="zh-CN" altLang="en-US" sz="1000" dirty="0">
              <a:latin typeface="微软雅黑" panose="020B0503020204020204" pitchFamily="34" charset="-122"/>
              <a:cs typeface="微软雅黑" panose="020B0503020204020204" pitchFamily="34" charset="-122"/>
              <a:sym typeface="+mn-ea"/>
            </a:endParaRPr>
          </a:p>
          <a:p>
            <a:pPr algn="l">
              <a:lnSpc>
                <a:spcPct val="140000"/>
              </a:lnSpc>
              <a:buFont typeface="Arial" panose="020B0604020202020204" pitchFamily="34" charset="0"/>
            </a:pPr>
            <a:endParaRPr lang="zh-CN" altLang="en-US" sz="1000" dirty="0">
              <a:latin typeface="微软雅黑" panose="020B0503020204020204" pitchFamily="34" charset="-122"/>
              <a:cs typeface="微软雅黑" panose="020B0503020204020204" pitchFamily="34" charset="-122"/>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r>
              <a:rPr lang="zh-CN" altLang="en-US" sz="1200">
                <a:ln>
                  <a:noFill/>
                </a:ln>
                <a:effectLst/>
                <a:uLnTx/>
                <a:uFillTx/>
                <a:latin typeface="微软雅黑" panose="020B0503020204020204" pitchFamily="34" charset="-122"/>
                <a:cs typeface="微软雅黑" panose="020B0503020204020204" pitchFamily="34" charset="-122"/>
                <a:sym typeface="+mn-ea"/>
              </a:rPr>
              <a:t>电商链接：</a:t>
            </a:r>
            <a:r>
              <a:rPr lang="en-US" altLang="zh-CN" sz="1200">
                <a:ln>
                  <a:noFill/>
                </a:ln>
                <a:effectLst/>
                <a:uLnTx/>
                <a:uFillTx/>
                <a:latin typeface="微软雅黑" panose="020B0503020204020204" pitchFamily="34" charset="-122"/>
                <a:cs typeface="微软雅黑" panose="020B0503020204020204" pitchFamily="34" charset="-122"/>
                <a:sym typeface="+mn-ea"/>
              </a:rPr>
              <a:t>https://item.jd.com/10138987688569.html</a:t>
            </a:r>
            <a:endParaRPr lang="en-US" altLang="zh-CN" sz="12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95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159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266190"/>
            <a:ext cx="3997325" cy="1387475"/>
          </a:xfrm>
          <a:prstGeom prst="rect">
            <a:avLst/>
          </a:prstGeom>
          <a:noFill/>
        </p:spPr>
        <p:txBody>
          <a:bodyPr wrap="square" rtlCol="0">
            <a:noAutofit/>
          </a:bodyPr>
          <a:lstStyle/>
          <a:p>
            <a:pPr indent="-171450" algn="l">
              <a:lnSpc>
                <a:spcPct val="150000"/>
              </a:lnSpc>
              <a:buClrTx/>
              <a:buSzTx/>
              <a:buFont typeface="Arial" panose="020B0604020202020204" pitchFamily="34" charset="0"/>
              <a:buNone/>
            </a:pPr>
            <a:r>
              <a:rPr lang="zh-CN" altLang="en-US" sz="1000" dirty="0">
                <a:latin typeface="微软雅黑" panose="020B0503020204020204" pitchFamily="34" charset="-122"/>
                <a:cs typeface="微软雅黑" panose="020B0503020204020204" pitchFamily="34" charset="-122"/>
                <a:sym typeface="+mn-ea"/>
              </a:rPr>
              <a:t>型号：</a:t>
            </a:r>
            <a:r>
              <a:rPr lang="zh-CN" altLang="zh-CN" sz="1000">
                <a:ln>
                  <a:noFill/>
                </a:ln>
                <a:effectLst/>
                <a:uLnTx/>
                <a:uFillTx/>
                <a:cs typeface="微软雅黑" panose="020B0503020204020204" pitchFamily="34" charset="-122"/>
                <a:sym typeface="+mn-ea"/>
              </a:rPr>
              <a:t>YAX330</a:t>
            </a:r>
            <a:r>
              <a:rPr lang="en-US" altLang="zh-CN" sz="1000">
                <a:ln>
                  <a:noFill/>
                </a:ln>
                <a:effectLst/>
                <a:uLnTx/>
                <a:uFillTx/>
                <a:cs typeface="微软雅黑" panose="020B0503020204020204" pitchFamily="34" charset="-122"/>
                <a:sym typeface="+mn-ea"/>
              </a:rPr>
              <a:t>2</a:t>
            </a:r>
            <a:r>
              <a:rPr sz="1000">
                <a:sym typeface="+mn-ea"/>
              </a:rPr>
              <a:t>X314505X324308</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indent="-171450" algn="l">
              <a:lnSpc>
                <a:spcPct val="150000"/>
              </a:lnSpc>
              <a:buClrTx/>
              <a:buSzTx/>
              <a:buFont typeface="Arial" panose="020B0604020202020204" pitchFamily="34" charset="0"/>
              <a:buNone/>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sz="1000" dirty="0">
                <a:latin typeface="微软雅黑" panose="020B0503020204020204" pitchFamily="34" charset="-122"/>
                <a:cs typeface="微软雅黑" panose="020B0503020204020204" pitchFamily="34" charset="-122"/>
                <a:sym typeface="+mn-ea"/>
              </a:rPr>
              <a:t>6941916815279</a:t>
            </a:r>
            <a:r>
              <a:rPr lang="zh-CN" sz="1000" dirty="0">
                <a:latin typeface="微软雅黑" panose="020B0503020204020204" pitchFamily="34" charset="-122"/>
                <a:cs typeface="微软雅黑" panose="020B0503020204020204" pitchFamily="34" charset="-122"/>
                <a:sym typeface="+mn-ea"/>
              </a:rPr>
              <a:t>白色6941916854711湖蓝6927068701066黑黄</a:t>
            </a:r>
            <a:endParaRPr lang="zh-CN"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lang="zh-CN" altLang="en-US" sz="1000" dirty="0">
                <a:latin typeface="微软雅黑" panose="020B0503020204020204" pitchFamily="34" charset="-122"/>
                <a:cs typeface="微软雅黑" panose="020B0503020204020204" pitchFamily="34" charset="-122"/>
                <a:sym typeface="+mn-ea"/>
              </a:rPr>
              <a:t>规格：三件套（飞盘，</a:t>
            </a:r>
            <a:r>
              <a:rPr lang="en-US" altLang="zh-CN" sz="1000" dirty="0">
                <a:latin typeface="微软雅黑" panose="020B0503020204020204" pitchFamily="34" charset="-122"/>
                <a:cs typeface="微软雅黑" panose="020B0503020204020204" pitchFamily="34" charset="-122"/>
                <a:sym typeface="+mn-ea"/>
              </a:rPr>
              <a:t>5</a:t>
            </a:r>
            <a:r>
              <a:rPr lang="zh-CN" altLang="en-US" sz="1000" dirty="0">
                <a:latin typeface="微软雅黑" panose="020B0503020204020204" pitchFamily="34" charset="-122"/>
                <a:cs typeface="微软雅黑" panose="020B0503020204020204" pitchFamily="34" charset="-122"/>
                <a:sym typeface="+mn-ea"/>
              </a:rPr>
              <a:t>号篮球，</a:t>
            </a: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号足球）</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lang="zh-CN" sz="1000">
                <a:latin typeface="微软雅黑" panose="020B0503020204020204" pitchFamily="34" charset="-122"/>
                <a:cs typeface="微软雅黑" panose="020B0503020204020204" pitchFamily="34" charset="-122"/>
                <a:sym typeface="+mn-ea"/>
              </a:rPr>
              <a:t>尺寸：飞盘：</a:t>
            </a:r>
            <a:r>
              <a:rPr lang="en-US" altLang="zh-CN" sz="1000">
                <a:latin typeface="微软雅黑" panose="020B0503020204020204" pitchFamily="34" charset="-122"/>
                <a:cs typeface="微软雅黑" panose="020B0503020204020204" pitchFamily="34" charset="-122"/>
                <a:sym typeface="+mn-ea"/>
              </a:rPr>
              <a:t>20*20cm</a:t>
            </a:r>
            <a:r>
              <a:rPr lang="zh-CN" altLang="en-US" sz="100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5</a:t>
            </a:r>
            <a:r>
              <a:rPr lang="zh-CN" altLang="en-US" sz="1000" dirty="0">
                <a:latin typeface="微软雅黑" panose="020B0503020204020204" pitchFamily="34" charset="-122"/>
                <a:cs typeface="微软雅黑" panose="020B0503020204020204" pitchFamily="34" charset="-122"/>
                <a:sym typeface="+mn-ea"/>
              </a:rPr>
              <a:t>号篮球：约</a:t>
            </a:r>
            <a:r>
              <a:rPr lang="en-US" altLang="zh-CN" sz="1000" dirty="0">
                <a:latin typeface="微软雅黑" panose="020B0503020204020204" pitchFamily="34" charset="-122"/>
                <a:cs typeface="微软雅黑" panose="020B0503020204020204" pitchFamily="34" charset="-122"/>
                <a:sym typeface="+mn-ea"/>
              </a:rPr>
              <a:t>22cm</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号足球：</a:t>
            </a:r>
            <a:r>
              <a:rPr lang="en-US" altLang="zh-CN" sz="1000" dirty="0">
                <a:latin typeface="微软雅黑" panose="020B0503020204020204" pitchFamily="34" charset="-122"/>
                <a:cs typeface="微软雅黑" panose="020B0503020204020204" pitchFamily="34" charset="-122"/>
                <a:sym typeface="+mn-ea"/>
              </a:rPr>
              <a:t>18cm</a:t>
            </a:r>
            <a:endParaRPr lang="zh-CN" altLang="en-US" sz="1000" dirty="0">
              <a:latin typeface="微软雅黑" panose="020B0503020204020204" pitchFamily="34" charset="-122"/>
              <a:cs typeface="微软雅黑" panose="020B0503020204020204" pitchFamily="34" charset="-122"/>
              <a:sym typeface="+mn-ea"/>
            </a:endParaRPr>
          </a:p>
        </p:txBody>
      </p:sp>
      <p:pic>
        <p:nvPicPr>
          <p:cNvPr id="2" name="图片 1" descr="堆图"/>
          <p:cNvPicPr>
            <a:picLocks noChangeAspect="1"/>
          </p:cNvPicPr>
          <p:nvPr/>
        </p:nvPicPr>
        <p:blipFill>
          <a:blip r:embed="rId2"/>
          <a:stretch>
            <a:fillRect/>
          </a:stretch>
        </p:blipFill>
        <p:spPr>
          <a:xfrm>
            <a:off x="6034405" y="1120775"/>
            <a:ext cx="5225415" cy="5225415"/>
          </a:xfrm>
          <a:prstGeom prst="rect">
            <a:avLst/>
          </a:prstGeom>
        </p:spPr>
      </p:pic>
      <p:pic>
        <p:nvPicPr>
          <p:cNvPr id="4" name="图片 3" descr="C:\Users\Administrator\Desktop\2.png2"/>
          <p:cNvPicPr>
            <a:picLocks noChangeAspect="1"/>
          </p:cNvPicPr>
          <p:nvPr>
            <p:custDataLst>
              <p:tags r:id="rId3"/>
            </p:custDataLst>
          </p:nvPr>
        </p:nvPicPr>
        <p:blipFill>
          <a:blip r:embed="rId4"/>
          <a:srcRect/>
          <a:stretch>
            <a:fillRect/>
          </a:stretch>
        </p:blipFill>
        <p:spPr>
          <a:xfrm>
            <a:off x="827405" y="5140960"/>
            <a:ext cx="1506855" cy="1511300"/>
          </a:xfrm>
          <a:prstGeom prst="rect">
            <a:avLst/>
          </a:prstGeom>
        </p:spPr>
      </p:pic>
      <p:pic>
        <p:nvPicPr>
          <p:cNvPr id="36" name="图片 35"/>
          <p:cNvPicPr>
            <a:picLocks noChangeAspect="1"/>
          </p:cNvPicPr>
          <p:nvPr/>
        </p:nvPicPr>
        <p:blipFill>
          <a:blip r:embed="rId5"/>
          <a:stretch>
            <a:fillRect/>
          </a:stretch>
        </p:blipFill>
        <p:spPr>
          <a:xfrm>
            <a:off x="4051935" y="5189855"/>
            <a:ext cx="1414145" cy="1423035"/>
          </a:xfrm>
          <a:prstGeom prst="rect">
            <a:avLst/>
          </a:prstGeom>
          <a:noFill/>
          <a:ln w="9525">
            <a:noFill/>
          </a:ln>
        </p:spPr>
      </p:pic>
      <p:pic>
        <p:nvPicPr>
          <p:cNvPr id="29" name="图片 28"/>
          <p:cNvPicPr>
            <a:picLocks noChangeAspect="1"/>
          </p:cNvPicPr>
          <p:nvPr/>
        </p:nvPicPr>
        <p:blipFill>
          <a:blip r:embed="rId6"/>
          <a:stretch>
            <a:fillRect/>
          </a:stretch>
        </p:blipFill>
        <p:spPr>
          <a:xfrm>
            <a:off x="2448560" y="5158105"/>
            <a:ext cx="1489075" cy="1485900"/>
          </a:xfrm>
          <a:prstGeom prst="rect">
            <a:avLst/>
          </a:prstGeom>
          <a:noFill/>
          <a:ln w="9525">
            <a:noFill/>
          </a:ln>
        </p:spPr>
      </p:pic>
      <p:pic>
        <p:nvPicPr>
          <p:cNvPr id="11" name="图片 10" descr="透明1176×900 拷贝"/>
          <p:cNvPicPr>
            <a:picLocks noChangeAspect="1"/>
          </p:cNvPicPr>
          <p:nvPr/>
        </p:nvPicPr>
        <p:blipFill>
          <a:blip r:embed="rId7"/>
          <a:stretch>
            <a:fillRect/>
          </a:stretch>
        </p:blipFill>
        <p:spPr>
          <a:xfrm>
            <a:off x="843280" y="295910"/>
            <a:ext cx="669925" cy="66992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2628900" y="2799080"/>
            <a:ext cx="7173595" cy="1433830"/>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en-US" sz="6250" b="1" kern="0" spc="30" dirty="0">
                <a:solidFill>
                  <a:srgbClr val="FFFFFF">
                    <a:alpha val="100000"/>
                  </a:srgbClr>
                </a:solidFill>
                <a:latin typeface="黑体" panose="02010609060101010101" charset="-122"/>
                <a:ea typeface="黑体" panose="02010609060101010101" charset="-122"/>
                <a:cs typeface="黑体" panose="02010609060101010101" charset="-122"/>
              </a:rPr>
              <a:t>3C</a:t>
            </a:r>
            <a:r>
              <a:rPr lang="zh-CN" altLang="en-US" sz="6250" b="1" kern="0" spc="30" dirty="0">
                <a:solidFill>
                  <a:srgbClr val="FFFFFF">
                    <a:alpha val="100000"/>
                  </a:srgbClr>
                </a:solidFill>
                <a:latin typeface="黑体" panose="02010609060101010101" charset="-122"/>
                <a:ea typeface="黑体" panose="02010609060101010101" charset="-122"/>
                <a:cs typeface="黑体" panose="02010609060101010101" charset="-122"/>
              </a:rPr>
              <a:t>数码</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3C  DIGITAL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386588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臻品</a:t>
              </a:r>
              <a:r>
                <a:rPr lang="en-US" alt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X55</a:t>
              </a:r>
              <a:r>
                <a:rPr lang="zh-CN" altLang="en-US"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蓝牙耳机</a:t>
              </a:r>
              <a:endParaRPr lang="zh-CN" altLang="en-US"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2373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343785"/>
            <a:ext cx="50882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1.</a:t>
            </a:r>
            <a:r>
              <a:rPr lang="zh-CN" altLang="en-US" sz="1000">
                <a:ln>
                  <a:noFill/>
                </a:ln>
                <a:effectLst/>
                <a:uLnTx/>
                <a:uFillTx/>
                <a:latin typeface="微软雅黑" panose="020B0503020204020204" pitchFamily="34" charset="-122"/>
                <a:cs typeface="微软雅黑" panose="020B0503020204020204" pitchFamily="34" charset="-122"/>
                <a:sym typeface="+mn-ea"/>
              </a:rPr>
              <a:t>人体工程学设计圆润舒适不胀耳；</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en-US" sz="1000">
                <a:ln>
                  <a:noFill/>
                </a:ln>
                <a:effectLst/>
                <a:uLnTx/>
                <a:uFillTx/>
                <a:latin typeface="微软雅黑" panose="020B0503020204020204" pitchFamily="34" charset="-122"/>
                <a:cs typeface="微软雅黑" panose="020B0503020204020204" pitchFamily="34" charset="-122"/>
                <a:sym typeface="+mn-ea"/>
              </a:rPr>
              <a:t>空间立体音频技术配合内置的六轴传感器精准抓取头部细微移动实时重塑声场位置；</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定向传音轨道技术，特殊腔体设计，提高驻波频率，高效传音；</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4.</a:t>
            </a:r>
            <a:r>
              <a:rPr lang="zh-CN" altLang="en-US" sz="1000">
                <a:ln>
                  <a:noFill/>
                </a:ln>
                <a:effectLst/>
                <a:uLnTx/>
                <a:uFillTx/>
                <a:latin typeface="微软雅黑" panose="020B0503020204020204" pitchFamily="34" charset="-122"/>
                <a:cs typeface="微软雅黑" panose="020B0503020204020204" pitchFamily="34" charset="-122"/>
                <a:sym typeface="+mn-ea"/>
              </a:rPr>
              <a:t>敲击有提示音反馈交互更清晰。</a:t>
            </a: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374142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905" y="3741420"/>
            <a:ext cx="515302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58.82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64.82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148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40790"/>
            <a:ext cx="3368675" cy="1162050"/>
          </a:xfrm>
          <a:prstGeom prst="rect">
            <a:avLst/>
          </a:prstGeom>
          <a:noFill/>
        </p:spPr>
        <p:txBody>
          <a:bodyPr wrap="square" rtlCol="0">
            <a:noAutofit/>
          </a:bodyPr>
          <a:lstStyle/>
          <a:p>
            <a:pPr marL="0" indent="0">
              <a:lnSpc>
                <a:spcPct val="150000"/>
              </a:lnSpc>
              <a:spcBef>
                <a:spcPts val="0"/>
              </a:spcBef>
              <a:spcAft>
                <a:spcPts val="0"/>
              </a:spcAft>
              <a:buNone/>
            </a:pPr>
            <a:r>
              <a:rPr lang="zh-CN" altLang="zh-CN" sz="1000">
                <a:latin typeface="微软雅黑" panose="020B0503020204020204" pitchFamily="34" charset="-122"/>
                <a:cs typeface="微软雅黑" panose="020B0503020204020204" pitchFamily="34" charset="-122"/>
                <a:sym typeface="+mn-ea"/>
              </a:rPr>
              <a:t>型号：</a:t>
            </a:r>
            <a:r>
              <a:rPr lang="en-US" altLang="zh-CN" sz="1000">
                <a:latin typeface="微软雅黑" panose="020B0503020204020204" pitchFamily="34" charset="-122"/>
                <a:sym typeface="+mn-ea"/>
              </a:rPr>
              <a:t>YC25001</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indent="0">
              <a:lnSpc>
                <a:spcPct val="150000"/>
              </a:lnSpc>
              <a:spcBef>
                <a:spcPts val="0"/>
              </a:spcBef>
              <a:spcAft>
                <a:spcPts val="0"/>
              </a:spcAft>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6975553428714</a:t>
            </a:r>
            <a:r>
              <a:rPr lang="zh-CN" altLang="en-US" sz="1000">
                <a:ln>
                  <a:noFill/>
                </a:ln>
                <a:effectLst/>
                <a:uLnTx/>
                <a:uFillTx/>
                <a:latin typeface="微软雅黑" panose="020B0503020204020204" pitchFamily="34" charset="-122"/>
                <a:cs typeface="微软雅黑" panose="020B0503020204020204" pitchFamily="34" charset="-122"/>
                <a:sym typeface="+mn-ea"/>
              </a:rPr>
              <a:t>黑色、</a:t>
            </a:r>
            <a:r>
              <a:rPr lang="en-US" altLang="zh-CN" sz="1000">
                <a:ln>
                  <a:noFill/>
                </a:ln>
                <a:effectLst/>
                <a:uLnTx/>
                <a:uFillTx/>
                <a:latin typeface="微软雅黑" panose="020B0503020204020204" pitchFamily="34" charset="-122"/>
                <a:cs typeface="微软雅黑" panose="020B0503020204020204" pitchFamily="34" charset="-122"/>
                <a:sym typeface="+mn-ea"/>
              </a:rPr>
              <a:t>6975553428721</a:t>
            </a:r>
            <a:r>
              <a:rPr lang="zh-CN" altLang="en-US" sz="1000">
                <a:ln>
                  <a:noFill/>
                </a:ln>
                <a:effectLst/>
                <a:uLnTx/>
                <a:uFillTx/>
                <a:latin typeface="微软雅黑" panose="020B0503020204020204" pitchFamily="34" charset="-122"/>
                <a:cs typeface="微软雅黑" panose="020B0503020204020204" pitchFamily="34" charset="-122"/>
                <a:sym typeface="+mn-ea"/>
              </a:rPr>
              <a:t>肤色</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marL="0" indent="0">
              <a:lnSpc>
                <a:spcPct val="150000"/>
              </a:lnSpc>
              <a:spcBef>
                <a:spcPts val="0"/>
              </a:spcBef>
              <a:spcAft>
                <a:spcPts val="0"/>
              </a:spcAft>
              <a:buNone/>
            </a:pPr>
            <a:r>
              <a:rPr lang="zh-CN" altLang="en-US" sz="1000">
                <a:ln>
                  <a:noFill/>
                </a:ln>
                <a:effectLst/>
                <a:uLnTx/>
                <a:uFillTx/>
                <a:latin typeface="微软雅黑" panose="020B0503020204020204" pitchFamily="34" charset="-122"/>
                <a:cs typeface="微软雅黑" panose="020B0503020204020204" pitchFamily="34" charset="-122"/>
                <a:sym typeface="+mn-ea"/>
              </a:rPr>
              <a:t>防水等级：</a:t>
            </a:r>
            <a:r>
              <a:rPr lang="en-US" altLang="zh-CN" sz="1000">
                <a:ln>
                  <a:noFill/>
                </a:ln>
                <a:effectLst/>
                <a:uLnTx/>
                <a:uFillTx/>
                <a:latin typeface="微软雅黑" panose="020B0503020204020204" pitchFamily="34" charset="-122"/>
                <a:cs typeface="微软雅黑" panose="020B0503020204020204" pitchFamily="34" charset="-122"/>
                <a:sym typeface="+mn-ea"/>
              </a:rPr>
              <a:t>IPX4</a:t>
            </a:r>
            <a:r>
              <a:rPr lang="zh-CN" altLang="en-US" sz="1000">
                <a:ln>
                  <a:noFill/>
                </a:ln>
                <a:effectLst/>
                <a:uLnTx/>
                <a:uFillTx/>
                <a:latin typeface="微软雅黑" panose="020B0503020204020204" pitchFamily="34" charset="-122"/>
                <a:cs typeface="微软雅黑" panose="020B0503020204020204" pitchFamily="34" charset="-122"/>
                <a:sym typeface="+mn-ea"/>
              </a:rPr>
              <a:t>；充电接口：</a:t>
            </a:r>
            <a:r>
              <a:rPr lang="en-US" altLang="zh-CN" sz="1000">
                <a:ln>
                  <a:noFill/>
                </a:ln>
                <a:effectLst/>
                <a:uLnTx/>
                <a:uFillTx/>
                <a:latin typeface="微软雅黑" panose="020B0503020204020204" pitchFamily="34" charset="-122"/>
                <a:cs typeface="微软雅黑" panose="020B0503020204020204" pitchFamily="34" charset="-122"/>
                <a:sym typeface="+mn-ea"/>
              </a:rPr>
              <a:t>Type-C</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indent="0">
              <a:lnSpc>
                <a:spcPct val="150000"/>
              </a:lnSpc>
              <a:spcBef>
                <a:spcPts val="0"/>
              </a:spcBef>
              <a:spcAft>
                <a:spcPts val="0"/>
              </a:spcAft>
              <a:buNone/>
            </a:pPr>
            <a:r>
              <a:rPr lang="zh-CN" altLang="en-US" sz="1000">
                <a:ln>
                  <a:noFill/>
                </a:ln>
                <a:effectLst/>
                <a:uLnTx/>
                <a:uFillTx/>
                <a:latin typeface="微软雅黑" panose="020B0503020204020204" pitchFamily="34" charset="-122"/>
                <a:cs typeface="微软雅黑" panose="020B0503020204020204" pitchFamily="34" charset="-122"/>
                <a:sym typeface="+mn-ea"/>
              </a:rPr>
              <a:t>防尘性能：</a:t>
            </a:r>
            <a:r>
              <a:rPr lang="en-US" altLang="zh-CN" sz="1000">
                <a:ln>
                  <a:noFill/>
                </a:ln>
                <a:effectLst/>
                <a:uLnTx/>
                <a:uFillTx/>
                <a:latin typeface="微软雅黑" panose="020B0503020204020204" pitchFamily="34" charset="-122"/>
                <a:cs typeface="微软雅黑" panose="020B0503020204020204" pitchFamily="34" charset="-122"/>
                <a:sym typeface="+mn-ea"/>
              </a:rPr>
              <a:t>IP55</a:t>
            </a:r>
            <a:r>
              <a:rPr lang="zh-CN" altLang="en-US" sz="1000">
                <a:ln>
                  <a:noFill/>
                </a:ln>
                <a:effectLst/>
                <a:uLnTx/>
                <a:uFillTx/>
                <a:latin typeface="微软雅黑" panose="020B0503020204020204" pitchFamily="34" charset="-122"/>
                <a:cs typeface="微软雅黑" panose="020B0503020204020204" pitchFamily="34" charset="-122"/>
                <a:sym typeface="+mn-ea"/>
              </a:rPr>
              <a:t>；蓝牙版本：</a:t>
            </a:r>
            <a:r>
              <a:rPr lang="en-US" altLang="zh-CN" sz="1000">
                <a:ln>
                  <a:noFill/>
                </a:ln>
                <a:effectLst/>
                <a:uLnTx/>
                <a:uFillTx/>
                <a:latin typeface="微软雅黑" panose="020B0503020204020204" pitchFamily="34" charset="-122"/>
                <a:cs typeface="微软雅黑" panose="020B0503020204020204" pitchFamily="34" charset="-122"/>
                <a:sym typeface="+mn-ea"/>
              </a:rPr>
              <a:t>Bluetooth V5.4</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indent="0">
              <a:lnSpc>
                <a:spcPct val="150000"/>
              </a:lnSpc>
              <a:spcBef>
                <a:spcPts val="0"/>
              </a:spcBef>
              <a:spcAft>
                <a:spcPts val="0"/>
              </a:spcAft>
              <a:buNone/>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pic>
        <p:nvPicPr>
          <p:cNvPr id="2" name="图片 1" descr="透明1176×900 拷贝"/>
          <p:cNvPicPr>
            <a:picLocks noChangeAspect="1"/>
          </p:cNvPicPr>
          <p:nvPr/>
        </p:nvPicPr>
        <p:blipFill>
          <a:blip r:embed="rId2"/>
          <a:stretch>
            <a:fillRect/>
          </a:stretch>
        </p:blipFill>
        <p:spPr>
          <a:xfrm>
            <a:off x="843280" y="295910"/>
            <a:ext cx="669925" cy="669925"/>
          </a:xfrm>
          <a:prstGeom prst="rect">
            <a:avLst/>
          </a:prstGeom>
        </p:spPr>
      </p:pic>
      <p:sp>
        <p:nvSpPr>
          <p:cNvPr id="12" name="文本框 11"/>
          <p:cNvSpPr txBox="1"/>
          <p:nvPr/>
        </p:nvSpPr>
        <p:spPr>
          <a:xfrm>
            <a:off x="763905" y="414845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https://item.jd.com/10192746228893.html</a:t>
            </a:r>
            <a:endPar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p:txBody>
      </p:sp>
      <p:pic>
        <p:nvPicPr>
          <p:cNvPr id="3" name="图片 2"/>
          <p:cNvPicPr>
            <a:picLocks noChangeAspect="1"/>
          </p:cNvPicPr>
          <p:nvPr/>
        </p:nvPicPr>
        <p:blipFill>
          <a:blip r:embed="rId3"/>
          <a:stretch>
            <a:fillRect/>
          </a:stretch>
        </p:blipFill>
        <p:spPr>
          <a:xfrm>
            <a:off x="6007100" y="1156970"/>
            <a:ext cx="5360670" cy="4836160"/>
          </a:xfrm>
          <a:prstGeom prst="rect">
            <a:avLst/>
          </a:prstGeom>
        </p:spPr>
      </p:pic>
      <p:pic>
        <p:nvPicPr>
          <p:cNvPr id="4" name="图片 3"/>
          <p:cNvPicPr>
            <a:picLocks noChangeAspect="1"/>
          </p:cNvPicPr>
          <p:nvPr/>
        </p:nvPicPr>
        <p:blipFill>
          <a:blip r:embed="rId4"/>
          <a:stretch>
            <a:fillRect/>
          </a:stretch>
        </p:blipFill>
        <p:spPr>
          <a:xfrm>
            <a:off x="902970" y="4638040"/>
            <a:ext cx="1699260" cy="1690370"/>
          </a:xfrm>
          <a:prstGeom prst="rect">
            <a:avLst/>
          </a:prstGeom>
        </p:spPr>
      </p:pic>
      <p:pic>
        <p:nvPicPr>
          <p:cNvPr id="5" name="图片 4"/>
          <p:cNvPicPr>
            <a:picLocks noChangeAspect="1"/>
          </p:cNvPicPr>
          <p:nvPr/>
        </p:nvPicPr>
        <p:blipFill>
          <a:blip r:embed="rId5"/>
          <a:stretch>
            <a:fillRect/>
          </a:stretch>
        </p:blipFill>
        <p:spPr>
          <a:xfrm>
            <a:off x="2772410" y="4638040"/>
            <a:ext cx="1726565" cy="172021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18516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运动蓝牙耳机</a:t>
              </a:r>
              <a:endParaRPr lang="en-US" altLang="zh-CN"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270" y="244024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442845"/>
            <a:ext cx="4785360" cy="164084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独特的</a:t>
            </a:r>
            <a:r>
              <a:rPr lang="en-US" altLang="zh-CN" sz="1000" dirty="0">
                <a:latin typeface="微软雅黑" panose="020B0503020204020204" pitchFamily="34" charset="-122"/>
                <a:cs typeface="微软雅黑" panose="020B0503020204020204" pitchFamily="34" charset="-122"/>
                <a:sym typeface="+mn-ea"/>
              </a:rPr>
              <a:t>90</a:t>
            </a:r>
            <a:r>
              <a:rPr lang="en-US" altLang="en-US"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可调节旋转夹角设计，能适应不同耳廓，在你佩戴时，只需轻轻转动就能找到适合你的舒适佩戴角度；</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不入耳佩戴，听音轻松自在，机身包裹亲肤硅胶柔软贴合，佩戴如拥抱般舒适；</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3.LED</a:t>
            </a:r>
            <a:r>
              <a:rPr lang="zh-CN" altLang="en-US" sz="1000" dirty="0">
                <a:latin typeface="微软雅黑" panose="020B0503020204020204" pitchFamily="34" charset="-122"/>
                <a:cs typeface="微软雅黑" panose="020B0503020204020204" pitchFamily="34" charset="-122"/>
                <a:sym typeface="+mn-ea"/>
              </a:rPr>
              <a:t>电量显示实时掌握电量。</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14591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145915"/>
            <a:ext cx="4970145" cy="38925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35.2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41.2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72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270" y="4597400"/>
            <a:ext cx="5332730" cy="259715"/>
          </a:xfrm>
          <a:prstGeom prst="rect">
            <a:avLst/>
          </a:prstGeom>
          <a:noFill/>
        </p:spPr>
        <p:txBody>
          <a:bodyPr wrap="square" rtlCol="0">
            <a:no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https://item.jd.com/100120520921.html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270" y="1262380"/>
            <a:ext cx="3243580" cy="1136650"/>
          </a:xfrm>
          <a:prstGeom prst="rect">
            <a:avLst/>
          </a:prstGeom>
          <a:noFill/>
        </p:spPr>
        <p:txBody>
          <a:bodyPr wrap="square" rtlCol="0">
            <a:noAutofit/>
          </a:bodyPr>
          <a:lstStyle/>
          <a:p>
            <a:pPr marL="0" algn="l">
              <a:lnSpc>
                <a:spcPct val="170000"/>
              </a:lnSpc>
              <a:spcBef>
                <a:spcPts val="0"/>
              </a:spcBef>
              <a:spcAft>
                <a:spcPts val="0"/>
              </a:spcAft>
              <a:buClrTx/>
              <a:buSzTx/>
              <a:buFont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型号：</a:t>
            </a:r>
            <a:r>
              <a:rPr lang="en-US" altLang="zh-CN" sz="1000" dirty="0">
                <a:ln>
                  <a:noFill/>
                </a:ln>
                <a:effectLst/>
                <a:uLnTx/>
                <a:uFillTx/>
                <a:latin typeface="微软雅黑" panose="020B0503020204020204" pitchFamily="34" charset="-122"/>
                <a:cs typeface="微软雅黑" panose="020B0503020204020204" pitchFamily="34" charset="-122"/>
                <a:sym typeface="+mn-ea"/>
              </a:rPr>
              <a:t>YE24221</a:t>
            </a:r>
            <a:endParaRPr lang="en-US" altLang="zh-CN" sz="1000" dirty="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dirty="0">
                <a:latin typeface="微软雅黑" panose="020B0503020204020204" pitchFamily="34" charset="-122"/>
                <a:cs typeface="微软雅黑" panose="020B0503020204020204" pitchFamily="34" charset="-122"/>
                <a:sym typeface="+mn-ea"/>
              </a:rPr>
              <a:t>6975553423986</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6975553423993</a:t>
            </a:r>
            <a:r>
              <a:rPr lang="zh-CN" altLang="en-US" sz="1000" dirty="0">
                <a:latin typeface="微软雅黑" panose="020B0503020204020204" pitchFamily="34" charset="-122"/>
                <a:cs typeface="微软雅黑" panose="020B0503020204020204" pitchFamily="34" charset="-122"/>
                <a:sym typeface="+mn-ea"/>
              </a:rPr>
              <a:t>白色</a:t>
            </a:r>
            <a:endParaRPr lang="en-US" altLang="zh-CN" sz="1000" dirty="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en-US" sz="1000">
                <a:latin typeface="微软雅黑" panose="020B0503020204020204" pitchFamily="34" charset="-122"/>
                <a:cs typeface="微软雅黑" panose="020B0503020204020204" pitchFamily="34" charset="-122"/>
                <a:sym typeface="+mn-ea"/>
              </a:rPr>
              <a:t>充电接口：</a:t>
            </a:r>
            <a:r>
              <a:rPr lang="en-US" altLang="zh-CN" sz="1000">
                <a:latin typeface="微软雅黑" panose="020B0503020204020204" pitchFamily="34" charset="-122"/>
                <a:cs typeface="微软雅黑" panose="020B0503020204020204" pitchFamily="34" charset="-122"/>
                <a:sym typeface="+mn-ea"/>
              </a:rPr>
              <a:t>Type-C</a:t>
            </a:r>
            <a:endParaRPr lang="en-US" altLang="zh-CN" sz="100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en-US" sz="1000">
                <a:latin typeface="微软雅黑" panose="020B0503020204020204" pitchFamily="34" charset="-122"/>
                <a:cs typeface="微软雅黑" panose="020B0503020204020204" pitchFamily="34" charset="-122"/>
                <a:sym typeface="+mn-ea"/>
              </a:rPr>
              <a:t>充电仓电池容量：</a:t>
            </a:r>
            <a:r>
              <a:rPr lang="en-US" altLang="zh-CN" sz="1000">
                <a:latin typeface="微软雅黑" panose="020B0503020204020204" pitchFamily="34" charset="-122"/>
                <a:cs typeface="微软雅黑" panose="020B0503020204020204" pitchFamily="34" charset="-122"/>
                <a:sym typeface="+mn-ea"/>
              </a:rPr>
              <a:t>200mAh</a:t>
            </a:r>
            <a:endParaRPr lang="en-US" altLang="zh-CN" sz="1000">
              <a:latin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2"/>
          <a:stretch>
            <a:fillRect/>
          </a:stretch>
        </p:blipFill>
        <p:spPr>
          <a:xfrm>
            <a:off x="6096000" y="1120775"/>
            <a:ext cx="5244465" cy="5273675"/>
          </a:xfrm>
          <a:prstGeom prst="rect">
            <a:avLst/>
          </a:prstGeom>
        </p:spPr>
      </p:pic>
      <p:pic>
        <p:nvPicPr>
          <p:cNvPr id="12" name="图片 11"/>
          <p:cNvPicPr>
            <a:picLocks noChangeAspect="1"/>
          </p:cNvPicPr>
          <p:nvPr/>
        </p:nvPicPr>
        <p:blipFill>
          <a:blip r:embed="rId3"/>
          <a:stretch>
            <a:fillRect/>
          </a:stretch>
        </p:blipFill>
        <p:spPr>
          <a:xfrm>
            <a:off x="843280" y="4945380"/>
            <a:ext cx="1567180" cy="1563370"/>
          </a:xfrm>
          <a:prstGeom prst="rect">
            <a:avLst/>
          </a:prstGeom>
        </p:spPr>
      </p:pic>
      <p:pic>
        <p:nvPicPr>
          <p:cNvPr id="13" name="图片 12"/>
          <p:cNvPicPr>
            <a:picLocks noChangeAspect="1"/>
          </p:cNvPicPr>
          <p:nvPr/>
        </p:nvPicPr>
        <p:blipFill>
          <a:blip r:embed="rId4"/>
          <a:stretch>
            <a:fillRect/>
          </a:stretch>
        </p:blipFill>
        <p:spPr>
          <a:xfrm>
            <a:off x="2496820" y="4945380"/>
            <a:ext cx="1534795" cy="1552575"/>
          </a:xfrm>
          <a:prstGeom prst="rect">
            <a:avLst/>
          </a:prstGeom>
        </p:spPr>
      </p:pic>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2" name="图片 1" descr="主图A黑"/>
          <p:cNvPicPr>
            <a:picLocks noChangeAspect="1"/>
          </p:cNvPicPr>
          <p:nvPr/>
        </p:nvPicPr>
        <p:blipFill>
          <a:blip r:embed="rId6"/>
          <a:stretch>
            <a:fillRect/>
          </a:stretch>
        </p:blipFill>
        <p:spPr>
          <a:xfrm>
            <a:off x="4117975" y="4945380"/>
            <a:ext cx="1545590" cy="154559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PEAK W10 户外骑行运动音箱</a:t>
              </a:r>
              <a:endPar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940" y="24504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910590" y="421894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99.75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105.75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940" y="1225550"/>
            <a:ext cx="4631690" cy="1624965"/>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zh-CN" sz="1000">
                <a:ln>
                  <a:noFill/>
                </a:ln>
                <a:effectLst/>
                <a:uLnTx/>
                <a:uFillTx/>
                <a:latin typeface="微软雅黑" panose="020B0503020204020204" pitchFamily="34" charset="-122"/>
                <a:cs typeface="微软雅黑" panose="020B0503020204020204" pitchFamily="34" charset="-122"/>
                <a:sym typeface="+mn-ea"/>
              </a:rPr>
              <a:t>YE41222</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sz="1000">
                <a:latin typeface="微软雅黑" panose="020B0503020204020204" pitchFamily="34" charset="-122"/>
                <a:cs typeface="微软雅黑" panose="020B0503020204020204" pitchFamily="34" charset="-122"/>
                <a:sym typeface="+mn-ea"/>
              </a:rPr>
              <a:t>6975553422064</a:t>
            </a:r>
            <a:r>
              <a:rPr lang="zh-CN" sz="1000">
                <a:latin typeface="微软雅黑" panose="020B0503020204020204" pitchFamily="34" charset="-122"/>
                <a:cs typeface="微软雅黑" panose="020B0503020204020204" pitchFamily="34" charset="-122"/>
                <a:sym typeface="+mn-ea"/>
              </a:rPr>
              <a:t>黑色</a:t>
            </a:r>
            <a:endParaRPr 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n>
                  <a:noFill/>
                </a:ln>
                <a:effectLst/>
                <a:uLnTx/>
                <a:uFillTx/>
                <a:latin typeface="微软雅黑" panose="020B0503020204020204" pitchFamily="34" charset="-122"/>
                <a:cs typeface="微软雅黑" panose="020B0503020204020204" pitchFamily="34" charset="-122"/>
                <a:sym typeface="+mn-ea"/>
              </a:rPr>
              <a:t>尺寸：73*42*28mm </a:t>
            </a: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atin typeface="微软雅黑" panose="020B0503020204020204" pitchFamily="34" charset="-122"/>
                <a:cs typeface="微软雅黑" panose="020B0503020204020204" pitchFamily="34" charset="-122"/>
                <a:sym typeface="+mn-ea"/>
              </a:rPr>
              <a:t>电池容量：3.7V/600mAh</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atin typeface="微软雅黑" panose="020B0503020204020204" pitchFamily="34" charset="-122"/>
                <a:cs typeface="微软雅黑" panose="020B0503020204020204" pitchFamily="34" charset="-122"/>
                <a:sym typeface="+mn-ea"/>
              </a:rPr>
              <a:t>产品重量：64g</a:t>
            </a:r>
            <a:endParaRPr 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40105" y="2343150"/>
            <a:ext cx="5408295" cy="165989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大音量采用全指向降噪咪</a:t>
            </a:r>
            <a:r>
              <a:rPr lang="zh-CN" sz="1000" dirty="0">
                <a:latin typeface="微软雅黑" panose="020B0503020204020204" pitchFamily="34" charset="-122"/>
                <a:cs typeface="微软雅黑" panose="020B0503020204020204" pitchFamily="34" charset="-122"/>
                <a:sym typeface="+mn-ea"/>
              </a:rPr>
              <a:t>；</a:t>
            </a:r>
            <a:endParaRPr 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2.采用最新的蓝牙芯片低延迟，低功耗，连接更快更稳定</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3.大容量电池超长续航</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4.可直接用音响接听电话，自动削弱环境噪音使通话声音传达清晰</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zh-CN" altLang="en-US" sz="1000" dirty="0">
              <a:latin typeface="微软雅黑" panose="020B0503020204020204" pitchFamily="34" charset="-122"/>
              <a:cs typeface="微软雅黑" panose="020B0503020204020204" pitchFamily="34" charset="-122"/>
              <a:sym typeface="+mn-ea"/>
            </a:endParaRPr>
          </a:p>
        </p:txBody>
      </p:sp>
      <p:pic>
        <p:nvPicPr>
          <p:cNvPr id="13" name="图片 12"/>
          <p:cNvPicPr>
            <a:picLocks noChangeAspect="1"/>
          </p:cNvPicPr>
          <p:nvPr/>
        </p:nvPicPr>
        <p:blipFill>
          <a:blip r:embed="rId2"/>
          <a:stretch>
            <a:fillRect/>
          </a:stretch>
        </p:blipFill>
        <p:spPr>
          <a:xfrm>
            <a:off x="6248400" y="1156970"/>
            <a:ext cx="5090795" cy="5036185"/>
          </a:xfrm>
          <a:prstGeom prst="rect">
            <a:avLst/>
          </a:prstGeom>
        </p:spPr>
      </p:pic>
      <p:pic>
        <p:nvPicPr>
          <p:cNvPr id="11" name="图片 10"/>
          <p:cNvPicPr>
            <a:picLocks noChangeAspect="1"/>
          </p:cNvPicPr>
          <p:nvPr/>
        </p:nvPicPr>
        <p:blipFill>
          <a:blip r:embed="rId3"/>
          <a:stretch>
            <a:fillRect/>
          </a:stretch>
        </p:blipFill>
        <p:spPr>
          <a:xfrm>
            <a:off x="628650" y="4798060"/>
            <a:ext cx="2034540" cy="1647825"/>
          </a:xfrm>
          <a:prstGeom prst="rect">
            <a:avLst/>
          </a:prstGeom>
        </p:spPr>
      </p:pic>
      <p:pic>
        <p:nvPicPr>
          <p:cNvPr id="12" name="图片 11"/>
          <p:cNvPicPr>
            <a:picLocks noChangeAspect="1"/>
          </p:cNvPicPr>
          <p:nvPr/>
        </p:nvPicPr>
        <p:blipFill>
          <a:blip r:embed="rId4"/>
          <a:stretch>
            <a:fillRect/>
          </a:stretch>
        </p:blipFill>
        <p:spPr>
          <a:xfrm>
            <a:off x="2771140" y="4798060"/>
            <a:ext cx="1586230" cy="1520190"/>
          </a:xfrm>
          <a:prstGeom prst="rect">
            <a:avLst/>
          </a:prstGeom>
        </p:spPr>
      </p:pic>
      <p:pic>
        <p:nvPicPr>
          <p:cNvPr id="14" name="图片 13"/>
          <p:cNvPicPr>
            <a:picLocks noChangeAspect="1"/>
          </p:cNvPicPr>
          <p:nvPr/>
        </p:nvPicPr>
        <p:blipFill>
          <a:blip r:embed="rId5"/>
          <a:stretch>
            <a:fillRect/>
          </a:stretch>
        </p:blipFill>
        <p:spPr>
          <a:xfrm>
            <a:off x="4380865" y="4715510"/>
            <a:ext cx="1641475" cy="1603375"/>
          </a:xfrm>
          <a:prstGeom prst="rect">
            <a:avLst/>
          </a:prstGeom>
        </p:spPr>
      </p:pic>
      <p:pic>
        <p:nvPicPr>
          <p:cNvPr id="3" name="图片 2"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匹克*</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智能手表</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0590" y="267455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 name="文本框 23"/>
          <p:cNvSpPr txBox="1"/>
          <p:nvPr/>
        </p:nvSpPr>
        <p:spPr>
          <a:xfrm>
            <a:off x="910590" y="421894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125.99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131.99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198</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270" y="1250950"/>
            <a:ext cx="4631690" cy="144018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YE42102</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码：黑色：</a:t>
            </a:r>
            <a:r>
              <a:rPr lang="en-US" altLang="zh-CN" sz="1000">
                <a:ln>
                  <a:noFill/>
                </a:ln>
                <a:effectLst/>
                <a:uLnTx/>
                <a:uFillTx/>
                <a:latin typeface="微软雅黑" panose="020B0503020204020204" pitchFamily="34" charset="-122"/>
                <a:cs typeface="微软雅黑" panose="020B0503020204020204" pitchFamily="34" charset="-122"/>
                <a:sym typeface="+mn-ea"/>
              </a:rPr>
              <a:t>6975553422446</a:t>
            </a:r>
            <a:r>
              <a:rPr lang="zh-CN" altLang="en-US" sz="1000">
                <a:ln>
                  <a:noFill/>
                </a:ln>
                <a:effectLst/>
                <a:uLnTx/>
                <a:uFillTx/>
                <a:latin typeface="微软雅黑" panose="020B0503020204020204" pitchFamily="34" charset="-122"/>
                <a:cs typeface="微软雅黑" panose="020B0503020204020204" pitchFamily="34" charset="-122"/>
                <a:sym typeface="+mn-ea"/>
              </a:rPr>
              <a:t>银色：</a:t>
            </a:r>
            <a:r>
              <a:rPr lang="en-US" altLang="zh-CN" sz="1000">
                <a:ln>
                  <a:noFill/>
                </a:ln>
                <a:effectLst/>
                <a:uLnTx/>
                <a:uFillTx/>
                <a:latin typeface="微软雅黑" panose="020B0503020204020204" pitchFamily="34" charset="-122"/>
                <a:cs typeface="微软雅黑" panose="020B0503020204020204" pitchFamily="34" charset="-122"/>
                <a:sym typeface="+mn-ea"/>
              </a:rPr>
              <a:t>6975553422453</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表带：硅胶</a:t>
            </a:r>
            <a:endParaRPr lang="zh-CN" altLang="en-US"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电池容量：</a:t>
            </a:r>
            <a:r>
              <a:rPr lang="en-US" altLang="zh-CN" sz="1000">
                <a:latin typeface="微软雅黑" panose="020B0503020204020204" pitchFamily="34" charset="-122"/>
                <a:cs typeface="微软雅黑" panose="020B0503020204020204" pitchFamily="34" charset="-122"/>
                <a:sym typeface="+mn-ea"/>
              </a:rPr>
              <a:t>220m</a:t>
            </a:r>
            <a:r>
              <a:rPr lang="en-US" altLang="zh-CN" sz="1000">
                <a:latin typeface="微软雅黑" panose="020B0503020204020204" pitchFamily="34" charset="-122"/>
                <a:cs typeface="微软雅黑" panose="020B0503020204020204" pitchFamily="34" charset="-122"/>
                <a:sym typeface="+mn-ea"/>
              </a:rPr>
              <a:t>Ah</a:t>
            </a:r>
            <a:endParaRPr lang="en-US" alt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40105" y="2674620"/>
            <a:ext cx="5408295" cy="127762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灵动岛功能独辟蹊径，将通知、提醒和实时活动整合在一处，方便人机交互，实用之余又充满趣味；</a:t>
            </a:r>
            <a:endParaRPr lang="zh-CN" altLang="en-US"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无惧户外复杂环境</a:t>
            </a:r>
            <a:r>
              <a:rPr lang="en-US" altLang="zh-CN" sz="1000" dirty="0">
                <a:latin typeface="微软雅黑" panose="020B0503020204020204" pitchFamily="34" charset="-122"/>
                <a:cs typeface="微软雅黑" panose="020B0503020204020204" pitchFamily="34" charset="-122"/>
                <a:sym typeface="+mn-ea"/>
              </a:rPr>
              <a:t>,GPS</a:t>
            </a:r>
            <a:r>
              <a:rPr lang="zh-CN" altLang="en-US" sz="1000" dirty="0">
                <a:latin typeface="微软雅黑" panose="020B0503020204020204" pitchFamily="34" charset="-122"/>
                <a:cs typeface="微软雅黑" panose="020B0503020204020204" pitchFamily="34" charset="-122"/>
                <a:sym typeface="+mn-ea"/>
              </a:rPr>
              <a:t>精准定位并导航高精度无线电导航的定位系统；</a:t>
            </a:r>
            <a:endParaRPr lang="zh-CN" altLang="en-US"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多种炫酷表盘和市场表盘，满足多样化，可以自定义表盘来搭配自己的时尚风格。</a:t>
            </a:r>
            <a:endParaRPr lang="zh-CN" altLang="en-US"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840105" y="4582160"/>
            <a:ext cx="4148455" cy="240030"/>
          </a:xfrm>
          <a:prstGeom prst="rect">
            <a:avLst/>
          </a:prstGeom>
          <a:noFill/>
        </p:spPr>
        <p:txBody>
          <a:bodyPr wrap="square" rtlCol="0" anchor="t">
            <a:noAutofit/>
          </a:bodyPr>
          <a:lstStyle/>
          <a:p>
            <a:pPr algn="l">
              <a:lnSpc>
                <a:spcPct val="130000"/>
              </a:lnSpc>
              <a:buClrTx/>
              <a:buSzTx/>
              <a:buNone/>
            </a:pPr>
            <a:r>
              <a:rPr lang="zh-CN" altLang="en-US" sz="1000" b="1" dirty="0">
                <a:solidFill>
                  <a:srgbClr val="002060"/>
                </a:solidFill>
                <a:latin typeface="微软雅黑" panose="020B0503020204020204" pitchFamily="34" charset="-122"/>
                <a:cs typeface="微软雅黑 Light" panose="020B0502040204020203" charset="-122"/>
                <a:sym typeface="+mn-ea"/>
              </a:rPr>
              <a:t>电商链接</a:t>
            </a:r>
            <a:r>
              <a:rPr lang="zh-CN" altLang="en-US"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https://item.jd.com/100307600208.html?spmTag=YTAyNDAuYjAwMjQ5My5jMDAwMDQwMjcuMiUyM3NrdV9jYXJk&amp;pvid=3b3140efe050423e8b79281084283ba6</a:t>
            </a:r>
            <a:endParaRPr lang="en-US" altLang="zh-CN"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p:txBody>
      </p:sp>
      <p:pic>
        <p:nvPicPr>
          <p:cNvPr id="3" name="图片 2"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5" name="图片 4"/>
          <p:cNvPicPr>
            <a:picLocks noChangeAspect="1"/>
          </p:cNvPicPr>
          <p:nvPr/>
        </p:nvPicPr>
        <p:blipFill>
          <a:blip r:embed="rId3"/>
          <a:stretch>
            <a:fillRect/>
          </a:stretch>
        </p:blipFill>
        <p:spPr>
          <a:xfrm>
            <a:off x="6385560" y="1120775"/>
            <a:ext cx="4958080" cy="4993640"/>
          </a:xfrm>
          <a:prstGeom prst="rect">
            <a:avLst/>
          </a:prstGeom>
        </p:spPr>
      </p:pic>
      <p:pic>
        <p:nvPicPr>
          <p:cNvPr id="14" name="图片 13"/>
          <p:cNvPicPr>
            <a:picLocks noChangeAspect="1"/>
          </p:cNvPicPr>
          <p:nvPr/>
        </p:nvPicPr>
        <p:blipFill>
          <a:blip r:embed="rId4"/>
          <a:stretch>
            <a:fillRect/>
          </a:stretch>
        </p:blipFill>
        <p:spPr>
          <a:xfrm>
            <a:off x="916940" y="5469890"/>
            <a:ext cx="1156970" cy="1147445"/>
          </a:xfrm>
          <a:prstGeom prst="rect">
            <a:avLst/>
          </a:prstGeom>
        </p:spPr>
      </p:pic>
      <p:pic>
        <p:nvPicPr>
          <p:cNvPr id="16" name="图片 15"/>
          <p:cNvPicPr>
            <a:picLocks noChangeAspect="1"/>
          </p:cNvPicPr>
          <p:nvPr/>
        </p:nvPicPr>
        <p:blipFill>
          <a:blip r:embed="rId5"/>
          <a:stretch>
            <a:fillRect/>
          </a:stretch>
        </p:blipFill>
        <p:spPr>
          <a:xfrm>
            <a:off x="2272030" y="5544820"/>
            <a:ext cx="1754505" cy="107251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6670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竞速</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跳绳</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880" y="2684780"/>
            <a:ext cx="50882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 typeface="Arial" panose="020B0604020202020204" pitchFamily="34" charset="0"/>
            </a:pPr>
            <a:r>
              <a:rPr lang="en-US" altLang="zh-CN" sz="1000">
                <a:ln>
                  <a:noFill/>
                </a:ln>
                <a:effectLst/>
                <a:uLnTx/>
                <a:uFillTx/>
                <a:latin typeface="+mn-ea"/>
                <a:ea typeface="+mn-ea"/>
                <a:cs typeface="+mn-ea"/>
                <a:sym typeface="+mn-ea"/>
              </a:rPr>
              <a:t>1.</a:t>
            </a:r>
            <a:r>
              <a:rPr lang="zh-CN" altLang="zh-CN" sz="1000">
                <a:ln>
                  <a:noFill/>
                </a:ln>
                <a:effectLst/>
                <a:uLnTx/>
                <a:uFillTx/>
                <a:latin typeface="+mn-ea"/>
                <a:ea typeface="+mn-ea"/>
                <a:cs typeface="+mn-ea"/>
                <a:sym typeface="+mn-ea"/>
              </a:rPr>
              <a:t>绳长自由调节</a:t>
            </a:r>
            <a:r>
              <a:rPr lang="en-US" altLang="zh-CN" sz="1000">
                <a:ln>
                  <a:noFill/>
                </a:ln>
                <a:effectLst/>
                <a:uLnTx/>
                <a:uFillTx/>
                <a:latin typeface="+mn-ea"/>
                <a:ea typeface="+mn-ea"/>
                <a:cs typeface="+mn-ea"/>
                <a:sym typeface="+mn-ea"/>
              </a:rPr>
              <a:t>.</a:t>
            </a:r>
            <a:r>
              <a:rPr lang="zh-CN" altLang="zh-CN" sz="1000">
                <a:ln>
                  <a:noFill/>
                </a:ln>
                <a:effectLst/>
                <a:uLnTx/>
                <a:uFillTx/>
                <a:latin typeface="+mn-ea"/>
                <a:ea typeface="+mn-ea"/>
                <a:cs typeface="+mn-ea"/>
                <a:sym typeface="+mn-ea"/>
              </a:rPr>
              <a:t>大人小孩都能用</a:t>
            </a:r>
            <a:endParaRPr lang="zh-CN" altLang="zh-CN" sz="1000">
              <a:ln>
                <a:noFill/>
              </a:ln>
              <a:effectLst/>
              <a:uLnTx/>
              <a:uFillTx/>
              <a:latin typeface="+mn-ea"/>
              <a:ea typeface="+mn-ea"/>
              <a:cs typeface="+mn-ea"/>
              <a:sym typeface="+mn-ea"/>
            </a:endParaRPr>
          </a:p>
          <a:p>
            <a:pPr algn="l">
              <a:lnSpc>
                <a:spcPct val="150000"/>
              </a:lnSpc>
              <a:buClrTx/>
              <a:buSzTx/>
              <a:buFont typeface="Arial" panose="020B0604020202020204" pitchFamily="34" charset="0"/>
            </a:pPr>
            <a:r>
              <a:rPr lang="en-US" altLang="zh-CN" sz="1000">
                <a:ln>
                  <a:noFill/>
                </a:ln>
                <a:effectLst/>
                <a:uLnTx/>
                <a:uFillTx/>
                <a:latin typeface="+mn-ea"/>
                <a:ea typeface="+mn-ea"/>
                <a:cs typeface="+mn-ea"/>
                <a:sym typeface="+mn-ea"/>
              </a:rPr>
              <a:t>2.</a:t>
            </a:r>
            <a:r>
              <a:rPr lang="zh-CN" altLang="zh-CN" sz="1000">
                <a:ln>
                  <a:noFill/>
                </a:ln>
                <a:effectLst/>
                <a:uLnTx/>
                <a:uFillTx/>
                <a:latin typeface="+mn-ea"/>
                <a:ea typeface="+mn-ea"/>
                <a:cs typeface="+mn-ea"/>
                <a:sym typeface="+mn-ea"/>
              </a:rPr>
              <a:t>耐磨防滑设计 不易脱落</a:t>
            </a:r>
            <a:endParaRPr lang="zh-CN" altLang="zh-CN" sz="1000">
              <a:ln>
                <a:noFill/>
              </a:ln>
              <a:effectLst/>
              <a:uLnTx/>
              <a:uFillTx/>
              <a:latin typeface="+mn-ea"/>
              <a:ea typeface="+mn-ea"/>
              <a:cs typeface="+mn-ea"/>
              <a:sym typeface="+mn-ea"/>
            </a:endParaRPr>
          </a:p>
          <a:p>
            <a:pPr algn="l">
              <a:lnSpc>
                <a:spcPct val="150000"/>
              </a:lnSpc>
              <a:buClrTx/>
              <a:buSzTx/>
              <a:buFont typeface="Arial" panose="020B0604020202020204" pitchFamily="34" charset="0"/>
            </a:pPr>
            <a:r>
              <a:rPr lang="en-US" altLang="zh-CN" sz="1000">
                <a:ln>
                  <a:noFill/>
                </a:ln>
                <a:effectLst/>
                <a:uLnTx/>
                <a:uFillTx/>
                <a:latin typeface="+mn-ea"/>
                <a:ea typeface="+mn-ea"/>
                <a:cs typeface="+mn-ea"/>
                <a:sym typeface="+mn-ea"/>
              </a:rPr>
              <a:t>3.</a:t>
            </a:r>
            <a:r>
              <a:rPr lang="zh-CN" altLang="zh-CN" sz="1000">
                <a:ln>
                  <a:noFill/>
                </a:ln>
                <a:effectLst/>
                <a:uLnTx/>
                <a:uFillTx/>
                <a:latin typeface="+mn-ea"/>
                <a:ea typeface="+mn-ea"/>
                <a:cs typeface="+mn-ea"/>
                <a:sym typeface="+mn-ea"/>
              </a:rPr>
              <a:t>ABS材质手柄+PVC绳体材料安全环保</a:t>
            </a:r>
            <a:r>
              <a:rPr lang="en-US" altLang="zh-CN" sz="1000">
                <a:ln>
                  <a:noFill/>
                </a:ln>
                <a:effectLst/>
                <a:uLnTx/>
                <a:uFillTx/>
                <a:latin typeface="+mn-ea"/>
                <a:ea typeface="+mn-ea"/>
                <a:cs typeface="+mn-ea"/>
                <a:sym typeface="+mn-ea"/>
              </a:rPr>
              <a:t>.</a:t>
            </a:r>
            <a:r>
              <a:rPr lang="zh-CN" altLang="zh-CN" sz="1000">
                <a:ln>
                  <a:noFill/>
                </a:ln>
                <a:effectLst/>
                <a:uLnTx/>
                <a:uFillTx/>
                <a:latin typeface="+mn-ea"/>
                <a:ea typeface="+mn-ea"/>
                <a:cs typeface="+mn-ea"/>
                <a:sym typeface="+mn-ea"/>
              </a:rPr>
              <a:t>轻松任意跳</a:t>
            </a:r>
            <a:endParaRPr lang="zh-CN" altLang="zh-CN" sz="1000">
              <a:ln>
                <a:noFill/>
              </a:ln>
              <a:effectLst/>
              <a:uLnTx/>
              <a:uFillTx/>
              <a:latin typeface="+mn-ea"/>
              <a:ea typeface="+mn-ea"/>
              <a:cs typeface="+mn-ea"/>
              <a:sym typeface="+mn-ea"/>
            </a:endParaRPr>
          </a:p>
          <a:p>
            <a:pPr algn="l">
              <a:lnSpc>
                <a:spcPct val="150000"/>
              </a:lnSpc>
              <a:buClrTx/>
              <a:buSzTx/>
              <a:buFont typeface="Arial" panose="020B0604020202020204" pitchFamily="34" charset="0"/>
            </a:pPr>
            <a:r>
              <a:rPr lang="en-US" altLang="zh-CN" sz="1000">
                <a:ln>
                  <a:noFill/>
                </a:ln>
                <a:effectLst/>
                <a:uLnTx/>
                <a:uFillTx/>
                <a:latin typeface="+mn-ea"/>
                <a:ea typeface="+mn-ea"/>
                <a:cs typeface="+mn-ea"/>
                <a:sym typeface="+mn-ea"/>
              </a:rPr>
              <a:t>4.</a:t>
            </a:r>
            <a:r>
              <a:rPr lang="zh-CN" altLang="zh-CN" sz="1000">
                <a:ln>
                  <a:noFill/>
                </a:ln>
                <a:effectLst/>
                <a:uLnTx/>
                <a:uFillTx/>
                <a:latin typeface="+mn-ea"/>
                <a:ea typeface="+mn-ea"/>
                <a:cs typeface="+mn-ea"/>
                <a:sym typeface="+mn-ea"/>
              </a:rPr>
              <a:t>绳套保护绳体与地面摩擦的同时也有效解决打结缠绕问题</a:t>
            </a:r>
            <a:endParaRPr lang="zh-CN" altLang="en-US" sz="1000" dirty="0">
              <a:latin typeface="+mn-ea"/>
              <a:ea typeface="+mn-ea"/>
              <a:cs typeface="+mn-ea"/>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https://item.jd.com/10096564337391.html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368675" cy="1141730"/>
          </a:xfrm>
          <a:prstGeom prst="rect">
            <a:avLst/>
          </a:prstGeom>
          <a:noFill/>
        </p:spPr>
        <p:txBody>
          <a:bodyPr wrap="square" rtlCol="0">
            <a:noAutofit/>
          </a:bodyPr>
          <a:lstStyle/>
          <a:p>
            <a:pPr indent="0">
              <a:lnSpc>
                <a:spcPct val="130000"/>
              </a:lnSpc>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型号：YX00104</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30000"/>
              </a:lnSpc>
              <a:buNone/>
            </a:pPr>
            <a:r>
              <a:rPr lang="en-US" altLang="zh-CN" sz="1000" dirty="0">
                <a:ln>
                  <a:noFill/>
                </a:ln>
                <a:effectLst/>
                <a:uLnTx/>
                <a:uFillTx/>
                <a:latin typeface="微软雅黑" panose="020B0503020204020204" pitchFamily="34" charset="-122"/>
                <a:cs typeface="微软雅黑" panose="020B0503020204020204" pitchFamily="34" charset="-122"/>
                <a:sym typeface="+mn-ea"/>
              </a:rPr>
              <a:t>69</a:t>
            </a:r>
            <a:r>
              <a:rPr lang="zh-CN" altLang="en-US" sz="1000" dirty="0">
                <a:ln>
                  <a:noFill/>
                </a:ln>
                <a:effectLst/>
                <a:uLnTx/>
                <a:uFillTx/>
                <a:latin typeface="微软雅黑" panose="020B0503020204020204" pitchFamily="34" charset="-122"/>
                <a:cs typeface="微软雅黑" panose="020B0503020204020204" pitchFamily="34" charset="-122"/>
                <a:sym typeface="+mn-ea"/>
              </a:rPr>
              <a:t>码：</a:t>
            </a:r>
            <a:r>
              <a:rPr lang="en-US" altLang="zh-CN" sz="1000" dirty="0">
                <a:ln>
                  <a:noFill/>
                </a:ln>
                <a:effectLst/>
                <a:uLnTx/>
                <a:uFillTx/>
                <a:latin typeface="微软雅黑" panose="020B0503020204020204" pitchFamily="34" charset="-122"/>
                <a:cs typeface="微软雅黑" panose="020B0503020204020204" pitchFamily="34" charset="-122"/>
                <a:sym typeface="+mn-ea"/>
              </a:rPr>
              <a:t>6972873507877</a:t>
            </a:r>
            <a:r>
              <a:rPr lang="zh-CN" altLang="en-US" sz="1000" dirty="0">
                <a:ln>
                  <a:noFill/>
                </a:ln>
                <a:effectLst/>
                <a:uLnTx/>
                <a:uFillTx/>
                <a:latin typeface="微软雅黑" panose="020B0503020204020204" pitchFamily="34" charset="-122"/>
                <a:cs typeface="微软雅黑" panose="020B0503020204020204" pitchFamily="34" charset="-122"/>
                <a:sym typeface="+mn-ea"/>
              </a:rPr>
              <a:t>蓝色、</a:t>
            </a:r>
            <a:r>
              <a:rPr lang="en-US" altLang="zh-CN" sz="1000" dirty="0">
                <a:ln>
                  <a:noFill/>
                </a:ln>
                <a:effectLst/>
                <a:uLnTx/>
                <a:uFillTx/>
                <a:latin typeface="微软雅黑" panose="020B0503020204020204" pitchFamily="34" charset="-122"/>
                <a:cs typeface="微软雅黑" panose="020B0503020204020204" pitchFamily="34" charset="-122"/>
                <a:sym typeface="+mn-ea"/>
              </a:rPr>
              <a:t>6972873507884</a:t>
            </a:r>
            <a:r>
              <a:rPr lang="zh-CN" altLang="en-US" sz="1000" dirty="0">
                <a:ln>
                  <a:noFill/>
                </a:ln>
                <a:effectLst/>
                <a:uLnTx/>
                <a:uFillTx/>
                <a:latin typeface="微软雅黑" panose="020B0503020204020204" pitchFamily="34" charset="-122"/>
                <a:cs typeface="微软雅黑" panose="020B0503020204020204" pitchFamily="34" charset="-122"/>
                <a:sym typeface="+mn-ea"/>
              </a:rPr>
              <a:t>红色</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规格：绳长：3米；手柄长度：13.5cm</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重量：107g</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材质：ABS+ PVC</a:t>
            </a:r>
            <a:endParaRPr lang="zh-CN" sz="1000">
              <a:latin typeface="微软雅黑" panose="020B0503020204020204" pitchFamily="34" charset="-122"/>
              <a:cs typeface="微软雅黑" panose="020B0503020204020204" pitchFamily="34" charset="-122"/>
              <a:sym typeface="+mn-ea"/>
            </a:endParaRPr>
          </a:p>
        </p:txBody>
      </p:sp>
      <p:pic>
        <p:nvPicPr>
          <p:cNvPr id="2" name="图片 1" descr="D:\产品图片\包销品图片\14.匹克竞速跳绳YX00104\主图\轮播图01.jpg轮播图01"/>
          <p:cNvPicPr>
            <a:picLocks noChangeAspect="1"/>
          </p:cNvPicPr>
          <p:nvPr>
            <p:custDataLst>
              <p:tags r:id="rId2"/>
            </p:custDataLst>
          </p:nvPr>
        </p:nvPicPr>
        <p:blipFill>
          <a:blip r:embed="rId3"/>
          <a:srcRect/>
          <a:stretch>
            <a:fillRect/>
          </a:stretch>
        </p:blipFill>
        <p:spPr>
          <a:xfrm>
            <a:off x="5932805" y="1120775"/>
            <a:ext cx="5446395" cy="5563235"/>
          </a:xfrm>
          <a:prstGeom prst="rect">
            <a:avLst/>
          </a:prstGeom>
        </p:spPr>
      </p:pic>
      <p:pic>
        <p:nvPicPr>
          <p:cNvPr id="4" name="图片 3" descr="D:\产品图片\包销品图片\14.匹克竞速跳绳YX00104\主图\轮播图03.jpg轮播图03"/>
          <p:cNvPicPr>
            <a:picLocks noChangeAspect="1"/>
          </p:cNvPicPr>
          <p:nvPr>
            <p:custDataLst>
              <p:tags r:id="rId4"/>
            </p:custDataLst>
          </p:nvPr>
        </p:nvPicPr>
        <p:blipFill>
          <a:blip r:embed="rId5"/>
          <a:srcRect/>
          <a:stretch>
            <a:fillRect/>
          </a:stretch>
        </p:blipFill>
        <p:spPr>
          <a:xfrm>
            <a:off x="558800" y="5053965"/>
            <a:ext cx="1638300" cy="1638300"/>
          </a:xfrm>
          <a:prstGeom prst="rect">
            <a:avLst/>
          </a:prstGeom>
        </p:spPr>
      </p:pic>
      <p:pic>
        <p:nvPicPr>
          <p:cNvPr id="5" name="图片 4" descr="D:\产品图片\包销品图片\14.匹克竞速跳绳YX00104\主图\轮播图04.jpg轮播图04"/>
          <p:cNvPicPr>
            <a:picLocks noChangeAspect="1"/>
          </p:cNvPicPr>
          <p:nvPr>
            <p:custDataLst>
              <p:tags r:id="rId6"/>
            </p:custDataLst>
          </p:nvPr>
        </p:nvPicPr>
        <p:blipFill>
          <a:blip r:embed="rId7"/>
          <a:srcRect/>
          <a:stretch>
            <a:fillRect/>
          </a:stretch>
        </p:blipFill>
        <p:spPr>
          <a:xfrm>
            <a:off x="2325370" y="5053965"/>
            <a:ext cx="1661160" cy="1661160"/>
          </a:xfrm>
          <a:prstGeom prst="rect">
            <a:avLst/>
          </a:prstGeom>
        </p:spPr>
      </p:pic>
      <p:pic>
        <p:nvPicPr>
          <p:cNvPr id="13" name="图片 12" descr="D:\产品图片\包销品图片\14.匹克竞速跳绳YX00104\主图\轮播图05.jpg轮播图05"/>
          <p:cNvPicPr>
            <a:picLocks noChangeAspect="1"/>
          </p:cNvPicPr>
          <p:nvPr>
            <p:custDataLst>
              <p:tags r:id="rId8"/>
            </p:custDataLst>
          </p:nvPr>
        </p:nvPicPr>
        <p:blipFill>
          <a:blip r:embed="rId9"/>
          <a:srcRect/>
          <a:stretch>
            <a:fillRect/>
          </a:stretch>
        </p:blipFill>
        <p:spPr>
          <a:xfrm>
            <a:off x="4114800" y="5053965"/>
            <a:ext cx="1631950" cy="1631950"/>
          </a:xfrm>
          <a:prstGeom prst="rect">
            <a:avLst/>
          </a:prstGeom>
        </p:spPr>
      </p:pic>
      <p:pic>
        <p:nvPicPr>
          <p:cNvPr id="3" name="图片 2"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1" name="五边形 10"/>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匹克*</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智能手表</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0590" y="267455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910590" y="421894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420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426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270" y="1250950"/>
            <a:ext cx="4631690" cy="144018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YE42119</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atin typeface="微软雅黑" panose="020B0503020204020204" pitchFamily="34" charset="-122"/>
                <a:cs typeface="微软雅黑" panose="020B0503020204020204" pitchFamily="34" charset="-122"/>
                <a:sym typeface="+mn-ea"/>
              </a:rPr>
              <a:t>6975553427403</a:t>
            </a:r>
            <a:r>
              <a:rPr lang="zh-CN" altLang="en-US" sz="1000">
                <a:latin typeface="微软雅黑" panose="020B0503020204020204" pitchFamily="34" charset="-122"/>
                <a:cs typeface="微软雅黑" panose="020B0503020204020204" pitchFamily="34" charset="-122"/>
                <a:sym typeface="+mn-ea"/>
              </a:rPr>
              <a:t>黑色、</a:t>
            </a:r>
            <a:r>
              <a:rPr lang="en-US" altLang="zh-CN" sz="1000">
                <a:latin typeface="微软雅黑" panose="020B0503020204020204" pitchFamily="34" charset="-122"/>
                <a:cs typeface="微软雅黑" panose="020B0503020204020204" pitchFamily="34" charset="-122"/>
                <a:sym typeface="+mn-ea"/>
              </a:rPr>
              <a:t>6975553427410</a:t>
            </a:r>
            <a:r>
              <a:rPr lang="zh-CN" altLang="en-US" sz="1000">
                <a:latin typeface="微软雅黑" panose="020B0503020204020204" pitchFamily="34" charset="-122"/>
                <a:cs typeface="微软雅黑" panose="020B0503020204020204" pitchFamily="34" charset="-122"/>
                <a:sym typeface="+mn-ea"/>
              </a:rPr>
              <a:t>银色</a:t>
            </a:r>
            <a:endParaRPr lang="en-US" altLang="zh-CN"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定位：支持</a:t>
            </a:r>
            <a:r>
              <a:rPr lang="en-US" altLang="zh-CN" sz="1000">
                <a:latin typeface="微软雅黑" panose="020B0503020204020204" pitchFamily="34" charset="-122"/>
                <a:cs typeface="微软雅黑" panose="020B0503020204020204" pitchFamily="34" charset="-122"/>
                <a:sym typeface="+mn-ea"/>
              </a:rPr>
              <a:t>GPS</a:t>
            </a:r>
            <a:endParaRPr lang="en-US" altLang="zh-CN"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充电方式：磁吸</a:t>
            </a:r>
            <a:endParaRPr lang="zh-CN" altLang="en-US"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电池容量：</a:t>
            </a:r>
            <a:r>
              <a:rPr lang="en-US" altLang="zh-CN" sz="1000">
                <a:latin typeface="微软雅黑" panose="020B0503020204020204" pitchFamily="34" charset="-122"/>
                <a:cs typeface="微软雅黑" panose="020B0503020204020204" pitchFamily="34" charset="-122"/>
                <a:sym typeface="+mn-ea"/>
              </a:rPr>
              <a:t>1380mAh</a:t>
            </a:r>
            <a:endParaRPr lang="en-US" alt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40105" y="2674620"/>
            <a:ext cx="5408295" cy="127762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内置</a:t>
            </a:r>
            <a:r>
              <a:rPr lang="en-US" altLang="zh-CN" sz="1000" dirty="0">
                <a:latin typeface="微软雅黑" panose="020B0503020204020204" pitchFamily="34" charset="-122"/>
                <a:cs typeface="微软雅黑" panose="020B0503020204020204" pitchFamily="34" charset="-122"/>
                <a:sym typeface="+mn-ea"/>
              </a:rPr>
              <a:t>SIM</a:t>
            </a:r>
            <a:r>
              <a:rPr lang="zh-CN" altLang="en-US" sz="1000" dirty="0">
                <a:latin typeface="微软雅黑" panose="020B0503020204020204" pitchFamily="34" charset="-122"/>
                <a:cs typeface="微软雅黑" panose="020B0503020204020204" pitchFamily="34" charset="-122"/>
                <a:sym typeface="+mn-ea"/>
              </a:rPr>
              <a:t>卡槽，支持独立通话，摆脱手机束缚，畅享自由沟通无论是商务洽谈，还是运动休闲，智能手表让你随时在线，与世界保持连接；</a:t>
            </a:r>
            <a:endParaRPr lang="zh-CN" altLang="en-US"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dirty="0">
                <a:latin typeface="微软雅黑" panose="020B0503020204020204" pitchFamily="34" charset="-122"/>
                <a:cs typeface="微软雅黑" panose="020B0503020204020204" pitchFamily="34" charset="-122"/>
                <a:sym typeface="+mn-ea"/>
              </a:rPr>
              <a:t>2.180</a:t>
            </a:r>
            <a:r>
              <a:rPr lang="en-US" altLang="en-US"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方旋转视奥解放双手，轻松自拍；</a:t>
            </a:r>
            <a:endParaRPr lang="zh-CN" altLang="en-US"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视界更清晰</a:t>
            </a:r>
            <a:r>
              <a:rPr lang="en-US" altLang="zh-CN" sz="1000" dirty="0">
                <a:latin typeface="微软雅黑" panose="020B0503020204020204" pitchFamily="34" charset="-122"/>
                <a:cs typeface="微软雅黑" panose="020B0503020204020204" pitchFamily="34" charset="-122"/>
                <a:sym typeface="+mn-ea"/>
              </a:rPr>
              <a:t>AMOLED </a:t>
            </a:r>
            <a:r>
              <a:rPr lang="zh-CN" altLang="en-US" sz="1000" dirty="0">
                <a:latin typeface="微软雅黑" panose="020B0503020204020204" pitchFamily="34" charset="-122"/>
                <a:cs typeface="微软雅黑" panose="020B0503020204020204" pitchFamily="34" charset="-122"/>
                <a:sym typeface="+mn-ea"/>
              </a:rPr>
              <a:t>高清大屏。</a:t>
            </a:r>
            <a:endParaRPr lang="zh-CN" altLang="en-US"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840105" y="4582160"/>
            <a:ext cx="4148455" cy="240030"/>
          </a:xfrm>
          <a:prstGeom prst="rect">
            <a:avLst/>
          </a:prstGeom>
          <a:noFill/>
        </p:spPr>
        <p:txBody>
          <a:bodyPr wrap="square" rtlCol="0" anchor="t">
            <a:noAutofit/>
          </a:bodyPr>
          <a:lstStyle/>
          <a:p>
            <a:pPr algn="l">
              <a:lnSpc>
                <a:spcPct val="130000"/>
              </a:lnSpc>
              <a:buClrTx/>
              <a:buSzTx/>
              <a:buNone/>
            </a:pPr>
            <a:r>
              <a:rPr lang="zh-CN" altLang="en-US" sz="1000" b="1" dirty="0">
                <a:solidFill>
                  <a:srgbClr val="002060"/>
                </a:solidFill>
                <a:latin typeface="微软雅黑" panose="020B0503020204020204" pitchFamily="34" charset="-122"/>
                <a:cs typeface="微软雅黑 Light" panose="020B0502040204020203" charset="-122"/>
                <a:sym typeface="+mn-ea"/>
              </a:rPr>
              <a:t>电商链接</a:t>
            </a:r>
            <a:r>
              <a:rPr lang="zh-CN" altLang="en-US"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https://item.jd.com/10163819567418.html</a:t>
            </a:r>
            <a:endParaRPr lang="en-US" altLang="zh-CN"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p:txBody>
      </p:sp>
      <p:pic>
        <p:nvPicPr>
          <p:cNvPr id="3" name="图片 2"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11" name="图片 10"/>
          <p:cNvPicPr>
            <a:picLocks noChangeAspect="1"/>
          </p:cNvPicPr>
          <p:nvPr/>
        </p:nvPicPr>
        <p:blipFill>
          <a:blip r:embed="rId3"/>
          <a:stretch>
            <a:fillRect/>
          </a:stretch>
        </p:blipFill>
        <p:spPr>
          <a:xfrm>
            <a:off x="6268085" y="1057910"/>
            <a:ext cx="5160645" cy="5175250"/>
          </a:xfrm>
          <a:prstGeom prst="rect">
            <a:avLst/>
          </a:prstGeom>
        </p:spPr>
      </p:pic>
      <p:pic>
        <p:nvPicPr>
          <p:cNvPr id="12" name="图片 11"/>
          <p:cNvPicPr>
            <a:picLocks noChangeAspect="1"/>
          </p:cNvPicPr>
          <p:nvPr/>
        </p:nvPicPr>
        <p:blipFill>
          <a:blip r:embed="rId4"/>
          <a:stretch>
            <a:fillRect/>
          </a:stretch>
        </p:blipFill>
        <p:spPr>
          <a:xfrm>
            <a:off x="910590" y="4973320"/>
            <a:ext cx="1443355" cy="1451610"/>
          </a:xfrm>
          <a:prstGeom prst="rect">
            <a:avLst/>
          </a:prstGeom>
        </p:spPr>
      </p:pic>
      <p:pic>
        <p:nvPicPr>
          <p:cNvPr id="13" name="图片 12"/>
          <p:cNvPicPr>
            <a:picLocks noChangeAspect="1"/>
          </p:cNvPicPr>
          <p:nvPr/>
        </p:nvPicPr>
        <p:blipFill>
          <a:blip r:embed="rId5"/>
          <a:stretch>
            <a:fillRect/>
          </a:stretch>
        </p:blipFill>
        <p:spPr>
          <a:xfrm>
            <a:off x="2524125" y="4979670"/>
            <a:ext cx="1418590" cy="1428750"/>
          </a:xfrm>
          <a:prstGeom prst="rect">
            <a:avLst/>
          </a:prstGeom>
        </p:spPr>
      </p:pic>
      <p:pic>
        <p:nvPicPr>
          <p:cNvPr id="7" name="图片 6" descr="2"/>
          <p:cNvPicPr>
            <a:picLocks noChangeAspect="1"/>
          </p:cNvPicPr>
          <p:nvPr/>
        </p:nvPicPr>
        <p:blipFill>
          <a:blip r:embed="rId6"/>
          <a:stretch>
            <a:fillRect/>
          </a:stretch>
        </p:blipFill>
        <p:spPr>
          <a:xfrm>
            <a:off x="4112895" y="4973320"/>
            <a:ext cx="1439545" cy="143954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匹克*</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智能电话手表</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0590" y="267455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910590" y="421894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218.55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224.55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309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940" y="1229995"/>
            <a:ext cx="4631690" cy="144018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YE42107</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atin typeface="微软雅黑" panose="020B0503020204020204" pitchFamily="34" charset="-122"/>
                <a:cs typeface="微软雅黑" panose="020B0503020204020204" pitchFamily="34" charset="-122"/>
                <a:sym typeface="+mn-ea"/>
              </a:rPr>
              <a:t>6975553423917</a:t>
            </a:r>
            <a:r>
              <a:rPr lang="zh-CN" altLang="en-US" sz="1000">
                <a:latin typeface="微软雅黑" panose="020B0503020204020204" pitchFamily="34" charset="-122"/>
                <a:cs typeface="微软雅黑" panose="020B0503020204020204" pitchFamily="34" charset="-122"/>
                <a:sym typeface="+mn-ea"/>
              </a:rPr>
              <a:t>黑色、</a:t>
            </a:r>
            <a:r>
              <a:rPr lang="en-US" altLang="zh-CN" sz="1000">
                <a:latin typeface="微软雅黑" panose="020B0503020204020204" pitchFamily="34" charset="-122"/>
                <a:cs typeface="微软雅黑" panose="020B0503020204020204" pitchFamily="34" charset="-122"/>
                <a:sym typeface="+mn-ea"/>
              </a:rPr>
              <a:t>6975553423924</a:t>
            </a:r>
            <a:r>
              <a:rPr lang="zh-CN" altLang="en-US" sz="1000">
                <a:latin typeface="微软雅黑" panose="020B0503020204020204" pitchFamily="34" charset="-122"/>
                <a:cs typeface="微软雅黑" panose="020B0503020204020204" pitchFamily="34" charset="-122"/>
                <a:sym typeface="+mn-ea"/>
              </a:rPr>
              <a:t>白色</a:t>
            </a:r>
            <a:endParaRPr lang="zh-CN" altLang="en-US"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表带材质：硅胶</a:t>
            </a:r>
            <a:endParaRPr lang="zh-CN" altLang="en-US"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产品尺寸：</a:t>
            </a:r>
            <a:r>
              <a:rPr lang="en-US" altLang="zh-CN" sz="1000">
                <a:latin typeface="微软雅黑" panose="020B0503020204020204" pitchFamily="34" charset="-122"/>
                <a:cs typeface="微软雅黑" panose="020B0503020204020204" pitchFamily="34" charset="-122"/>
                <a:sym typeface="+mn-ea"/>
              </a:rPr>
              <a:t>51*40.5*15.5mm</a:t>
            </a:r>
            <a:endParaRPr lang="en-US" altLang="zh-CN"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电源方式：磁吸充电线</a:t>
            </a:r>
            <a:endParaRPr lang="zh-CN" altLang="en-US"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电池容量：</a:t>
            </a:r>
            <a:r>
              <a:rPr lang="en-US" altLang="zh-CN" sz="1000">
                <a:latin typeface="微软雅黑" panose="020B0503020204020204" pitchFamily="34" charset="-122"/>
                <a:cs typeface="微软雅黑" panose="020B0503020204020204" pitchFamily="34" charset="-122"/>
                <a:sym typeface="+mn-ea"/>
              </a:rPr>
              <a:t>700mAh</a:t>
            </a:r>
            <a:endParaRPr lang="en-US" alt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763270" y="2716530"/>
            <a:ext cx="5408295" cy="127762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高清侧面镜头，通话时可观察周围环境可扫码支付；</a:t>
            </a:r>
            <a:endParaRPr lang="zh-CN" altLang="en-US"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高清前置镜头，视频通话</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脸部解锁。</a:t>
            </a:r>
            <a:endParaRPr lang="en-US" altLang="zh-CN"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840105" y="4582160"/>
            <a:ext cx="4148455" cy="240030"/>
          </a:xfrm>
          <a:prstGeom prst="rect">
            <a:avLst/>
          </a:prstGeom>
          <a:noFill/>
        </p:spPr>
        <p:txBody>
          <a:bodyPr wrap="square" rtlCol="0" anchor="t">
            <a:noAutofit/>
          </a:bodyPr>
          <a:lstStyle/>
          <a:p>
            <a:pPr algn="l">
              <a:lnSpc>
                <a:spcPct val="130000"/>
              </a:lnSpc>
              <a:buClrTx/>
              <a:buSzTx/>
              <a:buNone/>
            </a:pPr>
            <a:r>
              <a:rPr lang="zh-CN" altLang="en-US" sz="1000" b="1" dirty="0">
                <a:solidFill>
                  <a:srgbClr val="002060"/>
                </a:solidFill>
                <a:latin typeface="微软雅黑" panose="020B0503020204020204" pitchFamily="34" charset="-122"/>
                <a:cs typeface="微软雅黑 Light" panose="020B0502040204020203" charset="-122"/>
                <a:sym typeface="+mn-ea"/>
              </a:rPr>
              <a:t>电商链接</a:t>
            </a:r>
            <a:r>
              <a:rPr lang="zh-CN" altLang="en-US"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https://item.jd.com/100148896226.html</a:t>
            </a:r>
            <a:endParaRPr lang="en-US" altLang="zh-CN" sz="10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p:txBody>
      </p:sp>
      <p:pic>
        <p:nvPicPr>
          <p:cNvPr id="11" name="图片 10"/>
          <p:cNvPicPr>
            <a:picLocks noChangeAspect="1"/>
          </p:cNvPicPr>
          <p:nvPr/>
        </p:nvPicPr>
        <p:blipFill>
          <a:blip r:embed="rId2"/>
          <a:stretch>
            <a:fillRect/>
          </a:stretch>
        </p:blipFill>
        <p:spPr>
          <a:xfrm>
            <a:off x="6577330" y="1156970"/>
            <a:ext cx="4705985" cy="4688840"/>
          </a:xfrm>
          <a:prstGeom prst="rect">
            <a:avLst/>
          </a:prstGeom>
        </p:spPr>
      </p:pic>
      <p:pic>
        <p:nvPicPr>
          <p:cNvPr id="12" name="图片 11"/>
          <p:cNvPicPr>
            <a:picLocks noChangeAspect="1"/>
          </p:cNvPicPr>
          <p:nvPr/>
        </p:nvPicPr>
        <p:blipFill>
          <a:blip r:embed="rId3"/>
          <a:stretch>
            <a:fillRect/>
          </a:stretch>
        </p:blipFill>
        <p:spPr>
          <a:xfrm>
            <a:off x="916940" y="4974590"/>
            <a:ext cx="1439545" cy="1447800"/>
          </a:xfrm>
          <a:prstGeom prst="rect">
            <a:avLst/>
          </a:prstGeom>
        </p:spPr>
      </p:pic>
      <p:pic>
        <p:nvPicPr>
          <p:cNvPr id="13" name="图片 12"/>
          <p:cNvPicPr>
            <a:picLocks noChangeAspect="1"/>
          </p:cNvPicPr>
          <p:nvPr/>
        </p:nvPicPr>
        <p:blipFill>
          <a:blip r:embed="rId4"/>
          <a:stretch>
            <a:fillRect/>
          </a:stretch>
        </p:blipFill>
        <p:spPr>
          <a:xfrm>
            <a:off x="2515870" y="4973955"/>
            <a:ext cx="1438910" cy="1447800"/>
          </a:xfrm>
          <a:prstGeom prst="rect">
            <a:avLst/>
          </a:prstGeom>
        </p:spPr>
      </p:pic>
      <p:pic>
        <p:nvPicPr>
          <p:cNvPr id="3" name="图片 2"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7" name="图片 6" descr="4"/>
          <p:cNvPicPr>
            <a:picLocks noChangeAspect="1"/>
          </p:cNvPicPr>
          <p:nvPr/>
        </p:nvPicPr>
        <p:blipFill>
          <a:blip r:embed="rId6"/>
          <a:stretch>
            <a:fillRect/>
          </a:stretch>
        </p:blipFill>
        <p:spPr>
          <a:xfrm>
            <a:off x="4114800" y="4973955"/>
            <a:ext cx="1447165" cy="144716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PEAK 神匠运动手表</a:t>
              </a:r>
              <a:endPar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940" y="24504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40105" y="4218940"/>
            <a:ext cx="5085080"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82.14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88.14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121</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940" y="1225550"/>
            <a:ext cx="4631690" cy="1280160"/>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zh-CN" sz="1000">
                <a:ln>
                  <a:noFill/>
                </a:ln>
                <a:effectLst/>
                <a:uLnTx/>
                <a:uFillTx/>
                <a:latin typeface="微软雅黑" panose="020B0503020204020204" pitchFamily="34" charset="-122"/>
                <a:cs typeface="微软雅黑" panose="020B0503020204020204" pitchFamily="34" charset="-122"/>
                <a:sym typeface="+mn-ea"/>
              </a:rPr>
              <a:t>YE51006</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sz="1000">
                <a:latin typeface="微软雅黑" panose="020B0503020204020204" pitchFamily="34" charset="-122"/>
                <a:cs typeface="微软雅黑" panose="020B0503020204020204" pitchFamily="34" charset="-122"/>
                <a:sym typeface="+mn-ea"/>
              </a:rPr>
              <a:t>6975553422934</a:t>
            </a:r>
            <a:r>
              <a:rPr lang="zh-CN" sz="1000">
                <a:latin typeface="微软雅黑" panose="020B0503020204020204" pitchFamily="34" charset="-122"/>
                <a:cs typeface="微软雅黑" panose="020B0503020204020204" pitchFamily="34" charset="-122"/>
                <a:sym typeface="+mn-ea"/>
              </a:rPr>
              <a:t>红色、6975553422927蓝色</a:t>
            </a:r>
            <a:endParaRPr 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atin typeface="微软雅黑" panose="020B0503020204020204" pitchFamily="34" charset="-122"/>
                <a:cs typeface="微软雅黑" panose="020B0503020204020204" pitchFamily="34" charset="-122"/>
                <a:sym typeface="+mn-ea"/>
              </a:rPr>
              <a:t>表盘形状：圆形</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atin typeface="微软雅黑" panose="020B0503020204020204" pitchFamily="34" charset="-122"/>
                <a:cs typeface="微软雅黑" panose="020B0503020204020204" pitchFamily="34" charset="-122"/>
                <a:sym typeface="+mn-ea"/>
              </a:rPr>
              <a:t>防水：IPX6  </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atin typeface="微软雅黑" panose="020B0503020204020204" pitchFamily="34" charset="-122"/>
                <a:cs typeface="微软雅黑" panose="020B0503020204020204" pitchFamily="34" charset="-122"/>
                <a:sym typeface="+mn-ea"/>
              </a:rPr>
              <a:t>支持机芯类型</a:t>
            </a:r>
            <a:r>
              <a:rPr lang="zh-CN" sz="1000">
                <a:latin typeface="微软雅黑" panose="020B0503020204020204" pitchFamily="34" charset="-122"/>
                <a:cs typeface="微软雅黑" panose="020B0503020204020204" pitchFamily="34" charset="-122"/>
                <a:sym typeface="+mn-ea"/>
              </a:rPr>
              <a:t>：</a:t>
            </a:r>
            <a:r>
              <a:rPr sz="1000">
                <a:latin typeface="微软雅黑" panose="020B0503020204020204" pitchFamily="34" charset="-122"/>
                <a:cs typeface="微软雅黑" panose="020B0503020204020204" pitchFamily="34" charset="-122"/>
                <a:sym typeface="+mn-ea"/>
              </a:rPr>
              <a:t>石英表</a:t>
            </a:r>
            <a:endParaRPr 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40105" y="2343150"/>
            <a:ext cx="5654675" cy="165989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1.高透明度树脂镜面，镜面采用高透明度树脂材质硬度强，耐压，用高周波接技术，防水性能好</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2.高弹性PU外壳，防震</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3.高品质EL发光片，不惧磁场，夜间看时间只要按下左上端背光键即可清晰看到时间</a:t>
            </a:r>
            <a:r>
              <a:rPr lang="zh-CN" altLang="en-US" sz="1000" dirty="0">
                <a:latin typeface="微软雅黑" panose="020B0503020204020204" pitchFamily="34" charset="-122"/>
                <a:cs typeface="微软雅黑" panose="020B0503020204020204" pitchFamily="34" charset="-122"/>
                <a:sym typeface="+mn-ea"/>
              </a:rPr>
              <a:t>。</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zh-CN" altLang="en-US"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63270" y="4582160"/>
            <a:ext cx="6096000" cy="275590"/>
          </a:xfrm>
          <a:prstGeom prst="rect">
            <a:avLst/>
          </a:prstGeom>
          <a:noFill/>
        </p:spPr>
        <p:txBody>
          <a:bodyPr wrap="square" rtlCol="0" anchor="t">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https://item.jd.com/100116383691.html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1" name="图片 10"/>
          <p:cNvPicPr>
            <a:picLocks noChangeAspect="1"/>
          </p:cNvPicPr>
          <p:nvPr/>
        </p:nvPicPr>
        <p:blipFill>
          <a:blip r:embed="rId2"/>
          <a:stretch>
            <a:fillRect/>
          </a:stretch>
        </p:blipFill>
        <p:spPr>
          <a:xfrm>
            <a:off x="6630035" y="1120775"/>
            <a:ext cx="4622165" cy="5236210"/>
          </a:xfrm>
          <a:prstGeom prst="rect">
            <a:avLst/>
          </a:prstGeom>
        </p:spPr>
      </p:pic>
      <p:pic>
        <p:nvPicPr>
          <p:cNvPr id="12" name="图片 11"/>
          <p:cNvPicPr>
            <a:picLocks noChangeAspect="1"/>
          </p:cNvPicPr>
          <p:nvPr/>
        </p:nvPicPr>
        <p:blipFill>
          <a:blip r:embed="rId3"/>
          <a:stretch>
            <a:fillRect/>
          </a:stretch>
        </p:blipFill>
        <p:spPr>
          <a:xfrm>
            <a:off x="1046480" y="4857750"/>
            <a:ext cx="1652270" cy="1675130"/>
          </a:xfrm>
          <a:prstGeom prst="rect">
            <a:avLst/>
          </a:prstGeom>
        </p:spPr>
      </p:pic>
      <p:pic>
        <p:nvPicPr>
          <p:cNvPr id="13" name="图片 12"/>
          <p:cNvPicPr>
            <a:picLocks noChangeAspect="1"/>
          </p:cNvPicPr>
          <p:nvPr/>
        </p:nvPicPr>
        <p:blipFill>
          <a:blip r:embed="rId4"/>
          <a:stretch>
            <a:fillRect/>
          </a:stretch>
        </p:blipFill>
        <p:spPr>
          <a:xfrm>
            <a:off x="2811145" y="4857750"/>
            <a:ext cx="1664970" cy="1675130"/>
          </a:xfrm>
          <a:prstGeom prst="rect">
            <a:avLst/>
          </a:prstGeom>
        </p:spPr>
      </p:pic>
      <p:pic>
        <p:nvPicPr>
          <p:cNvPr id="14" name="图片 13"/>
          <p:cNvPicPr>
            <a:picLocks noChangeAspect="1"/>
          </p:cNvPicPr>
          <p:nvPr/>
        </p:nvPicPr>
        <p:blipFill>
          <a:blip r:embed="rId5"/>
          <a:stretch>
            <a:fillRect/>
          </a:stretch>
        </p:blipFill>
        <p:spPr>
          <a:xfrm>
            <a:off x="4588510" y="4857750"/>
            <a:ext cx="1677035" cy="1674495"/>
          </a:xfrm>
          <a:prstGeom prst="rect">
            <a:avLst/>
          </a:prstGeom>
        </p:spPr>
      </p:pic>
      <p:pic>
        <p:nvPicPr>
          <p:cNvPr id="3" name="图片 2"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PEAK 影袭运动手表</a:t>
              </a:r>
              <a:endPar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940" y="24504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40105" y="4218940"/>
            <a:ext cx="5085080"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83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89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940" y="1225550"/>
            <a:ext cx="4631690" cy="1330325"/>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altLang="zh-CN" sz="1000">
                <a:ln>
                  <a:noFill/>
                </a:ln>
                <a:effectLst/>
                <a:uLnTx/>
                <a:uFillTx/>
                <a:latin typeface="微软雅黑" panose="020B0503020204020204" pitchFamily="34" charset="-122"/>
                <a:cs typeface="微软雅黑" panose="020B0503020204020204" pitchFamily="34" charset="-122"/>
                <a:sym typeface="+mn-ea"/>
              </a:rPr>
              <a:t>YE51003</a:t>
            </a:r>
            <a:endParaRPr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sz="1000">
                <a:latin typeface="微软雅黑" panose="020B0503020204020204" pitchFamily="34" charset="-122"/>
                <a:cs typeface="微软雅黑" panose="020B0503020204020204" pitchFamily="34" charset="-122"/>
                <a:sym typeface="+mn-ea"/>
              </a:rPr>
              <a:t>6975553422996</a:t>
            </a:r>
            <a:r>
              <a:rPr lang="zh-CN" sz="1000">
                <a:latin typeface="微软雅黑" panose="020B0503020204020204" pitchFamily="34" charset="-122"/>
                <a:cs typeface="微软雅黑" panose="020B0503020204020204" pitchFamily="34" charset="-122"/>
                <a:sym typeface="+mn-ea"/>
              </a:rPr>
              <a:t>红色、6975553422989绿色、6975553422972蓝色</a:t>
            </a:r>
            <a:endParaRPr 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atin typeface="微软雅黑" panose="020B0503020204020204" pitchFamily="34" charset="-122"/>
                <a:cs typeface="微软雅黑" panose="020B0503020204020204" pitchFamily="34" charset="-122"/>
                <a:sym typeface="+mn-ea"/>
              </a:rPr>
              <a:t>表盘形状：圆形</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atin typeface="微软雅黑" panose="020B0503020204020204" pitchFamily="34" charset="-122"/>
                <a:cs typeface="微软雅黑" panose="020B0503020204020204" pitchFamily="34" charset="-122"/>
                <a:sym typeface="+mn-ea"/>
              </a:rPr>
              <a:t>防水：IPX6  </a:t>
            </a:r>
            <a:endParaRPr 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40105" y="2343150"/>
            <a:ext cx="5646420" cy="165989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sz="1000" dirty="0">
                <a:latin typeface="微软雅黑" panose="020B0503020204020204" pitchFamily="34" charset="-122"/>
                <a:cs typeface="微软雅黑" panose="020B0503020204020204" pitchFamily="34" charset="-122"/>
                <a:sym typeface="+mn-ea"/>
              </a:rPr>
              <a:t>1.高透明度树脂镜面，镜面采用高透明度树脂材质硬度强，耐压，用高周波接技术，防水性能好</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2.高弹性PU外壳，防震</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3.多层工艺机械结构</a:t>
            </a:r>
            <a:r>
              <a:rPr lang="zh-CN" altLang="en-US" sz="1000" dirty="0">
                <a:latin typeface="微软雅黑" panose="020B0503020204020204" pitchFamily="34" charset="-122"/>
                <a:cs typeface="微软雅黑" panose="020B0503020204020204" pitchFamily="34" charset="-122"/>
                <a:sym typeface="+mn-ea"/>
              </a:rPr>
              <a:t>，精心设计打磨。</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zh-CN" altLang="en-US"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63270" y="4582160"/>
            <a:ext cx="6096000" cy="275590"/>
          </a:xfrm>
          <a:prstGeom prst="rect">
            <a:avLst/>
          </a:prstGeom>
          <a:noFill/>
        </p:spPr>
        <p:txBody>
          <a:bodyPr wrap="square" rtlCol="0" anchor="t">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https://item.jd.com/100138882368.html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1" name="图片 10"/>
          <p:cNvPicPr>
            <a:picLocks noChangeAspect="1"/>
          </p:cNvPicPr>
          <p:nvPr/>
        </p:nvPicPr>
        <p:blipFill>
          <a:blip r:embed="rId2"/>
          <a:stretch>
            <a:fillRect/>
          </a:stretch>
        </p:blipFill>
        <p:spPr>
          <a:xfrm>
            <a:off x="6707505" y="1067435"/>
            <a:ext cx="4721225" cy="5243195"/>
          </a:xfrm>
          <a:prstGeom prst="rect">
            <a:avLst/>
          </a:prstGeom>
        </p:spPr>
      </p:pic>
      <p:pic>
        <p:nvPicPr>
          <p:cNvPr id="12" name="图片 11"/>
          <p:cNvPicPr>
            <a:picLocks noChangeAspect="1"/>
          </p:cNvPicPr>
          <p:nvPr/>
        </p:nvPicPr>
        <p:blipFill>
          <a:blip r:embed="rId3"/>
          <a:stretch>
            <a:fillRect/>
          </a:stretch>
        </p:blipFill>
        <p:spPr>
          <a:xfrm>
            <a:off x="840105" y="4857750"/>
            <a:ext cx="1684020" cy="1687195"/>
          </a:xfrm>
          <a:prstGeom prst="rect">
            <a:avLst/>
          </a:prstGeom>
        </p:spPr>
      </p:pic>
      <p:pic>
        <p:nvPicPr>
          <p:cNvPr id="13" name="图片 12"/>
          <p:cNvPicPr>
            <a:picLocks noChangeAspect="1"/>
          </p:cNvPicPr>
          <p:nvPr/>
        </p:nvPicPr>
        <p:blipFill>
          <a:blip r:embed="rId4"/>
          <a:stretch>
            <a:fillRect/>
          </a:stretch>
        </p:blipFill>
        <p:spPr>
          <a:xfrm>
            <a:off x="2663190" y="4857750"/>
            <a:ext cx="1710690" cy="1704340"/>
          </a:xfrm>
          <a:prstGeom prst="rect">
            <a:avLst/>
          </a:prstGeom>
        </p:spPr>
      </p:pic>
      <p:pic>
        <p:nvPicPr>
          <p:cNvPr id="14" name="图片 13"/>
          <p:cNvPicPr>
            <a:picLocks noChangeAspect="1"/>
          </p:cNvPicPr>
          <p:nvPr/>
        </p:nvPicPr>
        <p:blipFill>
          <a:blip r:embed="rId5"/>
          <a:stretch>
            <a:fillRect/>
          </a:stretch>
        </p:blipFill>
        <p:spPr>
          <a:xfrm>
            <a:off x="4512945" y="4857750"/>
            <a:ext cx="1670685" cy="1686560"/>
          </a:xfrm>
          <a:prstGeom prst="rect">
            <a:avLst/>
          </a:prstGeom>
        </p:spPr>
      </p:pic>
      <p:pic>
        <p:nvPicPr>
          <p:cNvPr id="3" name="图片 2"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46456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风驰1挂脖风扇</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427345" cy="189674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altLang="zh-CN" sz="1000">
                <a:ln>
                  <a:noFill/>
                </a:ln>
                <a:effectLst/>
                <a:uLnTx/>
                <a:uFillTx/>
                <a:latin typeface="微软雅黑" panose="020B0503020204020204" pitchFamily="34" charset="-122"/>
                <a:cs typeface="微软雅黑" panose="020B0503020204020204" pitchFamily="34" charset="-122"/>
                <a:sym typeface="+mn-ea"/>
              </a:rPr>
              <a:t>强风劲吹 三档风力 从柔风轻抚到强风，三种清凉体验</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2.360°气流循环技术  即开即凉，凉风环绕整个面部 柔和冰凉风感，仿佛置身于“极寒之地”</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3.采用自动降噪电机和先进的风道消音 更安静和舒适</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4.无感佩戴很轻巧 外出“0”负担 重量轻至237g，实现佩戴0负担、久戴0压力</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5.胖瘦可戴 角度任意调节 兼顾性能的同时，也没忘记照顾用户</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pP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36.26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42.26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89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：https://item.jd.com/10100909456953.html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131572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altLang="zh-CN" sz="1000">
                <a:ln>
                  <a:noFill/>
                </a:ln>
                <a:effectLst/>
                <a:uLnTx/>
                <a:uFillTx/>
                <a:latin typeface="微软雅黑" panose="020B0503020204020204" pitchFamily="34" charset="-122"/>
                <a:cs typeface="微软雅黑" panose="020B0503020204020204" pitchFamily="34" charset="-122"/>
                <a:sym typeface="+mn-ea"/>
              </a:rPr>
              <a:t>YE34404</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码：6975553421838白色</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重量：</a:t>
            </a:r>
            <a:r>
              <a:rPr lang="en-US" altLang="zh-CN" sz="1000">
                <a:ln>
                  <a:noFill/>
                </a:ln>
                <a:effectLst/>
                <a:uLnTx/>
                <a:uFillTx/>
                <a:latin typeface="微软雅黑" panose="020B0503020204020204" pitchFamily="34" charset="-122"/>
                <a:cs typeface="微软雅黑" panose="020B0503020204020204" pitchFamily="34" charset="-122"/>
                <a:sym typeface="+mn-ea"/>
              </a:rPr>
              <a:t>237g</a:t>
            </a:r>
            <a:endParaRPr 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额定功率</a:t>
            </a:r>
            <a:r>
              <a:rPr lang="zh-CN" sz="1000">
                <a:ln>
                  <a:noFill/>
                </a:ln>
                <a:effectLst/>
                <a:uLnTx/>
                <a:uFillTx/>
                <a:latin typeface="微软雅黑" panose="020B0503020204020204" pitchFamily="34" charset="-122"/>
                <a:cs typeface="微软雅黑" panose="020B0503020204020204" pitchFamily="34" charset="-122"/>
                <a:sym typeface="+mn-ea"/>
              </a:rPr>
              <a:t>：</a:t>
            </a:r>
            <a:r>
              <a:rPr sz="1000">
                <a:ln>
                  <a:noFill/>
                </a:ln>
                <a:effectLst/>
                <a:uLnTx/>
                <a:uFillTx/>
                <a:latin typeface="微软雅黑" panose="020B0503020204020204" pitchFamily="34" charset="-122"/>
                <a:cs typeface="微软雅黑" panose="020B0503020204020204" pitchFamily="34" charset="-122"/>
                <a:sym typeface="+mn-ea"/>
              </a:rPr>
              <a:t>4.5W</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安卓输入</a:t>
            </a:r>
            <a:r>
              <a:rPr lang="zh-CN" sz="1000">
                <a:ln>
                  <a:noFill/>
                </a:ln>
                <a:effectLst/>
                <a:uLnTx/>
                <a:uFillTx/>
                <a:latin typeface="微软雅黑" panose="020B0503020204020204" pitchFamily="34" charset="-122"/>
                <a:cs typeface="微软雅黑" panose="020B0503020204020204" pitchFamily="34" charset="-122"/>
                <a:sym typeface="+mn-ea"/>
              </a:rPr>
              <a:t>：</a:t>
            </a:r>
            <a:r>
              <a:rPr sz="1000">
                <a:ln>
                  <a:noFill/>
                </a:ln>
                <a:effectLst/>
                <a:uLnTx/>
                <a:uFillTx/>
                <a:latin typeface="微软雅黑" panose="020B0503020204020204" pitchFamily="34" charset="-122"/>
                <a:cs typeface="微软雅黑" panose="020B0503020204020204" pitchFamily="34" charset="-122"/>
                <a:sym typeface="+mn-ea"/>
              </a:rPr>
              <a:t>5V=1A</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C:/Users/Administrator/Desktop/风扇图片/匹克风驰1挂脖风扇   YE34404/主图/1.jpg1"/>
          <p:cNvPicPr>
            <a:picLocks noChangeAspect="1"/>
          </p:cNvPicPr>
          <p:nvPr/>
        </p:nvPicPr>
        <p:blipFill>
          <a:blip r:embed="rId2"/>
          <a:srcRect/>
          <a:stretch>
            <a:fillRect/>
          </a:stretch>
        </p:blipFill>
        <p:spPr>
          <a:xfrm>
            <a:off x="6021070" y="1064895"/>
            <a:ext cx="5165090" cy="5323840"/>
          </a:xfrm>
          <a:prstGeom prst="rect">
            <a:avLst/>
          </a:prstGeom>
        </p:spPr>
      </p:pic>
      <p:pic>
        <p:nvPicPr>
          <p:cNvPr id="4" name="图片 3" descr="C:/Users/Administrator/Desktop/风扇图片/匹克风驰1挂脖风扇   YE34404/主图/5.jpg5"/>
          <p:cNvPicPr>
            <a:picLocks noChangeAspect="1"/>
          </p:cNvPicPr>
          <p:nvPr>
            <p:custDataLst>
              <p:tags r:id="rId3"/>
            </p:custDataLst>
          </p:nvPr>
        </p:nvPicPr>
        <p:blipFill>
          <a:blip r:embed="rId4"/>
          <a:srcRect/>
          <a:stretch>
            <a:fillRect/>
          </a:stretch>
        </p:blipFill>
        <p:spPr>
          <a:xfrm>
            <a:off x="2418715" y="5106670"/>
            <a:ext cx="1492885" cy="1458595"/>
          </a:xfrm>
          <a:prstGeom prst="rect">
            <a:avLst/>
          </a:prstGeom>
        </p:spPr>
      </p:pic>
      <p:pic>
        <p:nvPicPr>
          <p:cNvPr id="5" name="图片 4" descr="C:/Users/Administrator/Desktop/风扇图片/匹克风驰1挂脖风扇   YE34404/主图/6.jpg6"/>
          <p:cNvPicPr>
            <a:picLocks noChangeAspect="1"/>
          </p:cNvPicPr>
          <p:nvPr>
            <p:custDataLst>
              <p:tags r:id="rId5"/>
            </p:custDataLst>
          </p:nvPr>
        </p:nvPicPr>
        <p:blipFill>
          <a:blip r:embed="rId6"/>
          <a:srcRect/>
          <a:stretch>
            <a:fillRect/>
          </a:stretch>
        </p:blipFill>
        <p:spPr>
          <a:xfrm>
            <a:off x="4117975" y="5091430"/>
            <a:ext cx="1562100" cy="1473835"/>
          </a:xfrm>
          <a:prstGeom prst="rect">
            <a:avLst/>
          </a:prstGeom>
        </p:spPr>
      </p:pic>
      <p:pic>
        <p:nvPicPr>
          <p:cNvPr id="11" name="图片 10" descr="C:/Users/Administrator/Desktop/风扇图片/匹克风驰1挂脖风扇   YE34404/主图/3.jpg3"/>
          <p:cNvPicPr>
            <a:picLocks noChangeAspect="1"/>
          </p:cNvPicPr>
          <p:nvPr>
            <p:custDataLst>
              <p:tags r:id="rId7"/>
            </p:custDataLst>
          </p:nvPr>
        </p:nvPicPr>
        <p:blipFill>
          <a:blip r:embed="rId8"/>
          <a:srcRect/>
          <a:stretch>
            <a:fillRect/>
          </a:stretch>
        </p:blipFill>
        <p:spPr>
          <a:xfrm>
            <a:off x="762635" y="5111750"/>
            <a:ext cx="1505585" cy="1471295"/>
          </a:xfrm>
          <a:prstGeom prst="rect">
            <a:avLst/>
          </a:prstGeom>
        </p:spPr>
      </p:pic>
      <p:pic>
        <p:nvPicPr>
          <p:cNvPr id="3" name="图片 2" descr="透明1176×900 拷贝"/>
          <p:cNvPicPr>
            <a:picLocks noChangeAspect="1"/>
          </p:cNvPicPr>
          <p:nvPr/>
        </p:nvPicPr>
        <p:blipFill>
          <a:blip r:embed="rId9"/>
          <a:stretch>
            <a:fillRect/>
          </a:stretch>
        </p:blipFill>
        <p:spPr>
          <a:xfrm>
            <a:off x="843280" y="295910"/>
            <a:ext cx="669925" cy="669925"/>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8862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追风系列手持风扇</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334000"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1.100</a:t>
            </a:r>
            <a:r>
              <a:rPr lang="zh-CN" altLang="en-US" sz="1000">
                <a:ln>
                  <a:noFill/>
                </a:ln>
                <a:effectLst/>
                <a:uLnTx/>
                <a:uFillTx/>
                <a:latin typeface="微软雅黑" panose="020B0503020204020204" pitchFamily="34" charset="-122"/>
                <a:cs typeface="微软雅黑" panose="020B0503020204020204" pitchFamily="34" charset="-122"/>
                <a:sym typeface="+mn-ea"/>
              </a:rPr>
              <a:t>档无极飓风科技长按开关</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滑动调风；</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en-US" sz="1000">
                <a:ln>
                  <a:noFill/>
                </a:ln>
                <a:effectLst/>
                <a:uLnTx/>
                <a:uFillTx/>
                <a:latin typeface="微软雅黑" panose="020B0503020204020204" pitchFamily="34" charset="-122"/>
                <a:cs typeface="微软雅黑" panose="020B0503020204020204" pitchFamily="34" charset="-122"/>
                <a:sym typeface="+mn-ea"/>
              </a:rPr>
              <a:t>涡轮增压强力导风系统强力聚风</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宽广出风；</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长续航，吹得就才是真凉快。</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  </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37.99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43.99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59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https://item.jd.com/10150120011185.html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4502150" cy="1458595"/>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YE35006</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6975553426734</a:t>
            </a:r>
            <a:r>
              <a:rPr lang="zh-CN" sz="1000">
                <a:ln>
                  <a:noFill/>
                </a:ln>
                <a:effectLst/>
                <a:uLnTx/>
                <a:uFillTx/>
                <a:latin typeface="微软雅黑" panose="020B0503020204020204" pitchFamily="34" charset="-122"/>
                <a:cs typeface="微软雅黑" panose="020B0503020204020204" pitchFamily="34" charset="-122"/>
                <a:sym typeface="+mn-ea"/>
              </a:rPr>
              <a:t>白色</a:t>
            </a:r>
            <a:r>
              <a:rPr lang="zh-CN" altLang="en-US" sz="1000">
                <a:ln>
                  <a:noFill/>
                </a:ln>
                <a:effectLst/>
                <a:uLnTx/>
                <a:uFillTx/>
                <a:latin typeface="微软雅黑" panose="020B0503020204020204" pitchFamily="34" charset="-122"/>
                <a:cs typeface="微软雅黑" panose="020B0503020204020204" pitchFamily="34" charset="-122"/>
                <a:sym typeface="+mn-ea"/>
              </a:rPr>
              <a:t>、</a:t>
            </a:r>
            <a:r>
              <a:rPr lang="en-US" altLang="zh-CN" sz="1000">
                <a:ln>
                  <a:noFill/>
                </a:ln>
                <a:effectLst/>
                <a:uLnTx/>
                <a:uFillTx/>
                <a:latin typeface="微软雅黑" panose="020B0503020204020204" pitchFamily="34" charset="-122"/>
                <a:cs typeface="微软雅黑" panose="020B0503020204020204" pitchFamily="34" charset="-122"/>
                <a:sym typeface="+mn-ea"/>
              </a:rPr>
              <a:t>6975553426741</a:t>
            </a:r>
            <a:r>
              <a:rPr lang="zh-CN" altLang="en-US" sz="1000">
                <a:ln>
                  <a:noFill/>
                </a:ln>
                <a:effectLst/>
                <a:uLnTx/>
                <a:uFillTx/>
                <a:latin typeface="微软雅黑" panose="020B0503020204020204" pitchFamily="34" charset="-122"/>
                <a:cs typeface="微软雅黑" panose="020B0503020204020204" pitchFamily="34" charset="-122"/>
                <a:sym typeface="+mn-ea"/>
              </a:rPr>
              <a:t>枪色、</a:t>
            </a:r>
            <a:r>
              <a:rPr lang="en-US" altLang="zh-CN" sz="1000">
                <a:ln>
                  <a:noFill/>
                </a:ln>
                <a:effectLst/>
                <a:uLnTx/>
                <a:uFillTx/>
                <a:latin typeface="微软雅黑" panose="020B0503020204020204" pitchFamily="34" charset="-122"/>
                <a:cs typeface="微软雅黑" panose="020B0503020204020204" pitchFamily="34" charset="-122"/>
                <a:sym typeface="+mn-ea"/>
              </a:rPr>
              <a:t>6975553426758</a:t>
            </a:r>
            <a:r>
              <a:rPr lang="zh-CN" altLang="en-US" sz="1000">
                <a:ln>
                  <a:noFill/>
                </a:ln>
                <a:effectLst/>
                <a:uLnTx/>
                <a:uFillTx/>
                <a:latin typeface="微软雅黑" panose="020B0503020204020204" pitchFamily="34" charset="-122"/>
                <a:cs typeface="微软雅黑" panose="020B0503020204020204" pitchFamily="34" charset="-122"/>
                <a:sym typeface="+mn-ea"/>
              </a:rPr>
              <a:t>粉色</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电池容量：</a:t>
            </a:r>
            <a:r>
              <a:rPr lang="en-US" sz="1000">
                <a:ln>
                  <a:noFill/>
                </a:ln>
                <a:effectLst/>
                <a:uLnTx/>
                <a:uFillTx/>
                <a:latin typeface="微软雅黑" panose="020B0503020204020204" pitchFamily="34" charset="-122"/>
                <a:cs typeface="微软雅黑" panose="020B0503020204020204" pitchFamily="34" charset="-122"/>
                <a:sym typeface="+mn-ea"/>
              </a:rPr>
              <a:t>2000</a:t>
            </a:r>
            <a:r>
              <a:rPr sz="1000">
                <a:ln>
                  <a:noFill/>
                </a:ln>
                <a:effectLst/>
                <a:uLnTx/>
                <a:uFillTx/>
                <a:latin typeface="微软雅黑" panose="020B0503020204020204" pitchFamily="34" charset="-122"/>
                <a:cs typeface="微软雅黑" panose="020B0503020204020204" pitchFamily="34" charset="-122"/>
                <a:sym typeface="+mn-ea"/>
              </a:rPr>
              <a:t>mAh   </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材质：ABS   </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功能：</a:t>
            </a:r>
            <a:r>
              <a:rPr lang="en-US" altLang="zh-CN" sz="1000">
                <a:latin typeface="微软雅黑" panose="020B0503020204020204" pitchFamily="34" charset="-122"/>
                <a:cs typeface="微软雅黑" panose="020B0503020204020204" pitchFamily="34" charset="-122"/>
                <a:sym typeface="+mn-ea"/>
              </a:rPr>
              <a:t>USB</a:t>
            </a:r>
            <a:r>
              <a:rPr lang="zh-CN" altLang="en-US" sz="1000">
                <a:latin typeface="微软雅黑" panose="020B0503020204020204" pitchFamily="34" charset="-122"/>
                <a:cs typeface="微软雅黑" panose="020B0503020204020204" pitchFamily="34" charset="-122"/>
                <a:sym typeface="+mn-ea"/>
              </a:rPr>
              <a:t>充电</a:t>
            </a:r>
            <a:endParaRPr lang="zh-CN" altLang="en-US" sz="1000">
              <a:latin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2"/>
          <a:stretch>
            <a:fillRect/>
          </a:stretch>
        </p:blipFill>
        <p:spPr>
          <a:xfrm>
            <a:off x="6449060" y="1120775"/>
            <a:ext cx="4966970" cy="4994910"/>
          </a:xfrm>
          <a:prstGeom prst="rect">
            <a:avLst/>
          </a:prstGeom>
        </p:spPr>
      </p:pic>
      <p:pic>
        <p:nvPicPr>
          <p:cNvPr id="12" name="图片 11"/>
          <p:cNvPicPr>
            <a:picLocks noChangeAspect="1"/>
          </p:cNvPicPr>
          <p:nvPr/>
        </p:nvPicPr>
        <p:blipFill>
          <a:blip r:embed="rId3"/>
          <a:stretch>
            <a:fillRect/>
          </a:stretch>
        </p:blipFill>
        <p:spPr>
          <a:xfrm>
            <a:off x="916305" y="5144135"/>
            <a:ext cx="1424940" cy="1430655"/>
          </a:xfrm>
          <a:prstGeom prst="rect">
            <a:avLst/>
          </a:prstGeom>
        </p:spPr>
      </p:pic>
      <p:pic>
        <p:nvPicPr>
          <p:cNvPr id="13" name="图片 12"/>
          <p:cNvPicPr>
            <a:picLocks noChangeAspect="1"/>
          </p:cNvPicPr>
          <p:nvPr/>
        </p:nvPicPr>
        <p:blipFill>
          <a:blip r:embed="rId4"/>
          <a:stretch>
            <a:fillRect/>
          </a:stretch>
        </p:blipFill>
        <p:spPr>
          <a:xfrm>
            <a:off x="2448560" y="5144135"/>
            <a:ext cx="1428115" cy="1431290"/>
          </a:xfrm>
          <a:prstGeom prst="rect">
            <a:avLst/>
          </a:prstGeom>
        </p:spPr>
      </p:pic>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2" name="图片 1" descr="5"/>
          <p:cNvPicPr>
            <a:picLocks noChangeAspect="1"/>
          </p:cNvPicPr>
          <p:nvPr/>
        </p:nvPicPr>
        <p:blipFill>
          <a:blip r:embed="rId6"/>
          <a:stretch>
            <a:fillRect/>
          </a:stretch>
        </p:blipFill>
        <p:spPr>
          <a:xfrm>
            <a:off x="3983990" y="5144135"/>
            <a:ext cx="1430655" cy="143065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15976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6寸桌面风扇</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54184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1365" y="2463165"/>
            <a:ext cx="5480050" cy="187071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altLang="zh-CN" sz="1000">
                <a:ln>
                  <a:noFill/>
                </a:ln>
                <a:effectLst/>
                <a:uLnTx/>
                <a:uFillTx/>
                <a:latin typeface="微软雅黑" panose="020B0503020204020204" pitchFamily="34" charset="-122"/>
                <a:cs typeface="微软雅黑" panose="020B0503020204020204" pitchFamily="34" charset="-122"/>
                <a:sym typeface="+mn-ea"/>
              </a:rPr>
              <a:t>五片风扇 更轻更柔如春风 大弧度扇叶设计，能将气流切割  更细腻感觉更舒适柔和</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2.面罩可拆卸清洗 健康设计更贴心 逆时针扭开盖子进行清洗每一处 细节都只为了保证您的健康</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3.新一代涡轮飓风扇叶，飓风能力提升90% 一键启动凉爽随时享受</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4. 适用于多种场景  居家/办公/户外露营等  任何一处都能感受无线风的清凉</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5.USB接口 多种供电方式 轻松应对各种场景，放哪您说了算</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34.15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40.15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98</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263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：https://item.jd.com/10100883443194.html#crumb-wrap</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25550"/>
            <a:ext cx="3997325" cy="123190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altLang="zh-CN" sz="1000">
                <a:ln>
                  <a:noFill/>
                </a:ln>
                <a:effectLst/>
                <a:uLnTx/>
                <a:uFillTx/>
                <a:latin typeface="微软雅黑" panose="020B0503020204020204" pitchFamily="34" charset="-122"/>
                <a:cs typeface="微软雅黑" panose="020B0503020204020204" pitchFamily="34" charset="-122"/>
                <a:sym typeface="+mn-ea"/>
              </a:rPr>
              <a:t>YE34401</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sz="1000">
                <a:ln>
                  <a:noFill/>
                </a:ln>
                <a:effectLst/>
                <a:uLnTx/>
                <a:uFillTx/>
                <a:latin typeface="微软雅黑" panose="020B0503020204020204" pitchFamily="34" charset="-122"/>
                <a:cs typeface="微软雅黑" panose="020B0503020204020204" pitchFamily="34" charset="-122"/>
                <a:sym typeface="+mn-ea"/>
              </a:rPr>
              <a:t>6975553421685白色</a:t>
            </a:r>
            <a:r>
              <a:rPr lang="zh-CN" altLang="en-US" sz="1000">
                <a:ln>
                  <a:noFill/>
                </a:ln>
                <a:effectLst/>
                <a:uLnTx/>
                <a:uFillTx/>
                <a:latin typeface="微软雅黑" panose="020B0503020204020204" pitchFamily="34" charset="-122"/>
                <a:cs typeface="微软雅黑" panose="020B0503020204020204" pitchFamily="34" charset="-122"/>
                <a:sym typeface="+mn-ea"/>
              </a:rPr>
              <a:t> </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产品尺寸</a:t>
            </a:r>
            <a:r>
              <a:rPr lang="zh-CN" sz="1000">
                <a:ln>
                  <a:noFill/>
                </a:ln>
                <a:effectLst/>
                <a:uLnTx/>
                <a:uFillTx/>
                <a:latin typeface="微软雅黑" panose="020B0503020204020204" pitchFamily="34" charset="-122"/>
                <a:cs typeface="微软雅黑" panose="020B0503020204020204" pitchFamily="34" charset="-122"/>
                <a:sym typeface="+mn-ea"/>
              </a:rPr>
              <a:t>：</a:t>
            </a:r>
            <a:r>
              <a:rPr sz="1000">
                <a:ln>
                  <a:noFill/>
                </a:ln>
                <a:effectLst/>
                <a:uLnTx/>
                <a:uFillTx/>
                <a:latin typeface="微软雅黑" panose="020B0503020204020204" pitchFamily="34" charset="-122"/>
                <a:cs typeface="微软雅黑" panose="020B0503020204020204" pitchFamily="34" charset="-122"/>
                <a:sym typeface="+mn-ea"/>
              </a:rPr>
              <a:t>18.5*8*18.5cm</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产品材质</a:t>
            </a:r>
            <a:r>
              <a:rPr lang="zh-CN" sz="1000">
                <a:ln>
                  <a:noFill/>
                </a:ln>
                <a:effectLst/>
                <a:uLnTx/>
                <a:uFillTx/>
                <a:latin typeface="微软雅黑" panose="020B0503020204020204" pitchFamily="34" charset="-122"/>
                <a:cs typeface="微软雅黑" panose="020B0503020204020204" pitchFamily="34" charset="-122"/>
                <a:sym typeface="+mn-ea"/>
              </a:rPr>
              <a:t>：</a:t>
            </a:r>
            <a:r>
              <a:rPr sz="1000">
                <a:ln>
                  <a:noFill/>
                </a:ln>
                <a:effectLst/>
                <a:uLnTx/>
                <a:uFillTx/>
                <a:latin typeface="微软雅黑" panose="020B0503020204020204" pitchFamily="34" charset="-122"/>
                <a:cs typeface="微软雅黑" panose="020B0503020204020204" pitchFamily="34" charset="-122"/>
                <a:sym typeface="+mn-ea"/>
              </a:rPr>
              <a:t>ABS+PP</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产品重量</a:t>
            </a:r>
            <a:r>
              <a:rPr lang="zh-CN" sz="1000">
                <a:ln>
                  <a:noFill/>
                </a:ln>
                <a:effectLst/>
                <a:uLnTx/>
                <a:uFillTx/>
                <a:latin typeface="微软雅黑" panose="020B0503020204020204" pitchFamily="34" charset="-122"/>
                <a:cs typeface="微软雅黑" panose="020B0503020204020204" pitchFamily="34" charset="-122"/>
                <a:sym typeface="+mn-ea"/>
              </a:rPr>
              <a:t>：</a:t>
            </a:r>
            <a:r>
              <a:rPr sz="1000">
                <a:ln>
                  <a:noFill/>
                </a:ln>
                <a:effectLst/>
                <a:uLnTx/>
                <a:uFillTx/>
                <a:latin typeface="微软雅黑" panose="020B0503020204020204" pitchFamily="34" charset="-122"/>
                <a:cs typeface="微软雅黑" panose="020B0503020204020204" pitchFamily="34" charset="-122"/>
                <a:sym typeface="+mn-ea"/>
              </a:rPr>
              <a:t>2</a:t>
            </a:r>
            <a:r>
              <a:rPr lang="en-US" sz="1000">
                <a:ln>
                  <a:noFill/>
                </a:ln>
                <a:effectLst/>
                <a:uLnTx/>
                <a:uFillTx/>
                <a:latin typeface="微软雅黑" panose="020B0503020204020204" pitchFamily="34" charset="-122"/>
                <a:cs typeface="微软雅黑" panose="020B0503020204020204" pitchFamily="34" charset="-122"/>
                <a:sym typeface="+mn-ea"/>
              </a:rPr>
              <a:t>60</a:t>
            </a:r>
            <a:r>
              <a:rPr sz="1000">
                <a:ln>
                  <a:noFill/>
                </a:ln>
                <a:effectLst/>
                <a:uLnTx/>
                <a:uFillTx/>
                <a:latin typeface="微软雅黑" panose="020B0503020204020204" pitchFamily="34" charset="-122"/>
                <a:cs typeface="微软雅黑" panose="020B0503020204020204" pitchFamily="34" charset="-122"/>
                <a:sym typeface="+mn-ea"/>
              </a:rPr>
              <a:t>g</a:t>
            </a:r>
            <a:endParaRPr lang="zh-CN" sz="1000">
              <a:latin typeface="微软雅黑" panose="020B0503020204020204" pitchFamily="34" charset="-122"/>
              <a:cs typeface="微软雅黑" panose="020B0503020204020204" pitchFamily="34" charset="-122"/>
              <a:sym typeface="+mn-ea"/>
            </a:endParaRPr>
          </a:p>
        </p:txBody>
      </p:sp>
      <p:pic>
        <p:nvPicPr>
          <p:cNvPr id="3" name="图片 2" descr="C:/Users/Administrator/Desktop/风扇图片/匹克6寸桌面风扇 YE34401/主图/3.jpg3"/>
          <p:cNvPicPr>
            <a:picLocks noChangeAspect="1"/>
          </p:cNvPicPr>
          <p:nvPr/>
        </p:nvPicPr>
        <p:blipFill>
          <a:blip r:embed="rId2"/>
          <a:srcRect/>
          <a:stretch>
            <a:fillRect/>
          </a:stretch>
        </p:blipFill>
        <p:spPr>
          <a:xfrm>
            <a:off x="6242050" y="1156970"/>
            <a:ext cx="5039360" cy="5188585"/>
          </a:xfrm>
          <a:prstGeom prst="rect">
            <a:avLst/>
          </a:prstGeom>
        </p:spPr>
      </p:pic>
      <p:pic>
        <p:nvPicPr>
          <p:cNvPr id="13" name="图片 12" descr="C:/Users/Administrator/Desktop/风扇图片/匹克6寸桌面风扇 YE34401/主图/5.jpg5"/>
          <p:cNvPicPr>
            <a:picLocks noChangeAspect="1"/>
          </p:cNvPicPr>
          <p:nvPr>
            <p:custDataLst>
              <p:tags r:id="rId3"/>
            </p:custDataLst>
          </p:nvPr>
        </p:nvPicPr>
        <p:blipFill>
          <a:blip r:embed="rId4"/>
          <a:srcRect/>
          <a:stretch>
            <a:fillRect/>
          </a:stretch>
        </p:blipFill>
        <p:spPr>
          <a:xfrm>
            <a:off x="2486660" y="5153025"/>
            <a:ext cx="1589405" cy="1553210"/>
          </a:xfrm>
          <a:prstGeom prst="rect">
            <a:avLst/>
          </a:prstGeom>
        </p:spPr>
      </p:pic>
      <p:pic>
        <p:nvPicPr>
          <p:cNvPr id="15" name="图片 14" descr="C:/Users/Administrator/Desktop/风扇图片/匹克6寸桌面风扇 YE34401/主图/7.jpg7"/>
          <p:cNvPicPr>
            <a:picLocks noChangeAspect="1"/>
          </p:cNvPicPr>
          <p:nvPr>
            <p:custDataLst>
              <p:tags r:id="rId5"/>
            </p:custDataLst>
          </p:nvPr>
        </p:nvPicPr>
        <p:blipFill>
          <a:blip r:embed="rId6"/>
          <a:srcRect/>
          <a:stretch>
            <a:fillRect/>
          </a:stretch>
        </p:blipFill>
        <p:spPr>
          <a:xfrm>
            <a:off x="4288155" y="5144770"/>
            <a:ext cx="1663065" cy="1569085"/>
          </a:xfrm>
          <a:prstGeom prst="rect">
            <a:avLst/>
          </a:prstGeom>
        </p:spPr>
      </p:pic>
      <p:pic>
        <p:nvPicPr>
          <p:cNvPr id="16" name="图片 15" descr="C:/Users/Administrator/Desktop/风扇图片/匹克6寸桌面风扇 YE34401/主图/4.jpg4"/>
          <p:cNvPicPr>
            <a:picLocks noChangeAspect="1"/>
          </p:cNvPicPr>
          <p:nvPr>
            <p:custDataLst>
              <p:tags r:id="rId7"/>
            </p:custDataLst>
          </p:nvPr>
        </p:nvPicPr>
        <p:blipFill>
          <a:blip r:embed="rId8"/>
          <a:srcRect/>
          <a:stretch>
            <a:fillRect/>
          </a:stretch>
        </p:blipFill>
        <p:spPr>
          <a:xfrm>
            <a:off x="762635" y="5153025"/>
            <a:ext cx="1604010" cy="1567180"/>
          </a:xfrm>
          <a:prstGeom prst="rect">
            <a:avLst/>
          </a:prstGeom>
        </p:spPr>
      </p:pic>
      <p:pic>
        <p:nvPicPr>
          <p:cNvPr id="11" name="图片 10" descr="透明1176×900 拷贝"/>
          <p:cNvPicPr>
            <a:picLocks noChangeAspect="1"/>
          </p:cNvPicPr>
          <p:nvPr/>
        </p:nvPicPr>
        <p:blipFill>
          <a:blip r:embed="rId9"/>
          <a:stretch>
            <a:fillRect/>
          </a:stretch>
        </p:blipFill>
        <p:spPr>
          <a:xfrm>
            <a:off x="843280" y="295910"/>
            <a:ext cx="669925" cy="669925"/>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4958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风语无双水冷循环风扇</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4918075" cy="145478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en-US" sz="1000">
                <a:ln>
                  <a:noFill/>
                </a:ln>
                <a:effectLst/>
                <a:uLnTx/>
                <a:uFillTx/>
                <a:latin typeface="微软雅黑" panose="020B0503020204020204" pitchFamily="34" charset="-122"/>
                <a:cs typeface="微软雅黑" panose="020B0503020204020204" pitchFamily="34" charset="-122"/>
                <a:sym typeface="+mn-ea"/>
              </a:rPr>
              <a:t>采用德国新能源</a:t>
            </a:r>
            <a:r>
              <a:rPr lang="en-US" altLang="zh-CN" sz="1000">
                <a:ln>
                  <a:noFill/>
                </a:ln>
                <a:effectLst/>
                <a:uLnTx/>
                <a:uFillTx/>
                <a:latin typeface="微软雅黑" panose="020B0503020204020204" pitchFamily="34" charset="-122"/>
                <a:cs typeface="微软雅黑" panose="020B0503020204020204" pitchFamily="34" charset="-122"/>
                <a:sym typeface="+mn-ea"/>
              </a:rPr>
              <a:t>18650</a:t>
            </a:r>
            <a:r>
              <a:rPr lang="zh-CN" altLang="en-US" sz="1000">
                <a:ln>
                  <a:noFill/>
                </a:ln>
                <a:effectLst/>
                <a:uLnTx/>
                <a:uFillTx/>
                <a:latin typeface="微软雅黑" panose="020B0503020204020204" pitchFamily="34" charset="-122"/>
                <a:cs typeface="微软雅黑" panose="020B0503020204020204" pitchFamily="34" charset="-122"/>
                <a:sym typeface="+mn-ea"/>
              </a:rPr>
              <a:t>聚能电芯，能量密度提升</a:t>
            </a:r>
            <a:r>
              <a:rPr lang="en-US" altLang="zh-CN" sz="1000">
                <a:ln>
                  <a:noFill/>
                </a:ln>
                <a:effectLst/>
                <a:uLnTx/>
                <a:uFillTx/>
                <a:latin typeface="微软雅黑" panose="020B0503020204020204" pitchFamily="34" charset="-122"/>
                <a:cs typeface="微软雅黑" panose="020B0503020204020204" pitchFamily="34" charset="-122"/>
                <a:sym typeface="+mn-ea"/>
              </a:rPr>
              <a:t>200%</a:t>
            </a:r>
            <a:r>
              <a:rPr lang="zh-CN" altLang="en-US" sz="1000">
                <a:ln>
                  <a:noFill/>
                </a:ln>
                <a:effectLst/>
                <a:uLnTx/>
                <a:uFillTx/>
                <a:latin typeface="微软雅黑" panose="020B0503020204020204" pitchFamily="34" charset="-122"/>
                <a:cs typeface="微软雅黑" panose="020B0503020204020204" pitchFamily="34" charset="-122"/>
                <a:sym typeface="+mn-ea"/>
              </a:rPr>
              <a:t>续航是老款仿款的</a:t>
            </a: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倍；</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en-US"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升级加大加长扩风式出风口</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送风覆盖面积是老款的了倍</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真正实现全身降温；</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防滑防抖底座，稳固不倒；</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4.350ml</a:t>
            </a:r>
            <a:r>
              <a:rPr lang="zh-CN" altLang="en-US" sz="1000">
                <a:ln>
                  <a:noFill/>
                </a:ln>
                <a:effectLst/>
                <a:uLnTx/>
                <a:uFillTx/>
                <a:latin typeface="微软雅黑" panose="020B0503020204020204" pitchFamily="34" charset="-122"/>
                <a:cs typeface="微软雅黑" panose="020B0503020204020204" pitchFamily="34" charset="-122"/>
                <a:sym typeface="+mn-ea"/>
              </a:rPr>
              <a:t>大容量加一次水</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持续冰爽。</a:t>
            </a: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143.74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149.74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195</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https://item.jd.com/10148090080025.html#crumb-wrap</a:t>
            </a:r>
            <a:endPar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4459605" cy="136525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YE35012</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6975553426833</a:t>
            </a:r>
            <a:r>
              <a:rPr lang="zh-CN" altLang="en-US" sz="1000">
                <a:ln>
                  <a:noFill/>
                </a:ln>
                <a:effectLst/>
                <a:uLnTx/>
                <a:uFillTx/>
                <a:latin typeface="微软雅黑" panose="020B0503020204020204" pitchFamily="34" charset="-122"/>
                <a:cs typeface="微软雅黑" panose="020B0503020204020204" pitchFamily="34" charset="-122"/>
                <a:sym typeface="+mn-ea"/>
              </a:rPr>
              <a:t>白色</a:t>
            </a:r>
            <a:r>
              <a:rPr lang="en-US" altLang="zh-CN" sz="1000">
                <a:ln>
                  <a:noFill/>
                </a:ln>
                <a:effectLst/>
                <a:uLnTx/>
                <a:uFillTx/>
                <a:latin typeface="微软雅黑" panose="020B0503020204020204" pitchFamily="34" charset="-122"/>
                <a:cs typeface="微软雅黑" panose="020B0503020204020204" pitchFamily="34" charset="-122"/>
                <a:sym typeface="+mn-ea"/>
              </a:rPr>
              <a:t>6975553426840</a:t>
            </a:r>
            <a:r>
              <a:rPr lang="zh-CN" altLang="en-US" sz="1000">
                <a:ln>
                  <a:noFill/>
                </a:ln>
                <a:effectLst/>
                <a:uLnTx/>
                <a:uFillTx/>
                <a:latin typeface="微软雅黑" panose="020B0503020204020204" pitchFamily="34" charset="-122"/>
                <a:cs typeface="微软雅黑" panose="020B0503020204020204" pitchFamily="34" charset="-122"/>
                <a:sym typeface="+mn-ea"/>
              </a:rPr>
              <a:t>蓝色</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电池容量：</a:t>
            </a:r>
            <a:r>
              <a:rPr lang="en-US" sz="1000">
                <a:ln>
                  <a:noFill/>
                </a:ln>
                <a:effectLst/>
                <a:uLnTx/>
                <a:uFillTx/>
                <a:latin typeface="微软雅黑" panose="020B0503020204020204" pitchFamily="34" charset="-122"/>
                <a:cs typeface="微软雅黑" panose="020B0503020204020204" pitchFamily="34" charset="-122"/>
                <a:sym typeface="+mn-ea"/>
              </a:rPr>
              <a:t>4000</a:t>
            </a:r>
            <a:r>
              <a:rPr sz="1000">
                <a:ln>
                  <a:noFill/>
                </a:ln>
                <a:effectLst/>
                <a:uLnTx/>
                <a:uFillTx/>
                <a:latin typeface="微软雅黑" panose="020B0503020204020204" pitchFamily="34" charset="-122"/>
                <a:cs typeface="微软雅黑" panose="020B0503020204020204" pitchFamily="34" charset="-122"/>
                <a:sym typeface="+mn-ea"/>
              </a:rPr>
              <a:t>mAh   </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材质：ABS   </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atin typeface="微软雅黑" panose="020B0503020204020204" pitchFamily="34" charset="-122"/>
                <a:cs typeface="微软雅黑" panose="020B0503020204020204" pitchFamily="34" charset="-122"/>
                <a:sym typeface="+mn-ea"/>
              </a:rPr>
              <a:t>产品尺寸：</a:t>
            </a:r>
            <a:r>
              <a:rPr lang="en-US" altLang="zh-CN" sz="1000">
                <a:latin typeface="微软雅黑" panose="020B0503020204020204" pitchFamily="34" charset="-122"/>
                <a:cs typeface="微软雅黑" panose="020B0503020204020204" pitchFamily="34" charset="-122"/>
                <a:sym typeface="+mn-ea"/>
              </a:rPr>
              <a:t>124*134*240mm</a:t>
            </a:r>
            <a:endParaRPr lang="en-US" alt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5849620" y="1225550"/>
            <a:ext cx="5579110" cy="4884420"/>
          </a:xfrm>
          <a:prstGeom prst="rect">
            <a:avLst/>
          </a:prstGeom>
        </p:spPr>
      </p:pic>
      <p:pic>
        <p:nvPicPr>
          <p:cNvPr id="4" name="图片 3"/>
          <p:cNvPicPr>
            <a:picLocks noChangeAspect="1"/>
          </p:cNvPicPr>
          <p:nvPr/>
        </p:nvPicPr>
        <p:blipFill>
          <a:blip r:embed="rId3"/>
          <a:stretch>
            <a:fillRect/>
          </a:stretch>
        </p:blipFill>
        <p:spPr>
          <a:xfrm>
            <a:off x="843280" y="5195570"/>
            <a:ext cx="1343025" cy="1480185"/>
          </a:xfrm>
          <a:prstGeom prst="rect">
            <a:avLst/>
          </a:prstGeom>
        </p:spPr>
      </p:pic>
      <p:pic>
        <p:nvPicPr>
          <p:cNvPr id="5" name="图片 4"/>
          <p:cNvPicPr>
            <a:picLocks noChangeAspect="1"/>
          </p:cNvPicPr>
          <p:nvPr/>
        </p:nvPicPr>
        <p:blipFill>
          <a:blip r:embed="rId4"/>
          <a:stretch>
            <a:fillRect/>
          </a:stretch>
        </p:blipFill>
        <p:spPr>
          <a:xfrm>
            <a:off x="2352040" y="5195570"/>
            <a:ext cx="1477010" cy="1480185"/>
          </a:xfrm>
          <a:prstGeom prst="rect">
            <a:avLst/>
          </a:prstGeom>
        </p:spPr>
      </p:pic>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3" name="图片 2" descr="主图5"/>
          <p:cNvPicPr>
            <a:picLocks noChangeAspect="1"/>
          </p:cNvPicPr>
          <p:nvPr/>
        </p:nvPicPr>
        <p:blipFill>
          <a:blip r:embed="rId6"/>
          <a:stretch>
            <a:fillRect/>
          </a:stretch>
        </p:blipFill>
        <p:spPr>
          <a:xfrm>
            <a:off x="3994785" y="5195570"/>
            <a:ext cx="1479550" cy="147955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2628900" y="2799080"/>
            <a:ext cx="7173595" cy="1433830"/>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日清</a:t>
            </a:r>
            <a:r>
              <a:rPr lang="en-US" alt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a:t>
            </a:r>
            <a:r>
              <a:rPr lang="zh-CN" altLang="en-US" sz="6250" b="1" kern="0" spc="30" dirty="0">
                <a:solidFill>
                  <a:srgbClr val="FFFFFF">
                    <a:alpha val="100000"/>
                  </a:srgbClr>
                </a:solidFill>
                <a:latin typeface="黑体" panose="02010609060101010101" charset="-122"/>
                <a:ea typeface="黑体" panose="02010609060101010101" charset="-122"/>
                <a:cs typeface="黑体" panose="02010609060101010101" charset="-122"/>
              </a:rPr>
              <a:t>护理</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NISSIN/NURSING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5263515"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lt"/>
                </a:rPr>
                <a:t>匹克</a:t>
              </a:r>
              <a:r>
                <a:rPr lang="en-US" altLang="zh-CN" sz="2400" b="1" dirty="0">
                  <a:solidFill>
                    <a:schemeClr val="bg2">
                      <a:lumMod val="25000"/>
                    </a:schemeClr>
                  </a:solidFill>
                  <a:cs typeface="+mn-ea"/>
                  <a:sym typeface="+mn-lt"/>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能量球鞋洗护套装（</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4</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件套）</a:t>
              </a:r>
              <a:endParaRPr lang="zh-CN" altLang="en-US"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700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32485" y="2461260"/>
            <a:ext cx="5088255" cy="1191895"/>
          </a:xfrm>
          <a:prstGeom prst="rect">
            <a:avLst/>
          </a:prstGeom>
          <a:noFill/>
        </p:spPr>
        <p:txBody>
          <a:bodyPr wrap="square" rtlCol="0">
            <a:noAutofit/>
          </a:bodyPr>
          <a:lstStyle/>
          <a:p>
            <a:pPr>
              <a:lnSpc>
                <a:spcPct val="150000"/>
              </a:lnSpc>
              <a:buFont typeface="+mj-lt"/>
            </a:pPr>
            <a:r>
              <a:rPr lang="zh-CN" altLang="en-US" sz="1000" b="1" dirty="0">
                <a:solidFill>
                  <a:schemeClr val="bg2">
                    <a:lumMod val="25000"/>
                  </a:schemeClr>
                </a:solidFill>
                <a:latin typeface="微软雅黑" panose="020B0503020204020204" pitchFamily="34" charset="-122"/>
                <a:cs typeface="微软雅黑" panose="020B0503020204020204" pitchFamily="34" charset="-122"/>
                <a:sym typeface="+mn-ea"/>
              </a:rPr>
              <a:t>产品特点</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1.</a:t>
            </a:r>
            <a:r>
              <a:rPr lang="zh-CN" altLang="en-US" sz="1000" b="1" dirty="0">
                <a:latin typeface="微软雅黑" panose="020B0503020204020204" pitchFamily="34" charset="-122"/>
                <a:cs typeface="微软雅黑" panose="020B0503020204020204" pitchFamily="34" charset="-122"/>
                <a:sym typeface="+mn-ea"/>
              </a:rPr>
              <a:t>干洗即穿：</a:t>
            </a:r>
            <a:r>
              <a:rPr lang="zh-CN" altLang="en-US" sz="1000" dirty="0">
                <a:latin typeface="微软雅黑" panose="020B0503020204020204" pitchFamily="34" charset="-122"/>
                <a:cs typeface="微软雅黑" panose="020B0503020204020204" pitchFamily="34" charset="-122"/>
                <a:sym typeface="+mn-ea"/>
              </a:rPr>
              <a:t>快速去污，洗完就能穿，省时便捷</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2.</a:t>
            </a:r>
            <a:r>
              <a:rPr lang="zh-CN" altLang="en-US" sz="1000" b="1" dirty="0">
                <a:latin typeface="微软雅黑" panose="020B0503020204020204" pitchFamily="34" charset="-122"/>
                <a:cs typeface="微软雅黑" panose="020B0503020204020204" pitchFamily="34" charset="-122"/>
                <a:sym typeface="+mn-ea"/>
              </a:rPr>
              <a:t>高效渗透：</a:t>
            </a:r>
            <a:r>
              <a:rPr lang="zh-CN" altLang="en-US" sz="1000" dirty="0">
                <a:latin typeface="微软雅黑" panose="020B0503020204020204" pitchFamily="34" charset="-122"/>
                <a:cs typeface="微软雅黑" panose="020B0503020204020204" pitchFamily="34" charset="-122"/>
                <a:sym typeface="+mn-ea"/>
              </a:rPr>
              <a:t>能量球技术，快速渗透，强效溶解污渍</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3.</a:t>
            </a:r>
            <a:r>
              <a:rPr lang="zh-CN" altLang="en-US" sz="1000" b="1" dirty="0">
                <a:latin typeface="微软雅黑" panose="020B0503020204020204" pitchFamily="34" charset="-122"/>
                <a:cs typeface="微软雅黑" panose="020B0503020204020204" pitchFamily="34" charset="-122"/>
                <a:sym typeface="+mn-ea"/>
              </a:rPr>
              <a:t>植萃呵护：</a:t>
            </a:r>
            <a:r>
              <a:rPr lang="zh-CN" altLang="en-US" sz="1000" dirty="0">
                <a:latin typeface="微软雅黑" panose="020B0503020204020204" pitchFamily="34" charset="-122"/>
                <a:cs typeface="微软雅黑" panose="020B0503020204020204" pitchFamily="34" charset="-122"/>
                <a:sym typeface="+mn-ea"/>
              </a:rPr>
              <a:t>植物配方，不伤鞋面，安心清洁</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buFont typeface="+mj-l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5633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30.42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36.42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45.9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328420"/>
            <a:ext cx="5014595"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en-US" altLang="zh-CN" sz="1000" dirty="0">
                <a:ea typeface="微软雅黑" panose="020B0503020204020204" pitchFamily="34" charset="-122"/>
                <a:cs typeface="微软雅黑" panose="020B0503020204020204" pitchFamily="34" charset="-122"/>
                <a:sym typeface="+mn-ea"/>
              </a:rPr>
              <a:t>PJ45117001000</a:t>
            </a:r>
            <a:br>
              <a:rPr lang="en-US" altLang="zh-CN" sz="1000" dirty="0">
                <a:ea typeface="微软雅黑" panose="020B0503020204020204" pitchFamily="34" charset="-122"/>
                <a:cs typeface="微软雅黑" panose="020B0503020204020204" pitchFamily="34" charset="-122"/>
                <a:sym typeface="+mn-ea"/>
              </a:rPr>
            </a:br>
            <a:r>
              <a:rPr lang="en-US" altLang="zh-CN" sz="1000" dirty="0">
                <a:ea typeface="微软雅黑" panose="020B0503020204020204" pitchFamily="34" charset="-122"/>
                <a:cs typeface="微软雅黑" panose="020B0503020204020204" pitchFamily="34" charset="-122"/>
                <a:sym typeface="+mn-ea"/>
              </a:rPr>
              <a:t>69</a:t>
            </a:r>
            <a:r>
              <a:rPr lang="zh-CN" altLang="en-US" sz="1000" dirty="0">
                <a:ea typeface="微软雅黑" panose="020B0503020204020204" pitchFamily="34" charset="-122"/>
                <a:cs typeface="微软雅黑" panose="020B0503020204020204" pitchFamily="34" charset="-122"/>
                <a:sym typeface="+mn-ea"/>
              </a:rPr>
              <a:t>码：</a:t>
            </a:r>
            <a:r>
              <a:rPr lang="en-US" altLang="zh-CN" sz="1000" dirty="0">
                <a:ea typeface="微软雅黑" panose="020B0503020204020204" pitchFamily="34" charset="-122"/>
                <a:cs typeface="微软雅黑" panose="020B0503020204020204" pitchFamily="34" charset="-122"/>
                <a:sym typeface="+mn-ea"/>
              </a:rPr>
              <a:t>6974798379812</a:t>
            </a:r>
            <a:endParaRPr lang="en-US" altLang="zh-CN" sz="1000" dirty="0">
              <a:ea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r>
              <a:rPr lang="zh-CN" altLang="en-US" sz="1000" dirty="0">
                <a:latin typeface="微软雅黑" panose="020B0503020204020204" pitchFamily="34" charset="-122"/>
                <a:cs typeface="微软雅黑" panose="020B0503020204020204" pitchFamily="34" charset="-122"/>
                <a:sym typeface="+mn-ea"/>
              </a:rPr>
              <a:t>规格：</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匹克能量球抗菌除臭喷雾（二代）</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匹克能量球清洁泡沫（二代）</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普通鞋刷</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片擦鞋湿巾</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endParaRPr lang="en-US" altLang="zh-CN" sz="1000">
              <a:latin typeface="微软雅黑" panose="020B0503020204020204" pitchFamily="34" charset="-122"/>
              <a:cs typeface="微软雅黑" panose="020B0503020204020204" pitchFamily="34" charset="-122"/>
              <a:sym typeface="+mn-ea"/>
            </a:endParaRPr>
          </a:p>
        </p:txBody>
      </p:sp>
      <p:pic>
        <p:nvPicPr>
          <p:cNvPr id="12" name="图片 11"/>
          <p:cNvPicPr>
            <a:picLocks noChangeAspect="1"/>
          </p:cNvPicPr>
          <p:nvPr/>
        </p:nvPicPr>
        <p:blipFill>
          <a:blip r:embed="rId2"/>
          <a:stretch>
            <a:fillRect/>
          </a:stretch>
        </p:blipFill>
        <p:spPr>
          <a:xfrm>
            <a:off x="6388735" y="1066800"/>
            <a:ext cx="5172710" cy="5146675"/>
          </a:xfrm>
          <a:prstGeom prst="rect">
            <a:avLst/>
          </a:prstGeom>
        </p:spPr>
      </p:pic>
      <p:pic>
        <p:nvPicPr>
          <p:cNvPr id="13" name="图片 12" descr="微信截图_20250606112620"/>
          <p:cNvPicPr>
            <a:picLocks noChangeAspect="1"/>
          </p:cNvPicPr>
          <p:nvPr/>
        </p:nvPicPr>
        <p:blipFill>
          <a:blip r:embed="rId3"/>
          <a:stretch>
            <a:fillRect/>
          </a:stretch>
        </p:blipFill>
        <p:spPr>
          <a:xfrm>
            <a:off x="843280" y="4407535"/>
            <a:ext cx="1371600" cy="1688465"/>
          </a:xfrm>
          <a:prstGeom prst="rect">
            <a:avLst/>
          </a:prstGeom>
        </p:spPr>
      </p:pic>
      <p:pic>
        <p:nvPicPr>
          <p:cNvPr id="15" name="图片 14" descr="1"/>
          <p:cNvPicPr>
            <a:picLocks noChangeAspect="1"/>
          </p:cNvPicPr>
          <p:nvPr/>
        </p:nvPicPr>
        <p:blipFill>
          <a:blip r:embed="rId4"/>
          <a:stretch>
            <a:fillRect/>
          </a:stretch>
        </p:blipFill>
        <p:spPr>
          <a:xfrm>
            <a:off x="2371725" y="4407535"/>
            <a:ext cx="1323340" cy="1688465"/>
          </a:xfrm>
          <a:prstGeom prst="rect">
            <a:avLst/>
          </a:prstGeom>
        </p:spPr>
      </p:pic>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3" name="图片 2" descr="6"/>
          <p:cNvPicPr>
            <a:picLocks noChangeAspect="1"/>
          </p:cNvPicPr>
          <p:nvPr/>
        </p:nvPicPr>
        <p:blipFill>
          <a:blip r:embed="rId6"/>
          <a:stretch>
            <a:fillRect/>
          </a:stretch>
        </p:blipFill>
        <p:spPr>
          <a:xfrm>
            <a:off x="3851910" y="4407535"/>
            <a:ext cx="1688465" cy="168846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783150" y="440281"/>
              <a:ext cx="3361055"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健身竞速</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跳绳</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880" y="2684780"/>
            <a:ext cx="50882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zh-CN" sz="1000">
                <a:ln>
                  <a:noFill/>
                </a:ln>
                <a:effectLst/>
                <a:uLnTx/>
                <a:uFillTx/>
                <a:latin typeface="微软雅黑" panose="020B0503020204020204" pitchFamily="34" charset="-122"/>
                <a:cs typeface="微软雅黑" panose="020B0503020204020204" pitchFamily="34" charset="-122"/>
                <a:sym typeface="+mn-ea"/>
              </a:rPr>
              <a:t>防滑耐磨手柄人体工程学设计</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zh-CN" sz="1000">
                <a:ln>
                  <a:noFill/>
                </a:ln>
                <a:effectLst/>
                <a:uLnTx/>
                <a:uFillTx/>
                <a:latin typeface="微软雅黑" panose="020B0503020204020204" pitchFamily="34" charset="-122"/>
                <a:cs typeface="微软雅黑" panose="020B0503020204020204" pitchFamily="34" charset="-122"/>
                <a:sym typeface="+mn-ea"/>
              </a:rPr>
              <a:t>长度随意调节.更加结实，可拆卸调节长短</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zh-CN" sz="1000">
                <a:ln>
                  <a:noFill/>
                </a:ln>
                <a:effectLst/>
                <a:uLnTx/>
                <a:uFillTx/>
                <a:latin typeface="微软雅黑" panose="020B0503020204020204" pitchFamily="34" charset="-122"/>
                <a:cs typeface="微软雅黑" panose="020B0503020204020204" pitchFamily="34" charset="-122"/>
                <a:sym typeface="+mn-ea"/>
              </a:rPr>
              <a:t>4MM加粗PVC绳</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4.</a:t>
            </a:r>
            <a:r>
              <a:rPr lang="zh-CN" altLang="zh-CN" sz="1000">
                <a:ln>
                  <a:noFill/>
                </a:ln>
                <a:effectLst/>
                <a:uLnTx/>
                <a:uFillTx/>
                <a:latin typeface="微软雅黑" panose="020B0503020204020204" pitchFamily="34" charset="-122"/>
                <a:cs typeface="微软雅黑" panose="020B0503020204020204" pitchFamily="34" charset="-122"/>
                <a:sym typeface="+mn-ea"/>
              </a:rPr>
              <a:t>不缠绳不绕绳转动轻松任意跳</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5.竞速健身，大人小孩都能用，不限场地室内也能跳</a:t>
            </a:r>
            <a:endParaRPr lang="en-US" altLang="zh-CN" sz="1000" dirty="0">
              <a:latin typeface="微软雅黑" panose="020B0503020204020204" pitchFamily="34" charset="-122"/>
              <a:cs typeface="微软雅黑" panose="020B0503020204020204" pitchFamily="34" charset="-122"/>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35</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https://item.jd.com/10096563565030.html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368675" cy="570865"/>
          </a:xfrm>
          <a:prstGeom prst="rect">
            <a:avLst/>
          </a:prstGeom>
          <a:noFill/>
        </p:spPr>
        <p:txBody>
          <a:bodyPr wrap="square" rtlCol="0">
            <a:noAutofit/>
          </a:bodyPr>
          <a:lstStyle/>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型号：YW41101</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zh-CN" altLang="zh-CN" sz="1000">
                <a:ln>
                  <a:noFill/>
                </a:ln>
                <a:effectLst/>
                <a:uLnTx/>
                <a:uFillTx/>
                <a:latin typeface="微软雅黑" panose="020B0503020204020204" pitchFamily="34" charset="-122"/>
                <a:cs typeface="微软雅黑" panose="020B0503020204020204" pitchFamily="34" charset="-122"/>
                <a:sym typeface="+mn-ea"/>
              </a:rPr>
              <a:t>6923242151597蓝色</a:t>
            </a:r>
            <a:r>
              <a:rPr lang="zh-CN" altLang="en-US"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6923242151580</a:t>
            </a:r>
            <a:r>
              <a:rPr lang="zh-CN" altLang="en-US" sz="1000">
                <a:ln>
                  <a:noFill/>
                </a:ln>
                <a:effectLst/>
                <a:uLnTx/>
                <a:uFillTx/>
                <a:latin typeface="微软雅黑" panose="020B0503020204020204" pitchFamily="34" charset="-122"/>
                <a:cs typeface="微软雅黑" panose="020B0503020204020204" pitchFamily="34" charset="-122"/>
                <a:sym typeface="+mn-ea"/>
              </a:rPr>
              <a:t>粉色</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规格：绳长：</a:t>
            </a:r>
            <a:r>
              <a:rPr lang="en-US" altLang="zh-CN" sz="1000">
                <a:ln>
                  <a:noFill/>
                </a:ln>
                <a:effectLst/>
                <a:uLnTx/>
                <a:uFillTx/>
                <a:latin typeface="微软雅黑" panose="020B0503020204020204" pitchFamily="34" charset="-122"/>
                <a:cs typeface="微软雅黑" panose="020B0503020204020204" pitchFamily="34" charset="-122"/>
                <a:sym typeface="+mn-ea"/>
              </a:rPr>
              <a:t>2.8</a:t>
            </a:r>
            <a:r>
              <a:rPr lang="zh-CN" altLang="zh-CN" sz="1000">
                <a:ln>
                  <a:noFill/>
                </a:ln>
                <a:effectLst/>
                <a:uLnTx/>
                <a:uFillTx/>
                <a:latin typeface="微软雅黑" panose="020B0503020204020204" pitchFamily="34" charset="-122"/>
                <a:cs typeface="微软雅黑" panose="020B0503020204020204" pitchFamily="34" charset="-122"/>
                <a:sym typeface="+mn-ea"/>
              </a:rPr>
              <a:t>米；手柄长度：13.5cm</a:t>
            </a:r>
            <a:br>
              <a:rPr lang="zh-CN" altLang="zh-CN" sz="1000">
                <a:ln>
                  <a:noFill/>
                </a:ln>
                <a:effectLst/>
                <a:uLnTx/>
                <a:uFillTx/>
                <a:latin typeface="微软雅黑" panose="020B0503020204020204" pitchFamily="34" charset="-122"/>
                <a:cs typeface="微软雅黑" panose="020B0503020204020204" pitchFamily="34" charset="-122"/>
                <a:sym typeface="+mn-ea"/>
              </a:rPr>
            </a:br>
            <a:r>
              <a:rPr lang="zh-CN" altLang="zh-CN" sz="1000">
                <a:ln>
                  <a:noFill/>
                </a:ln>
                <a:effectLst/>
                <a:uLnTx/>
                <a:uFillTx/>
                <a:latin typeface="微软雅黑" panose="020B0503020204020204" pitchFamily="34" charset="-122"/>
                <a:cs typeface="微软雅黑" panose="020B0503020204020204" pitchFamily="34" charset="-122"/>
                <a:sym typeface="+mn-ea"/>
              </a:rPr>
              <a:t>重量：107g</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en-US" altLang="zh-CN" sz="1000">
                <a:ln>
                  <a:noFill/>
                </a:ln>
                <a:effectLst/>
                <a:uLnTx/>
                <a:uFillTx/>
                <a:latin typeface="微软雅黑" panose="020B0503020204020204" pitchFamily="34" charset="-122"/>
                <a:cs typeface="微软雅黑" panose="020B0503020204020204" pitchFamily="34" charset="-122"/>
                <a:sym typeface="+mn-ea"/>
              </a:rPr>
              <a:t>PP</a:t>
            </a:r>
            <a:r>
              <a:rPr lang="zh-CN" altLang="zh-CN" sz="1000">
                <a:ln>
                  <a:noFill/>
                </a:ln>
                <a:effectLst/>
                <a:uLnTx/>
                <a:uFillTx/>
                <a:latin typeface="微软雅黑" panose="020B0503020204020204" pitchFamily="34" charset="-122"/>
                <a:cs typeface="微软雅黑" panose="020B0503020204020204" pitchFamily="34" charset="-122"/>
                <a:sym typeface="+mn-ea"/>
              </a:rPr>
              <a:t>+ PVC</a:t>
            </a:r>
            <a:endParaRPr lang="zh-CN" sz="1000">
              <a:latin typeface="微软雅黑" panose="020B0503020204020204" pitchFamily="34" charset="-122"/>
              <a:cs typeface="微软雅黑" panose="020B0503020204020204" pitchFamily="34" charset="-122"/>
              <a:sym typeface="+mn-ea"/>
            </a:endParaRPr>
          </a:p>
        </p:txBody>
      </p:sp>
      <p:pic>
        <p:nvPicPr>
          <p:cNvPr id="3" name="图片 2" descr="新SKU蓝1"/>
          <p:cNvPicPr>
            <a:picLocks noChangeAspect="1"/>
          </p:cNvPicPr>
          <p:nvPr/>
        </p:nvPicPr>
        <p:blipFill>
          <a:blip r:embed="rId2"/>
          <a:stretch>
            <a:fillRect/>
          </a:stretch>
        </p:blipFill>
        <p:spPr>
          <a:xfrm>
            <a:off x="6096635" y="1120775"/>
            <a:ext cx="5144135" cy="5385435"/>
          </a:xfrm>
          <a:prstGeom prst="rect">
            <a:avLst/>
          </a:prstGeom>
        </p:spPr>
      </p:pic>
      <p:pic>
        <p:nvPicPr>
          <p:cNvPr id="15" name="图片 14" descr="新SKU粉3"/>
          <p:cNvPicPr>
            <a:picLocks noChangeAspect="1"/>
          </p:cNvPicPr>
          <p:nvPr/>
        </p:nvPicPr>
        <p:blipFill>
          <a:blip r:embed="rId3"/>
          <a:stretch>
            <a:fillRect/>
          </a:stretch>
        </p:blipFill>
        <p:spPr>
          <a:xfrm>
            <a:off x="2288540" y="5091430"/>
            <a:ext cx="1621790" cy="1563370"/>
          </a:xfrm>
          <a:prstGeom prst="rect">
            <a:avLst/>
          </a:prstGeom>
        </p:spPr>
      </p:pic>
      <p:pic>
        <p:nvPicPr>
          <p:cNvPr id="11" name="图片 10" descr="新SKU粉1"/>
          <p:cNvPicPr>
            <a:picLocks noChangeAspect="1"/>
          </p:cNvPicPr>
          <p:nvPr/>
        </p:nvPicPr>
        <p:blipFill>
          <a:blip r:embed="rId4"/>
          <a:stretch>
            <a:fillRect/>
          </a:stretch>
        </p:blipFill>
        <p:spPr>
          <a:xfrm>
            <a:off x="575945" y="5091430"/>
            <a:ext cx="1563370" cy="1563370"/>
          </a:xfrm>
          <a:prstGeom prst="rect">
            <a:avLst/>
          </a:prstGeom>
        </p:spPr>
      </p:pic>
      <p:pic>
        <p:nvPicPr>
          <p:cNvPr id="12" name="图片 11"/>
          <p:cNvPicPr>
            <a:picLocks noChangeAspect="1"/>
          </p:cNvPicPr>
          <p:nvPr>
            <p:custDataLst>
              <p:tags r:id="rId5"/>
            </p:custDataLst>
          </p:nvPr>
        </p:nvPicPr>
        <p:blipFill>
          <a:blip r:embed="rId6"/>
          <a:stretch>
            <a:fillRect/>
          </a:stretch>
        </p:blipFill>
        <p:spPr>
          <a:xfrm>
            <a:off x="4059555" y="5091430"/>
            <a:ext cx="1578610" cy="1564005"/>
          </a:xfrm>
          <a:prstGeom prst="rect">
            <a:avLst/>
          </a:prstGeom>
        </p:spPr>
      </p:pic>
      <p:pic>
        <p:nvPicPr>
          <p:cNvPr id="4" name="图片 3" descr="透明1176×900 拷贝"/>
          <p:cNvPicPr>
            <a:picLocks noChangeAspect="1"/>
          </p:cNvPicPr>
          <p:nvPr/>
        </p:nvPicPr>
        <p:blipFill>
          <a:blip r:embed="rId7"/>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2" name="五边形 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120x120 拷贝"/>
            <p:cNvPicPr>
              <a:picLocks noChangeAspect="1"/>
            </p:cNvPicPr>
            <p:nvPr/>
          </p:nvPicPr>
          <p:blipFill>
            <a:blip r:embed="rId8"/>
            <a:stretch>
              <a:fillRect/>
            </a:stretch>
          </p:blipFill>
          <p:spPr>
            <a:xfrm>
              <a:off x="12665" y="749"/>
              <a:ext cx="642" cy="642"/>
            </a:xfrm>
            <a:prstGeom prst="rect">
              <a:avLst/>
            </a:prstGeom>
          </p:spPr>
        </p:pic>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70586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匹克*3D聚能清洁湿巾</a:t>
              </a:r>
              <a:endParaRPr lang="zh-CN" altLang="en-US"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700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32485" y="2461260"/>
            <a:ext cx="5088255" cy="1292860"/>
          </a:xfrm>
          <a:prstGeom prst="rect">
            <a:avLst/>
          </a:prstGeom>
          <a:noFill/>
        </p:spPr>
        <p:txBody>
          <a:bodyPr wrap="square" rtlCol="0">
            <a:noAutofit/>
          </a:bodyPr>
          <a:lstStyle/>
          <a:p>
            <a:pPr>
              <a:lnSpc>
                <a:spcPct val="150000"/>
              </a:lnSpc>
              <a:buFont typeface="+mj-lt"/>
            </a:pPr>
            <a:r>
              <a:rPr lang="zh-CN" altLang="en-US" sz="1000" b="1" dirty="0">
                <a:solidFill>
                  <a:schemeClr val="bg2">
                    <a:lumMod val="25000"/>
                  </a:schemeClr>
                </a:solidFill>
                <a:latin typeface="微软雅黑" panose="020B0503020204020204" pitchFamily="34" charset="-122"/>
                <a:cs typeface="微软雅黑" panose="020B0503020204020204" pitchFamily="34" charset="-122"/>
                <a:sym typeface="+mn-ea"/>
              </a:rPr>
              <a:t>产品特点</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1.</a:t>
            </a:r>
            <a:r>
              <a:rPr lang="zh-CN" altLang="en-US" sz="1000" b="1" dirty="0">
                <a:latin typeface="微软雅黑" panose="020B0503020204020204" pitchFamily="34" charset="-122"/>
                <a:cs typeface="微软雅黑" panose="020B0503020204020204" pitchFamily="34" charset="-122"/>
                <a:sym typeface="+mn-ea"/>
              </a:rPr>
              <a:t>清洁力强</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3D</a:t>
            </a:r>
            <a:r>
              <a:rPr lang="zh-CN" altLang="en-US" sz="1000" dirty="0">
                <a:latin typeface="微软雅黑" panose="020B0503020204020204" pitchFamily="34" charset="-122"/>
                <a:cs typeface="微软雅黑" panose="020B0503020204020204" pitchFamily="34" charset="-122"/>
                <a:sym typeface="+mn-ea"/>
              </a:rPr>
              <a:t>立体聚能点设计，针对网孔鞋清洁力突出，聚能点强化清洁效果</a:t>
            </a:r>
            <a:r>
              <a:rPr lang="en-US" altLang="zh-CN" sz="1000" dirty="0">
                <a:latin typeface="微软雅黑" panose="020B0503020204020204" pitchFamily="34" charset="-122"/>
                <a:cs typeface="微软雅黑" panose="020B0503020204020204" pitchFamily="34" charset="-122"/>
                <a:sym typeface="+mn-ea"/>
              </a:rPr>
              <a:t>; </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2.</a:t>
            </a:r>
            <a:r>
              <a:rPr lang="zh-CN" altLang="en-US" sz="1000" b="1" dirty="0">
                <a:latin typeface="微软雅黑" panose="020B0503020204020204" pitchFamily="34" charset="-122"/>
                <a:cs typeface="微软雅黑" panose="020B0503020204020204" pitchFamily="34" charset="-122"/>
                <a:sym typeface="+mn-ea"/>
              </a:rPr>
              <a:t>便捷温和</a:t>
            </a:r>
            <a:r>
              <a:rPr lang="zh-CN" altLang="en-US" sz="1000" dirty="0">
                <a:latin typeface="微软雅黑" panose="020B0503020204020204" pitchFamily="34" charset="-122"/>
                <a:cs typeface="微软雅黑" panose="020B0503020204020204" pitchFamily="34" charset="-122"/>
                <a:sym typeface="+mn-ea"/>
              </a:rPr>
              <a:t>：免水洗清洁，使用方便；配方温和不刺激，不伤鞋不伤手</a:t>
            </a:r>
            <a:r>
              <a:rPr lang="en-US" altLang="zh-CN"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3.</a:t>
            </a:r>
            <a:r>
              <a:rPr lang="zh-CN" altLang="en-US" sz="1000" b="1" dirty="0">
                <a:latin typeface="微软雅黑" panose="020B0503020204020204" pitchFamily="34" charset="-122"/>
                <a:cs typeface="微软雅黑" panose="020B0503020204020204" pitchFamily="34" charset="-122"/>
                <a:sym typeface="+mn-ea"/>
              </a:rPr>
              <a:t>携带便利</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20 </a:t>
            </a:r>
            <a:r>
              <a:rPr lang="zh-CN" altLang="en-US" sz="1000" dirty="0">
                <a:latin typeface="微软雅黑" panose="020B0503020204020204" pitchFamily="34" charset="-122"/>
                <a:cs typeface="微软雅黑" panose="020B0503020204020204" pitchFamily="34" charset="-122"/>
                <a:sym typeface="+mn-ea"/>
              </a:rPr>
              <a:t>片独立包装，方便放入包包、口袋，随时可用。</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buFont typeface="+mj-l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5633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7.73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13.73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23.31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312545"/>
            <a:ext cx="5014595"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PJ15107001000</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mn-ea"/>
              </a:rPr>
              <a:t>69码：</a:t>
            </a:r>
            <a:r>
              <a:rPr lang="en-US" altLang="zh-CN" sz="1000" dirty="0">
                <a:latin typeface="微软雅黑" panose="020B0503020204020204" pitchFamily="34" charset="-122"/>
                <a:cs typeface="微软雅黑" panose="020B0503020204020204" pitchFamily="34" charset="-122"/>
                <a:sym typeface="+mn-ea"/>
              </a:rPr>
              <a:t>6970048648868</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mn-ea"/>
              </a:rPr>
              <a:t>容量：</a:t>
            </a:r>
            <a:r>
              <a:rPr lang="en-US" altLang="zh-CN" sz="1000" dirty="0">
                <a:latin typeface="微软雅黑" panose="020B0503020204020204" pitchFamily="34" charset="-122"/>
                <a:cs typeface="微软雅黑" panose="020B0503020204020204" pitchFamily="34" charset="-122"/>
                <a:sym typeface="+mn-ea"/>
              </a:rPr>
              <a:t>20</a:t>
            </a:r>
            <a:r>
              <a:rPr lang="zh-CN" altLang="en-US" sz="1000" dirty="0">
                <a:latin typeface="微软雅黑" panose="020B0503020204020204" pitchFamily="34" charset="-122"/>
                <a:cs typeface="微软雅黑" panose="020B0503020204020204" pitchFamily="34" charset="-122"/>
                <a:sym typeface="+mn-ea"/>
              </a:rPr>
              <a:t>片</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盒</a:t>
            </a:r>
            <a:endParaRPr lang="en-US" alt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626110" y="4035425"/>
            <a:ext cx="6096000" cy="645160"/>
          </a:xfrm>
          <a:prstGeom prst="rect">
            <a:avLst/>
          </a:prstGeom>
          <a:noFill/>
        </p:spPr>
        <p:txBody>
          <a:bodyPr wrap="square" rtlCol="0" anchor="t">
            <a:spAutoFit/>
          </a:bodyPr>
          <a:lstStyle/>
          <a:p>
            <a:r>
              <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电商链接：</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https://detail.tmall.com/item.htm?abbucket=15&amp;id=901636958694&amp;pisk</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290695" y="4696460"/>
            <a:ext cx="1730375" cy="1736725"/>
          </a:xfrm>
          <a:prstGeom prst="rect">
            <a:avLst/>
          </a:prstGeom>
        </p:spPr>
      </p:pic>
      <p:pic>
        <p:nvPicPr>
          <p:cNvPr id="5" name="图片 4"/>
          <p:cNvPicPr>
            <a:picLocks noChangeAspect="1"/>
          </p:cNvPicPr>
          <p:nvPr/>
        </p:nvPicPr>
        <p:blipFill>
          <a:blip r:embed="rId3"/>
          <a:stretch>
            <a:fillRect/>
          </a:stretch>
        </p:blipFill>
        <p:spPr>
          <a:xfrm>
            <a:off x="626110" y="4696460"/>
            <a:ext cx="1703705" cy="1703705"/>
          </a:xfrm>
          <a:prstGeom prst="rect">
            <a:avLst/>
          </a:prstGeom>
        </p:spPr>
      </p:pic>
      <p:pic>
        <p:nvPicPr>
          <p:cNvPr id="4" name="图片 3"/>
          <p:cNvPicPr>
            <a:picLocks noChangeAspect="1"/>
          </p:cNvPicPr>
          <p:nvPr/>
        </p:nvPicPr>
        <p:blipFill>
          <a:blip r:embed="rId4"/>
          <a:stretch>
            <a:fillRect/>
          </a:stretch>
        </p:blipFill>
        <p:spPr>
          <a:xfrm>
            <a:off x="2448560" y="4696460"/>
            <a:ext cx="1723390" cy="1725930"/>
          </a:xfrm>
          <a:prstGeom prst="rect">
            <a:avLst/>
          </a:prstGeom>
        </p:spPr>
      </p:pic>
      <p:pic>
        <p:nvPicPr>
          <p:cNvPr id="12" name="图片 11"/>
          <p:cNvPicPr>
            <a:picLocks noChangeAspect="1"/>
          </p:cNvPicPr>
          <p:nvPr/>
        </p:nvPicPr>
        <p:blipFill>
          <a:blip r:embed="rId5"/>
          <a:stretch>
            <a:fillRect/>
          </a:stretch>
        </p:blipFill>
        <p:spPr>
          <a:xfrm>
            <a:off x="6493348" y="1157192"/>
            <a:ext cx="4889686" cy="4928985"/>
          </a:xfrm>
          <a:prstGeom prst="rect">
            <a:avLst/>
          </a:prstGeom>
        </p:spPr>
      </p:pic>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281805"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匹克*能量球 除臭喷雾二代</a:t>
              </a:r>
              <a:endParaRPr lang="zh-CN" altLang="en-US"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700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32485" y="2461260"/>
            <a:ext cx="5088255" cy="1292860"/>
          </a:xfrm>
          <a:prstGeom prst="rect">
            <a:avLst/>
          </a:prstGeom>
          <a:noFill/>
        </p:spPr>
        <p:txBody>
          <a:bodyPr wrap="square" rtlCol="0">
            <a:noAutofit/>
          </a:bodyPr>
          <a:lstStyle/>
          <a:p>
            <a:pPr>
              <a:lnSpc>
                <a:spcPct val="150000"/>
              </a:lnSpc>
              <a:buFont typeface="+mj-lt"/>
            </a:pPr>
            <a:r>
              <a:rPr lang="zh-CN" altLang="en-US" sz="1000" b="1" dirty="0">
                <a:solidFill>
                  <a:schemeClr val="bg2">
                    <a:lumMod val="25000"/>
                  </a:schemeClr>
                </a:solidFill>
                <a:latin typeface="微软雅黑" panose="020B0503020204020204" pitchFamily="34" charset="-122"/>
                <a:cs typeface="微软雅黑" panose="020B0503020204020204" pitchFamily="34" charset="-122"/>
                <a:sym typeface="+mn-ea"/>
              </a:rPr>
              <a:t>产品特点</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1.</a:t>
            </a:r>
            <a:r>
              <a:rPr lang="zh-CN" altLang="en-US" sz="1000" b="1" dirty="0">
                <a:latin typeface="微软雅黑" panose="020B0503020204020204" pitchFamily="34" charset="-122"/>
                <a:cs typeface="微软雅黑" panose="020B0503020204020204" pitchFamily="34" charset="-122"/>
                <a:sym typeface="+mn-ea"/>
              </a:rPr>
              <a:t>极速除臭</a:t>
            </a:r>
            <a:r>
              <a:rPr lang="zh-CN" altLang="en-US" sz="1000" dirty="0">
                <a:latin typeface="微软雅黑" panose="020B0503020204020204" pitchFamily="34" charset="-122"/>
                <a:cs typeface="微软雅黑" panose="020B0503020204020204" pitchFamily="34" charset="-122"/>
                <a:sym typeface="+mn-ea"/>
              </a:rPr>
              <a:t>：运用德国</a:t>
            </a:r>
            <a:r>
              <a:rPr lang="en-US" altLang="zh-CN" sz="1000" dirty="0">
                <a:latin typeface="微软雅黑" panose="020B0503020204020204" pitchFamily="34" charset="-122"/>
                <a:cs typeface="微软雅黑" panose="020B0503020204020204" pitchFamily="34" charset="-122"/>
                <a:sym typeface="+mn-ea"/>
              </a:rPr>
              <a:t> TEGO</a:t>
            </a:r>
            <a:r>
              <a:rPr lang="en-US"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 Sorb </a:t>
            </a:r>
            <a:r>
              <a:rPr lang="zh-CN" altLang="en-US" sz="1000" dirty="0">
                <a:latin typeface="微软雅黑" panose="020B0503020204020204" pitchFamily="34" charset="-122"/>
                <a:cs typeface="微软雅黑" panose="020B0503020204020204" pitchFamily="34" charset="-122"/>
                <a:sym typeface="+mn-ea"/>
              </a:rPr>
              <a:t>技术，</a:t>
            </a:r>
            <a:r>
              <a:rPr lang="en-US" altLang="zh-CN" sz="1000" dirty="0">
                <a:latin typeface="微软雅黑" panose="020B0503020204020204" pitchFamily="34" charset="-122"/>
                <a:cs typeface="微软雅黑" panose="020B0503020204020204" pitchFamily="34" charset="-122"/>
                <a:sym typeface="+mn-ea"/>
              </a:rPr>
              <a:t>1 </a:t>
            </a:r>
            <a:r>
              <a:rPr lang="zh-CN" altLang="en-US" sz="1000" dirty="0">
                <a:latin typeface="微软雅黑" panose="020B0503020204020204" pitchFamily="34" charset="-122"/>
                <a:cs typeface="微软雅黑" panose="020B0503020204020204" pitchFamily="34" charset="-122"/>
                <a:sym typeface="+mn-ea"/>
              </a:rPr>
              <a:t>秒起效强效除臭；</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2.</a:t>
            </a:r>
            <a:r>
              <a:rPr lang="zh-CN" altLang="en-US" sz="1000" b="1" dirty="0">
                <a:latin typeface="微软雅黑" panose="020B0503020204020204" pitchFamily="34" charset="-122"/>
                <a:cs typeface="微软雅黑" panose="020B0503020204020204" pitchFamily="34" charset="-122"/>
                <a:sym typeface="+mn-ea"/>
              </a:rPr>
              <a:t>高效抑菌：</a:t>
            </a:r>
            <a:r>
              <a:rPr lang="zh-CN" altLang="en-US" sz="1000" dirty="0">
                <a:latin typeface="微软雅黑" panose="020B0503020204020204" pitchFamily="34" charset="-122"/>
                <a:cs typeface="微软雅黑" panose="020B0503020204020204" pitchFamily="34" charset="-122"/>
                <a:sym typeface="+mn-ea"/>
              </a:rPr>
              <a:t>添加银离子</a:t>
            </a:r>
            <a:r>
              <a:rPr lang="en-US" altLang="zh-CN" sz="1000" dirty="0">
                <a:latin typeface="微软雅黑" panose="020B0503020204020204" pitchFamily="34" charset="-122"/>
                <a:cs typeface="微软雅黑" panose="020B0503020204020204" pitchFamily="34" charset="-122"/>
                <a:sym typeface="+mn-ea"/>
              </a:rPr>
              <a:t> Ag+</a:t>
            </a:r>
            <a:r>
              <a:rPr lang="zh-CN" altLang="en-US" sz="1000" dirty="0">
                <a:latin typeface="微软雅黑" panose="020B0503020204020204" pitchFamily="34" charset="-122"/>
                <a:cs typeface="微软雅黑" panose="020B0503020204020204" pitchFamily="34" charset="-122"/>
                <a:sym typeface="+mn-ea"/>
              </a:rPr>
              <a:t>，除菌率超</a:t>
            </a:r>
            <a:r>
              <a:rPr lang="en-US" altLang="zh-CN" sz="1000" dirty="0">
                <a:latin typeface="微软雅黑" panose="020B0503020204020204" pitchFamily="34" charset="-122"/>
                <a:cs typeface="微软雅黑" panose="020B0503020204020204" pitchFamily="34" charset="-122"/>
                <a:sym typeface="+mn-ea"/>
              </a:rPr>
              <a:t> 99.9%</a:t>
            </a:r>
            <a:r>
              <a:rPr lang="zh-CN" altLang="en-US" sz="1000" dirty="0">
                <a:latin typeface="微软雅黑" panose="020B0503020204020204" pitchFamily="34" charset="-122"/>
                <a:cs typeface="微软雅黑" panose="020B0503020204020204" pitchFamily="34" charset="-122"/>
                <a:sym typeface="+mn-ea"/>
              </a:rPr>
              <a:t>，根源防臭；</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3.</a:t>
            </a:r>
            <a:r>
              <a:rPr lang="zh-CN" altLang="en-US" sz="1000" b="1" dirty="0">
                <a:latin typeface="微软雅黑" panose="020B0503020204020204" pitchFamily="34" charset="-122"/>
                <a:cs typeface="微软雅黑" panose="020B0503020204020204" pitchFamily="34" charset="-122"/>
                <a:sym typeface="+mn-ea"/>
              </a:rPr>
              <a:t>植萃呵护：</a:t>
            </a:r>
            <a:r>
              <a:rPr lang="zh-CN" altLang="en-US" sz="1000" dirty="0">
                <a:latin typeface="微软雅黑" panose="020B0503020204020204" pitchFamily="34" charset="-122"/>
                <a:cs typeface="微软雅黑" panose="020B0503020204020204" pitchFamily="34" charset="-122"/>
                <a:sym typeface="+mn-ea"/>
              </a:rPr>
              <a:t>独特倒喷设计，喷后立穿，干爽冰爽。</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buFont typeface="+mj-l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5633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9.44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15.44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26.91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32485" y="1308100"/>
            <a:ext cx="5014595"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PJ15101001000</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微软雅黑" panose="020B0503020204020204" pitchFamily="34" charset="-122"/>
              </a:rPr>
              <a:t>69码：</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6954039060181</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微软雅黑" panose="020B0503020204020204" pitchFamily="34" charset="-122"/>
              </a:rPr>
              <a:t>容量：</a:t>
            </a:r>
            <a:r>
              <a:rPr lang="zh-CN" altLang="zh-CN" sz="1000" dirty="0">
                <a:latin typeface="微软雅黑" panose="020B0503020204020204" pitchFamily="34" charset="-122"/>
                <a:cs typeface="微软雅黑" panose="020B0503020204020204" pitchFamily="34" charset="-122"/>
                <a:sym typeface="+mn-ea"/>
              </a:rPr>
              <a:t>300ml</a:t>
            </a:r>
            <a:endParaRPr lang="zh-CN"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endParaRPr lang="en-US" altLang="zh-CN" sz="1000">
              <a:latin typeface="微软雅黑" panose="020B0503020204020204" pitchFamily="34" charset="-122"/>
              <a:cs typeface="微软雅黑" panose="020B0503020204020204" pitchFamily="34" charset="-122"/>
              <a:sym typeface="+mn-ea"/>
            </a:endParaRPr>
          </a:p>
        </p:txBody>
      </p:sp>
      <p:pic>
        <p:nvPicPr>
          <p:cNvPr id="11" name="图片 10" descr="1"/>
          <p:cNvPicPr>
            <a:picLocks noChangeAspect="1"/>
          </p:cNvPicPr>
          <p:nvPr/>
        </p:nvPicPr>
        <p:blipFill>
          <a:blip r:embed="rId2"/>
          <a:stretch>
            <a:fillRect/>
          </a:stretch>
        </p:blipFill>
        <p:spPr>
          <a:xfrm>
            <a:off x="6463665" y="1120775"/>
            <a:ext cx="4817110" cy="5249545"/>
          </a:xfrm>
          <a:prstGeom prst="rect">
            <a:avLst/>
          </a:prstGeom>
        </p:spPr>
      </p:pic>
      <p:pic>
        <p:nvPicPr>
          <p:cNvPr id="14" name="图片 13" descr="7"/>
          <p:cNvPicPr>
            <a:picLocks noChangeAspect="1"/>
          </p:cNvPicPr>
          <p:nvPr/>
        </p:nvPicPr>
        <p:blipFill>
          <a:blip r:embed="rId3"/>
          <a:stretch>
            <a:fillRect/>
          </a:stretch>
        </p:blipFill>
        <p:spPr>
          <a:xfrm>
            <a:off x="687070" y="4367530"/>
            <a:ext cx="1595755" cy="2128520"/>
          </a:xfrm>
          <a:prstGeom prst="rect">
            <a:avLst/>
          </a:prstGeom>
        </p:spPr>
      </p:pic>
      <p:pic>
        <p:nvPicPr>
          <p:cNvPr id="16" name="图片 15" descr="6"/>
          <p:cNvPicPr>
            <a:picLocks noChangeAspect="1"/>
          </p:cNvPicPr>
          <p:nvPr/>
        </p:nvPicPr>
        <p:blipFill>
          <a:blip r:embed="rId4"/>
          <a:stretch>
            <a:fillRect/>
          </a:stretch>
        </p:blipFill>
        <p:spPr>
          <a:xfrm>
            <a:off x="2446020" y="4350385"/>
            <a:ext cx="1594485" cy="2126615"/>
          </a:xfrm>
          <a:prstGeom prst="rect">
            <a:avLst/>
          </a:prstGeom>
        </p:spPr>
      </p:pic>
      <p:pic>
        <p:nvPicPr>
          <p:cNvPr id="18" name="图片 17" descr="4"/>
          <p:cNvPicPr>
            <a:picLocks noChangeAspect="1"/>
          </p:cNvPicPr>
          <p:nvPr/>
        </p:nvPicPr>
        <p:blipFill>
          <a:blip r:embed="rId5"/>
          <a:stretch>
            <a:fillRect/>
          </a:stretch>
        </p:blipFill>
        <p:spPr>
          <a:xfrm>
            <a:off x="4203700" y="4367530"/>
            <a:ext cx="1583055" cy="2112010"/>
          </a:xfrm>
          <a:prstGeom prst="rect">
            <a:avLst/>
          </a:prstGeom>
        </p:spPr>
      </p:pic>
      <p:sp>
        <p:nvSpPr>
          <p:cNvPr id="2" name="文本框 1"/>
          <p:cNvSpPr txBox="1"/>
          <p:nvPr/>
        </p:nvSpPr>
        <p:spPr>
          <a:xfrm>
            <a:off x="626110" y="4035425"/>
            <a:ext cx="6096000" cy="275590"/>
          </a:xfrm>
          <a:prstGeom prst="rect">
            <a:avLst/>
          </a:prstGeom>
          <a:noFill/>
        </p:spPr>
        <p:txBody>
          <a:bodyPr wrap="square" rtlCol="0" anchor="t">
            <a:spAutoFit/>
          </a:bodyPr>
          <a:lstStyle/>
          <a:p>
            <a:r>
              <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电商链接：</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https://detail.tmall.com/item.htm?abbucket=19&amp;id=897681977145</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3" name="图片 2"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161155"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dirty="0">
                  <a:solidFill>
                    <a:schemeClr val="bg2">
                      <a:lumMod val="25000"/>
                    </a:schemeClr>
                  </a:solidFill>
                  <a:cs typeface="+mn-ea"/>
                  <a:sym typeface="+mn-lt"/>
                </a:rPr>
                <a:t>匹克</a:t>
              </a:r>
              <a:r>
                <a:rPr lang="en-US" altLang="zh-CN" sz="2400" b="1" dirty="0">
                  <a:solidFill>
                    <a:schemeClr val="bg2">
                      <a:lumMod val="25000"/>
                    </a:schemeClr>
                  </a:solidFill>
                  <a:cs typeface="+mn-ea"/>
                  <a:sym typeface="+mn-lt"/>
                </a:rPr>
                <a:t>*</a:t>
              </a:r>
              <a:r>
                <a:rPr lang="zh-CN" altLang="en-US" sz="2400" b="1" dirty="0">
                  <a:solidFill>
                    <a:schemeClr val="bg2">
                      <a:lumMod val="25000"/>
                    </a:schemeClr>
                  </a:solidFill>
                  <a:cs typeface="+mn-ea"/>
                  <a:sym typeface="+mn-ea"/>
                </a:rPr>
                <a:t>能量球衣物干洗慕斯</a:t>
              </a: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22370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235835"/>
            <a:ext cx="5513705" cy="1292860"/>
          </a:xfrm>
          <a:prstGeom prst="rect">
            <a:avLst/>
          </a:prstGeom>
          <a:noFill/>
        </p:spPr>
        <p:txBody>
          <a:bodyPr wrap="square" rtlCol="0">
            <a:noAutofit/>
          </a:bodyPr>
          <a:lstStyle/>
          <a:p>
            <a:pPr>
              <a:lnSpc>
                <a:spcPct val="150000"/>
              </a:lnSpc>
              <a:buFont typeface="+mj-lt"/>
            </a:pPr>
            <a:r>
              <a:rPr lang="zh-CN" altLang="en-US" sz="1000" b="1" dirty="0">
                <a:solidFill>
                  <a:schemeClr val="bg2">
                    <a:lumMod val="25000"/>
                  </a:schemeClr>
                </a:solidFill>
                <a:latin typeface="微软雅黑" panose="020B0503020204020204" pitchFamily="34" charset="-122"/>
                <a:cs typeface="微软雅黑" panose="020B0503020204020204" pitchFamily="34" charset="-122"/>
                <a:sym typeface="+mn-ea"/>
              </a:rPr>
              <a:t>产品特点</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1.</a:t>
            </a:r>
            <a:r>
              <a:rPr lang="zh-CN" altLang="en-US" sz="1000" b="1" dirty="0">
                <a:latin typeface="微软雅黑" panose="020B0503020204020204" pitchFamily="34" charset="-122"/>
                <a:cs typeface="微软雅黑" panose="020B0503020204020204" pitchFamily="34" charset="-122"/>
                <a:sym typeface="+mn-ea"/>
              </a:rPr>
              <a:t>免洗强效去污</a:t>
            </a:r>
            <a:r>
              <a:rPr lang="zh-CN" altLang="en-US" sz="1000" dirty="0">
                <a:latin typeface="微软雅黑" panose="020B0503020204020204" pitchFamily="34" charset="-122"/>
                <a:cs typeface="微软雅黑" panose="020B0503020204020204" pitchFamily="34" charset="-122"/>
                <a:sym typeface="+mn-ea"/>
              </a:rPr>
              <a:t>：能量球分子渗透科技，免水洗，强力瓦解顽固污渍，一喷一擦，污渍不留痕；</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2.</a:t>
            </a:r>
            <a:r>
              <a:rPr lang="zh-CN" altLang="en-US" sz="1000" b="1" dirty="0">
                <a:latin typeface="微软雅黑" panose="020B0503020204020204" pitchFamily="34" charset="-122"/>
                <a:cs typeface="微软雅黑" panose="020B0503020204020204" pitchFamily="34" charset="-122"/>
                <a:sym typeface="+mn-ea"/>
              </a:rPr>
              <a:t>温和适用广泛：</a:t>
            </a:r>
            <a:r>
              <a:rPr lang="zh-CN" altLang="en-US" sz="1000" dirty="0">
                <a:latin typeface="微软雅黑" panose="020B0503020204020204" pitchFamily="34" charset="-122"/>
                <a:cs typeface="微软雅黑" panose="020B0503020204020204" pitchFamily="34" charset="-122"/>
                <a:sym typeface="+mn-ea"/>
              </a:rPr>
              <a:t>配方温和，不损伤衣物纤维，无论是棉质、丝绸还是化纤面料，放心使用；</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3.</a:t>
            </a:r>
            <a:r>
              <a:rPr lang="zh-CN" altLang="en-US" sz="1000" b="1" dirty="0">
                <a:latin typeface="微软雅黑" panose="020B0503020204020204" pitchFamily="34" charset="-122"/>
                <a:cs typeface="微软雅黑" panose="020B0503020204020204" pitchFamily="34" charset="-122"/>
                <a:sym typeface="+mn-ea"/>
              </a:rPr>
              <a:t>优雅复合香调：</a:t>
            </a:r>
            <a:r>
              <a:rPr lang="zh-CN" altLang="en-US" sz="1000" dirty="0">
                <a:latin typeface="微软雅黑" panose="020B0503020204020204" pitchFamily="34" charset="-122"/>
                <a:cs typeface="微软雅黑" panose="020B0503020204020204" pitchFamily="34" charset="-122"/>
                <a:sym typeface="+mn-ea"/>
              </a:rPr>
              <a:t>特调复合清雅兰香花果香调。</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5633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13.8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665480" y="4014470"/>
            <a:ext cx="5923280" cy="379730"/>
          </a:xfrm>
          <a:prstGeom prst="rect">
            <a:avLst/>
          </a:prstGeom>
          <a:noFill/>
        </p:spPr>
        <p:txBody>
          <a:bodyPr wrap="square" rtlCol="0">
            <a:noAutofit/>
          </a:bodyPr>
          <a:lstStyle/>
          <a:p>
            <a:pPr algn="l">
              <a:lnSpc>
                <a:spcPct val="130000"/>
              </a:lnSpc>
              <a:buClrTx/>
              <a:buSzTx/>
              <a:buNone/>
            </a:pP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电商链接：</a:t>
            </a:r>
            <a:r>
              <a:rPr lang="en-US" altLang="zh-CN" sz="1200" dirty="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https://detail.tmall.com/item.htm?abbucket=19&amp;id=850236177260</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328420"/>
            <a:ext cx="4415790" cy="885825"/>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zh-CN" altLang="zh-CN" sz="1000" dirty="0">
                <a:latin typeface="微软雅黑" panose="020B0503020204020204" pitchFamily="34" charset="-122"/>
                <a:cs typeface="微软雅黑" panose="020B0503020204020204" pitchFamily="34" charset="-122"/>
                <a:sym typeface="+mn-ea"/>
              </a:rPr>
              <a:t>PJ64320001000</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mn-ea"/>
              </a:rPr>
              <a:t>69码：6941179213973</a:t>
            </a:r>
            <a:endParaRPr lang="zh-CN" altLang="zh-CN" sz="1000" dirty="0">
              <a:latin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mn-ea"/>
              </a:rPr>
              <a:t>容量：190ML/瓶</a:t>
            </a:r>
            <a:endParaRPr lang="en-US" altLang="zh-CN" sz="1000">
              <a:latin typeface="微软雅黑" panose="020B0503020204020204" pitchFamily="34" charset="-122"/>
              <a:cs typeface="微软雅黑" panose="020B0503020204020204" pitchFamily="34" charset="-122"/>
              <a:sym typeface="+mn-ea"/>
            </a:endParaRPr>
          </a:p>
        </p:txBody>
      </p:sp>
      <p:pic>
        <p:nvPicPr>
          <p:cNvPr id="15" name="图片 14"/>
          <p:cNvPicPr>
            <a:picLocks noChangeAspect="1"/>
          </p:cNvPicPr>
          <p:nvPr/>
        </p:nvPicPr>
        <p:blipFill>
          <a:blip r:embed="rId2"/>
          <a:stretch>
            <a:fillRect/>
          </a:stretch>
        </p:blipFill>
        <p:spPr>
          <a:xfrm>
            <a:off x="6463030" y="1120775"/>
            <a:ext cx="4854575" cy="4959350"/>
          </a:xfrm>
          <a:prstGeom prst="rect">
            <a:avLst/>
          </a:prstGeom>
        </p:spPr>
      </p:pic>
      <p:pic>
        <p:nvPicPr>
          <p:cNvPr id="14" name="图片 13" descr="干洗慕斯-卖点800LOGO_06"/>
          <p:cNvPicPr>
            <a:picLocks noChangeAspect="1"/>
          </p:cNvPicPr>
          <p:nvPr/>
        </p:nvPicPr>
        <p:blipFill>
          <a:blip r:embed="rId3"/>
          <a:stretch>
            <a:fillRect/>
          </a:stretch>
        </p:blipFill>
        <p:spPr>
          <a:xfrm>
            <a:off x="764540" y="4538980"/>
            <a:ext cx="1687830" cy="1694815"/>
          </a:xfrm>
          <a:prstGeom prst="rect">
            <a:avLst/>
          </a:prstGeom>
        </p:spPr>
      </p:pic>
      <p:pic>
        <p:nvPicPr>
          <p:cNvPr id="13" name="图片 12" descr="干洗慕斯-卖点800LOGO_03"/>
          <p:cNvPicPr>
            <a:picLocks noChangeAspect="1"/>
          </p:cNvPicPr>
          <p:nvPr/>
        </p:nvPicPr>
        <p:blipFill>
          <a:blip r:embed="rId4"/>
          <a:stretch>
            <a:fillRect/>
          </a:stretch>
        </p:blipFill>
        <p:spPr>
          <a:xfrm>
            <a:off x="2548890" y="4519295"/>
            <a:ext cx="1677035" cy="1710055"/>
          </a:xfrm>
          <a:prstGeom prst="rect">
            <a:avLst/>
          </a:prstGeom>
        </p:spPr>
      </p:pic>
      <p:pic>
        <p:nvPicPr>
          <p:cNvPr id="11" name="图片 10" descr="干洗慕斯-卖点800_02"/>
          <p:cNvPicPr>
            <a:picLocks noChangeAspect="1"/>
          </p:cNvPicPr>
          <p:nvPr/>
        </p:nvPicPr>
        <p:blipFill>
          <a:blip r:embed="rId5"/>
          <a:stretch>
            <a:fillRect/>
          </a:stretch>
        </p:blipFill>
        <p:spPr>
          <a:xfrm>
            <a:off x="4322445" y="4538980"/>
            <a:ext cx="1630045" cy="1672590"/>
          </a:xfrm>
          <a:prstGeom prst="rect">
            <a:avLst/>
          </a:prstGeom>
        </p:spPr>
      </p:pic>
      <p:pic>
        <p:nvPicPr>
          <p:cNvPr id="2" name="图片 1"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42849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一次性凉感湿巾</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盒装</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endParaRPr lang="en-US" alt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3071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413635"/>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降温</a:t>
            </a:r>
            <a:r>
              <a:rPr lang="en-US" altLang="zh-CN" sz="1000" dirty="0">
                <a:latin typeface="微软雅黑" panose="020B0503020204020204" pitchFamily="34" charset="-122"/>
                <a:cs typeface="微软雅黑" panose="020B0503020204020204" pitchFamily="34" charset="-122"/>
                <a:sym typeface="+mn-ea"/>
              </a:rPr>
              <a:t>3- 5</a:t>
            </a:r>
            <a:r>
              <a:rPr lang="zh-CN" altLang="en-US" sz="1000" dirty="0">
                <a:latin typeface="微软雅黑" panose="020B0503020204020204" pitchFamily="34" charset="-122"/>
                <a:cs typeface="微软雅黑" panose="020B0503020204020204" pitchFamily="34" charset="-122"/>
                <a:sym typeface="+mn-ea"/>
              </a:rPr>
              <a:t>度，凉感持续</a:t>
            </a:r>
            <a:r>
              <a:rPr lang="en-US" altLang="zh-CN" sz="1000" dirty="0">
                <a:latin typeface="微软雅黑" panose="020B0503020204020204" pitchFamily="34" charset="-122"/>
                <a:cs typeface="微软雅黑" panose="020B0503020204020204" pitchFamily="34" charset="-122"/>
                <a:sym typeface="+mn-ea"/>
              </a:rPr>
              <a:t> 3 </a:t>
            </a:r>
            <a:r>
              <a:rPr lang="zh-CN" altLang="en-US" sz="1000" dirty="0">
                <a:latin typeface="微软雅黑" panose="020B0503020204020204" pitchFamily="34" charset="-122"/>
                <a:cs typeface="微软雅黑" panose="020B0503020204020204" pitchFamily="34" charset="-122"/>
                <a:sym typeface="+mn-ea"/>
              </a:rPr>
              <a:t>小时；除汗臭去黏腻；</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2.0 </a:t>
            </a:r>
            <a:r>
              <a:rPr lang="zh-CN" altLang="en-US" sz="1000" dirty="0">
                <a:latin typeface="微软雅黑" panose="020B0503020204020204" pitchFamily="34" charset="-122"/>
                <a:cs typeface="微软雅黑" panose="020B0503020204020204" pitchFamily="34" charset="-122"/>
                <a:sym typeface="+mn-ea"/>
              </a:rPr>
              <a:t>酒精、</a:t>
            </a:r>
            <a:r>
              <a:rPr lang="en-US" altLang="zh-CN" sz="1000" dirty="0">
                <a:latin typeface="微软雅黑" panose="020B0503020204020204" pitchFamily="34" charset="-122"/>
                <a:cs typeface="微软雅黑" panose="020B0503020204020204" pitchFamily="34" charset="-122"/>
                <a:sym typeface="+mn-ea"/>
              </a:rPr>
              <a:t>0 </a:t>
            </a:r>
            <a:r>
              <a:rPr lang="zh-CN" altLang="en-US" sz="1000" dirty="0">
                <a:latin typeface="微软雅黑" panose="020B0503020204020204" pitchFamily="34" charset="-122"/>
                <a:cs typeface="微软雅黑" panose="020B0503020204020204" pitchFamily="34" charset="-122"/>
                <a:sym typeface="+mn-ea"/>
              </a:rPr>
              <a:t>防腐、入眼无刺激</a:t>
            </a:r>
            <a:r>
              <a:rPr lang="en-US" altLang="zh-CN"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多项马拉松、骑行赛事指定降温产品，备受运动员青睐。</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1315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4363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30.89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36.89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44.91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38835" y="1285875"/>
            <a:ext cx="4415790" cy="998855"/>
          </a:xfrm>
          <a:prstGeom prst="rect">
            <a:avLst/>
          </a:prstGeom>
          <a:noFill/>
        </p:spPr>
        <p:txBody>
          <a:bodyPr wrap="square" rtlCol="0">
            <a:noAutofit/>
          </a:bodyPr>
          <a:lstStyle/>
          <a:p>
            <a:pPr algn="l">
              <a:lnSpc>
                <a:spcPct val="150000"/>
              </a:lnSpc>
              <a:buFont typeface="Arial" panose="020B0604020202020204" pitchFamily="34" charset="0"/>
            </a:pPr>
            <a:r>
              <a:rPr lang="zh-CN" altLang="zh-CN" sz="1000" dirty="0">
                <a:cs typeface="微软雅黑" panose="020B0503020204020204" pitchFamily="34" charset="-122"/>
                <a:sym typeface="微软雅黑" panose="020B0503020204020204" pitchFamily="34" charset="-122"/>
              </a:rPr>
              <a:t>型号：</a:t>
            </a:r>
            <a:r>
              <a:rPr lang="en-US" altLang="zh-CN" sz="1000" dirty="0">
                <a:cs typeface="微软雅黑" panose="020B0503020204020204" pitchFamily="34" charset="-122"/>
                <a:sym typeface="微软雅黑" panose="020B0503020204020204" pitchFamily="34" charset="-122"/>
              </a:rPr>
              <a:t>PS45109001000</a:t>
            </a:r>
            <a:endParaRPr lang="en-US" altLang="zh-CN" sz="1000" dirty="0">
              <a:cs typeface="微软雅黑" panose="020B0503020204020204" pitchFamily="34" charset="-122"/>
              <a:sym typeface="微软雅黑" panose="020B0503020204020204" pitchFamily="34" charset="-122"/>
            </a:endParaRPr>
          </a:p>
          <a:p>
            <a:pPr algn="l">
              <a:lnSpc>
                <a:spcPct val="150000"/>
              </a:lnSpc>
              <a:buFont typeface="Arial" panose="020B0604020202020204" pitchFamily="34" charset="0"/>
            </a:pPr>
            <a:r>
              <a:rPr lang="en-US" altLang="zh-CN" sz="1000" dirty="0">
                <a:cs typeface="微软雅黑" panose="020B0503020204020204" pitchFamily="34" charset="-122"/>
                <a:sym typeface="微软雅黑" panose="020B0503020204020204" pitchFamily="34" charset="-122"/>
              </a:rPr>
              <a:t>69</a:t>
            </a:r>
            <a:r>
              <a:rPr lang="zh-CN" altLang="en-US" sz="1000" dirty="0">
                <a:cs typeface="微软雅黑" panose="020B0503020204020204" pitchFamily="34" charset="-122"/>
                <a:sym typeface="微软雅黑" panose="020B0503020204020204" pitchFamily="34" charset="-122"/>
              </a:rPr>
              <a:t>码：</a:t>
            </a:r>
            <a:r>
              <a:rPr lang="en-US" altLang="zh-CN" sz="1000" dirty="0">
                <a:latin typeface="微软雅黑" panose="020B0503020204020204" pitchFamily="34" charset="-122"/>
                <a:sym typeface="+mn-ea"/>
              </a:rPr>
              <a:t>6970048648943</a:t>
            </a:r>
            <a:endParaRPr lang="en-US" altLang="zh-CN" sz="1000" dirty="0">
              <a:latin typeface="微软雅黑" panose="020B0503020204020204" pitchFamily="34" charset="-122"/>
              <a:sym typeface="+mn-ea"/>
            </a:endParaRPr>
          </a:p>
          <a:p>
            <a:pPr algn="l">
              <a:lnSpc>
                <a:spcPct val="150000"/>
              </a:lnSpc>
              <a:buFont typeface="Arial" panose="020B0604020202020204" pitchFamily="34" charset="0"/>
            </a:pPr>
            <a:r>
              <a:rPr lang="zh-CN" altLang="en-US" sz="1000" dirty="0">
                <a:latin typeface="微软雅黑" panose="020B0503020204020204" pitchFamily="34" charset="-122"/>
                <a:cs typeface="微软雅黑" panose="020B0503020204020204" pitchFamily="34" charset="-122"/>
                <a:sym typeface="+mn-ea"/>
              </a:rPr>
              <a:t>规格：100*30CM</a:t>
            </a:r>
            <a:r>
              <a:rPr lang="en-US" altLang="zh-CN" sz="1000" dirty="0">
                <a:latin typeface="微软雅黑" panose="020B0503020204020204" pitchFamily="34" charset="-122"/>
                <a:cs typeface="微软雅黑" panose="020B0503020204020204" pitchFamily="34" charset="-122"/>
                <a:sym typeface="+mn-ea"/>
              </a:rPr>
              <a:t> </a:t>
            </a:r>
            <a:r>
              <a:rPr lang="en-US" altLang="zh-CN" sz="1000">
                <a:ln>
                  <a:noFill/>
                </a:ln>
                <a:effectLst/>
                <a:uLnTx/>
                <a:uFillTx/>
                <a:latin typeface="微软雅黑" panose="020B0503020204020204" pitchFamily="34" charset="-122"/>
                <a:cs typeface="微软雅黑" panose="020B0503020204020204" pitchFamily="34" charset="-122"/>
                <a:sym typeface="+mn-ea"/>
              </a:rPr>
              <a:t>10</a:t>
            </a:r>
            <a:r>
              <a:rPr lang="zh-CN" altLang="en-US" sz="1000">
                <a:ln>
                  <a:noFill/>
                </a:ln>
                <a:effectLst/>
                <a:uLnTx/>
                <a:uFillTx/>
                <a:latin typeface="微软雅黑" panose="020B0503020204020204" pitchFamily="34" charset="-122"/>
                <a:cs typeface="微软雅黑" panose="020B0503020204020204" pitchFamily="34" charset="-122"/>
                <a:sym typeface="+mn-ea"/>
              </a:rPr>
              <a:t>片</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袋</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endParaRPr lang="en-US" altLang="zh-CN" sz="1000">
              <a:latin typeface="微软雅黑" panose="020B0503020204020204" pitchFamily="34" charset="-122"/>
              <a:cs typeface="微软雅黑" panose="020B0503020204020204" pitchFamily="34" charset="-122"/>
              <a:sym typeface="+mn-ea"/>
            </a:endParaRPr>
          </a:p>
        </p:txBody>
      </p:sp>
      <p:pic>
        <p:nvPicPr>
          <p:cNvPr id="11" name="图片 10"/>
          <p:cNvPicPr>
            <a:picLocks noChangeAspect="1"/>
          </p:cNvPicPr>
          <p:nvPr/>
        </p:nvPicPr>
        <p:blipFill>
          <a:blip r:embed="rId2"/>
          <a:stretch>
            <a:fillRect/>
          </a:stretch>
        </p:blipFill>
        <p:spPr>
          <a:xfrm>
            <a:off x="7040880" y="1120775"/>
            <a:ext cx="4093210" cy="5457190"/>
          </a:xfrm>
          <a:prstGeom prst="rect">
            <a:avLst/>
          </a:prstGeom>
        </p:spPr>
      </p:pic>
      <p:pic>
        <p:nvPicPr>
          <p:cNvPr id="16" name="图片 15"/>
          <p:cNvPicPr>
            <a:picLocks noChangeAspect="1"/>
          </p:cNvPicPr>
          <p:nvPr/>
        </p:nvPicPr>
        <p:blipFill>
          <a:blip r:embed="rId3"/>
          <a:stretch>
            <a:fillRect/>
          </a:stretch>
        </p:blipFill>
        <p:spPr>
          <a:xfrm>
            <a:off x="762635" y="4324350"/>
            <a:ext cx="1322705" cy="1763395"/>
          </a:xfrm>
          <a:prstGeom prst="rect">
            <a:avLst/>
          </a:prstGeom>
        </p:spPr>
      </p:pic>
      <p:sp>
        <p:nvSpPr>
          <p:cNvPr id="18" name="文本框 17"/>
          <p:cNvSpPr txBox="1"/>
          <p:nvPr/>
        </p:nvSpPr>
        <p:spPr>
          <a:xfrm>
            <a:off x="838835" y="4012565"/>
            <a:ext cx="6096000" cy="275590"/>
          </a:xfrm>
          <a:prstGeom prst="rect">
            <a:avLst/>
          </a:prstGeom>
          <a:noFill/>
        </p:spPr>
        <p:txBody>
          <a:bodyPr wrap="square" rtlCol="0" anchor="t">
            <a:spAutoFit/>
          </a:bodyPr>
          <a:lstStyle/>
          <a:p>
            <a:r>
              <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电商链接：</a:t>
            </a:r>
            <a:r>
              <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https://detail.tmall.com/item.htm?id=920474275019</a:t>
            </a:r>
            <a:endPar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9" name="图片 18"/>
          <p:cNvPicPr>
            <a:picLocks noChangeAspect="1"/>
          </p:cNvPicPr>
          <p:nvPr/>
        </p:nvPicPr>
        <p:blipFill>
          <a:blip r:embed="rId4"/>
          <a:stretch>
            <a:fillRect/>
          </a:stretch>
        </p:blipFill>
        <p:spPr>
          <a:xfrm>
            <a:off x="2191385" y="4324350"/>
            <a:ext cx="1767840" cy="1771015"/>
          </a:xfrm>
          <a:prstGeom prst="rect">
            <a:avLst/>
          </a:prstGeom>
        </p:spPr>
      </p:pic>
      <p:pic>
        <p:nvPicPr>
          <p:cNvPr id="2" name="图片 1"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4" name="图片 3" descr="11"/>
          <p:cNvPicPr>
            <a:picLocks noChangeAspect="1"/>
          </p:cNvPicPr>
          <p:nvPr/>
        </p:nvPicPr>
        <p:blipFill>
          <a:blip r:embed="rId6"/>
          <a:stretch>
            <a:fillRect/>
          </a:stretch>
        </p:blipFill>
        <p:spPr>
          <a:xfrm>
            <a:off x="4065270" y="4324350"/>
            <a:ext cx="1767840" cy="176784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395345"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舒缓贴(盒装）</a:t>
              </a:r>
              <a:endParaRPr lang="en-US" alt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3071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413635"/>
            <a:ext cx="577786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1.</a:t>
            </a:r>
            <a:r>
              <a:rPr lang="zh-CN" altLang="en-US" sz="1000" b="1" dirty="0">
                <a:latin typeface="微软雅黑" panose="020B0503020204020204" pitchFamily="34" charset="-122"/>
                <a:cs typeface="微软雅黑" panose="020B0503020204020204" pitchFamily="34" charset="-122"/>
                <a:sym typeface="+mn-ea"/>
              </a:rPr>
              <a:t>使用效果：</a:t>
            </a:r>
            <a:r>
              <a:rPr lang="en-US" altLang="zh-CN" sz="1000" dirty="0">
                <a:latin typeface="微软雅黑" panose="020B0503020204020204" pitchFamily="34" charset="-122"/>
                <a:cs typeface="微软雅黑" panose="020B0503020204020204" pitchFamily="34" charset="-122"/>
                <a:sym typeface="+mn-ea"/>
              </a:rPr>
              <a:t>5 - 8 </a:t>
            </a:r>
            <a:r>
              <a:rPr lang="zh-CN" altLang="en-US" sz="1000" dirty="0">
                <a:latin typeface="微软雅黑" panose="020B0503020204020204" pitchFamily="34" charset="-122"/>
                <a:cs typeface="微软雅黑" panose="020B0503020204020204" pitchFamily="34" charset="-122"/>
                <a:sym typeface="+mn-ea"/>
              </a:rPr>
              <a:t>分钟见效，持续热敷，舒缓肌肉酸痛，养护关节。</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2.</a:t>
            </a:r>
            <a:r>
              <a:rPr lang="zh-CN" altLang="en-US" sz="1000" b="1" dirty="0">
                <a:latin typeface="微软雅黑" panose="020B0503020204020204" pitchFamily="34" charset="-122"/>
                <a:cs typeface="微软雅黑" panose="020B0503020204020204" pitchFamily="34" charset="-122"/>
                <a:sym typeface="+mn-ea"/>
              </a:rPr>
              <a:t>材质成分：</a:t>
            </a:r>
            <a:r>
              <a:rPr lang="zh-CN" altLang="en-US" sz="1000" dirty="0">
                <a:latin typeface="微软雅黑" panose="020B0503020204020204" pitchFamily="34" charset="-122"/>
                <a:cs typeface="微软雅黑" panose="020B0503020204020204" pitchFamily="34" charset="-122"/>
                <a:sym typeface="+mn-ea"/>
              </a:rPr>
              <a:t>植物精油成分，安全无刺激；高强舒适透气，粘度高不易脱落，揭掉无残留</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3.</a:t>
            </a:r>
            <a:r>
              <a:rPr lang="zh-CN" altLang="en-US" sz="1000" b="1" dirty="0">
                <a:latin typeface="微软雅黑" panose="020B0503020204020204" pitchFamily="34" charset="-122"/>
                <a:cs typeface="微软雅黑" panose="020B0503020204020204" pitchFamily="34" charset="-122"/>
                <a:sym typeface="+mn-ea"/>
              </a:rPr>
              <a:t>适用场景：</a:t>
            </a:r>
            <a:r>
              <a:rPr lang="zh-CN" altLang="en-US" sz="1000" dirty="0">
                <a:latin typeface="微软雅黑" panose="020B0503020204020204" pitchFamily="34" charset="-122"/>
                <a:cs typeface="微软雅黑" panose="020B0503020204020204" pitchFamily="34" charset="-122"/>
                <a:sym typeface="+mn-ea"/>
              </a:rPr>
              <a:t>马拉松赛事官方合作伙伴产品，适用于运动前热身、运动后舒缓</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，温感无刺激</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1315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4363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19.74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25.74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45.9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2635" y="1299210"/>
            <a:ext cx="4415790" cy="998855"/>
          </a:xfrm>
          <a:prstGeom prst="rect">
            <a:avLst/>
          </a:prstGeom>
          <a:noFill/>
        </p:spPr>
        <p:txBody>
          <a:bodyPr wrap="square" rtlCol="0">
            <a:noAutofit/>
          </a:bodyPr>
          <a:lstStyle/>
          <a:p>
            <a:pPr algn="l">
              <a:lnSpc>
                <a:spcPct val="150000"/>
              </a:lnSpc>
              <a:buFont typeface="Arial" panose="020B0604020202020204" pitchFamily="34" charset="0"/>
            </a:pPr>
            <a:r>
              <a:rPr lang="zh-CN" altLang="zh-CN" sz="1000" dirty="0">
                <a:cs typeface="微软雅黑" panose="020B0503020204020204" pitchFamily="34" charset="-122"/>
                <a:sym typeface="微软雅黑" panose="020B0503020204020204" pitchFamily="34" charset="-122"/>
              </a:rPr>
              <a:t>型号：</a:t>
            </a:r>
            <a:r>
              <a:rPr lang="en-US" altLang="zh-CN" sz="1000" dirty="0">
                <a:cs typeface="微软雅黑" panose="020B0503020204020204" pitchFamily="34" charset="-122"/>
                <a:sym typeface="微软雅黑" panose="020B0503020204020204" pitchFamily="34" charset="-122"/>
              </a:rPr>
              <a:t>PS55111001000</a:t>
            </a:r>
            <a:endParaRPr lang="en-US" altLang="zh-CN" sz="1000" dirty="0">
              <a:cs typeface="微软雅黑" panose="020B0503020204020204" pitchFamily="34" charset="-122"/>
              <a:sym typeface="微软雅黑" panose="020B0503020204020204" pitchFamily="34" charset="-122"/>
            </a:endParaRPr>
          </a:p>
          <a:p>
            <a:pPr algn="l">
              <a:lnSpc>
                <a:spcPct val="150000"/>
              </a:lnSpc>
              <a:buFont typeface="Arial" panose="020B0604020202020204" pitchFamily="34" charset="0"/>
            </a:pPr>
            <a:r>
              <a:rPr lang="en-US" altLang="zh-CN" sz="1000" dirty="0">
                <a:cs typeface="微软雅黑" panose="020B0503020204020204" pitchFamily="34" charset="-122"/>
                <a:sym typeface="微软雅黑" panose="020B0503020204020204" pitchFamily="34" charset="-122"/>
              </a:rPr>
              <a:t>69</a:t>
            </a:r>
            <a:r>
              <a:rPr lang="zh-CN" altLang="en-US" sz="1000" dirty="0">
                <a:cs typeface="微软雅黑" panose="020B0503020204020204" pitchFamily="34" charset="-122"/>
                <a:sym typeface="微软雅黑" panose="020B0503020204020204" pitchFamily="34" charset="-122"/>
              </a:rPr>
              <a:t>码：</a:t>
            </a:r>
            <a:r>
              <a:rPr lang="en-US" altLang="zh-CN" sz="1000" dirty="0">
                <a:latin typeface="微软雅黑" panose="020B0503020204020204" pitchFamily="34" charset="-122"/>
                <a:sym typeface="+mn-ea"/>
              </a:rPr>
              <a:t>6974957282021</a:t>
            </a:r>
            <a:endParaRPr lang="en-US" altLang="zh-CN" sz="1000" dirty="0">
              <a:latin typeface="微软雅黑" panose="020B0503020204020204" pitchFamily="34" charset="-122"/>
              <a:sym typeface="+mn-ea"/>
            </a:endParaRPr>
          </a:p>
          <a:p>
            <a:pPr algn="l">
              <a:lnSpc>
                <a:spcPct val="150000"/>
              </a:lnSpc>
              <a:buFont typeface="Arial" panose="020B0604020202020204" pitchFamily="34" charset="0"/>
            </a:pPr>
            <a:r>
              <a:rPr lang="zh-CN" altLang="en-US" sz="1000" dirty="0">
                <a:latin typeface="微软雅黑" panose="020B0503020204020204" pitchFamily="34" charset="-122"/>
                <a:cs typeface="微软雅黑" panose="020B0503020204020204" pitchFamily="34" charset="-122"/>
                <a:sym typeface="+mn-ea"/>
              </a:rPr>
              <a:t>规格：</a:t>
            </a:r>
            <a:r>
              <a:rPr lang="en-US" altLang="zh-CN" sz="1000">
                <a:latin typeface="微软雅黑" panose="020B0503020204020204" pitchFamily="34" charset="-122"/>
                <a:cs typeface="微软雅黑" panose="020B0503020204020204" pitchFamily="34" charset="-122"/>
                <a:sym typeface="+mn-ea"/>
              </a:rPr>
              <a:t>6</a:t>
            </a:r>
            <a:r>
              <a:rPr lang="zh-CN" altLang="en-US" sz="1000">
                <a:latin typeface="微软雅黑" panose="020B0503020204020204" pitchFamily="34" charset="-122"/>
                <a:cs typeface="微软雅黑" panose="020B0503020204020204" pitchFamily="34" charset="-122"/>
                <a:sym typeface="+mn-ea"/>
              </a:rPr>
              <a:t>袋</a:t>
            </a:r>
            <a:r>
              <a:rPr lang="en-US" altLang="zh-CN" sz="1000">
                <a:latin typeface="微软雅黑" panose="020B0503020204020204" pitchFamily="34" charset="-122"/>
                <a:cs typeface="微软雅黑" panose="020B0503020204020204" pitchFamily="34" charset="-122"/>
                <a:sym typeface="+mn-ea"/>
              </a:rPr>
              <a:t>/</a:t>
            </a:r>
            <a:r>
              <a:rPr lang="zh-CN" altLang="en-US" sz="1000">
                <a:latin typeface="微软雅黑" panose="020B0503020204020204" pitchFamily="34" charset="-122"/>
                <a:cs typeface="微软雅黑" panose="020B0503020204020204" pitchFamily="34" charset="-122"/>
                <a:sym typeface="+mn-ea"/>
              </a:rPr>
              <a:t>盒</a:t>
            </a:r>
            <a:endParaRPr lang="zh-CN" altLang="en-US" sz="1000">
              <a:latin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mn-ea"/>
              </a:rPr>
              <a:t>备案号：</a:t>
            </a:r>
            <a:r>
              <a:rPr lang="en-US" altLang="zh-CN" sz="1000">
                <a:latin typeface="微软雅黑" panose="020B0503020204020204" pitchFamily="34" charset="-122"/>
                <a:cs typeface="微软雅黑" panose="020B0503020204020204" pitchFamily="34" charset="-122"/>
                <a:sym typeface="+mn-ea"/>
              </a:rPr>
              <a:t>Q/HLK005-2025</a:t>
            </a:r>
            <a:endParaRPr lang="zh-CN" altLang="en-US" sz="1000">
              <a:latin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838835" y="4012565"/>
            <a:ext cx="6096000" cy="645160"/>
          </a:xfrm>
          <a:prstGeom prst="rect">
            <a:avLst/>
          </a:prstGeom>
          <a:noFill/>
        </p:spPr>
        <p:txBody>
          <a:bodyPr wrap="square" rtlCol="0" anchor="t">
            <a:spAutoFit/>
          </a:bodyPr>
          <a:lstStyle/>
          <a:p>
            <a:r>
              <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电商链接：</a:t>
            </a:r>
            <a:r>
              <a:rPr lang="zh-CN" altLang="en-US" sz="1200" dirty="0">
                <a:solidFill>
                  <a:srgbClr val="002060"/>
                </a:solidFill>
                <a:latin typeface="微软雅黑" panose="020B0503020204020204" pitchFamily="34" charset="-122"/>
                <a:sym typeface="+mn-ea"/>
              </a:rPr>
              <a:t>https://detail.tmall.com/item.htm?abbucket=19&amp;detail_redpacket_pop=true&amp;id=906023492068</a:t>
            </a:r>
            <a:endPar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7329893" y="1064264"/>
            <a:ext cx="3382039" cy="5228537"/>
          </a:xfrm>
          <a:prstGeom prst="rect">
            <a:avLst/>
          </a:prstGeom>
        </p:spPr>
      </p:pic>
      <p:pic>
        <p:nvPicPr>
          <p:cNvPr id="12" name="图片 11"/>
          <p:cNvPicPr>
            <a:picLocks noChangeAspect="1"/>
          </p:cNvPicPr>
          <p:nvPr/>
        </p:nvPicPr>
        <p:blipFill>
          <a:blip r:embed="rId3"/>
          <a:stretch>
            <a:fillRect/>
          </a:stretch>
        </p:blipFill>
        <p:spPr>
          <a:xfrm>
            <a:off x="916305" y="4723765"/>
            <a:ext cx="1430655" cy="1906270"/>
          </a:xfrm>
          <a:prstGeom prst="rect">
            <a:avLst/>
          </a:prstGeom>
        </p:spPr>
      </p:pic>
      <p:pic>
        <p:nvPicPr>
          <p:cNvPr id="2" name="图片 1"/>
          <p:cNvPicPr>
            <a:picLocks noChangeAspect="1"/>
          </p:cNvPicPr>
          <p:nvPr/>
        </p:nvPicPr>
        <p:blipFill>
          <a:blip r:embed="rId4"/>
          <a:stretch>
            <a:fillRect/>
          </a:stretch>
        </p:blipFill>
        <p:spPr>
          <a:xfrm>
            <a:off x="2581910" y="4718685"/>
            <a:ext cx="1490980" cy="1873250"/>
          </a:xfrm>
          <a:prstGeom prst="rect">
            <a:avLst/>
          </a:prstGeom>
        </p:spPr>
      </p:pic>
      <p:pic>
        <p:nvPicPr>
          <p:cNvPr id="3" name="图片 2"/>
          <p:cNvPicPr>
            <a:picLocks noChangeAspect="1"/>
          </p:cNvPicPr>
          <p:nvPr/>
        </p:nvPicPr>
        <p:blipFill>
          <a:blip r:embed="rId5"/>
          <a:stretch>
            <a:fillRect/>
          </a:stretch>
        </p:blipFill>
        <p:spPr>
          <a:xfrm>
            <a:off x="4311650" y="4723765"/>
            <a:ext cx="1689735" cy="1860550"/>
          </a:xfrm>
          <a:prstGeom prst="rect">
            <a:avLst/>
          </a:prstGeom>
        </p:spPr>
      </p:pic>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9718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舒缓按摩膏</a:t>
              </a:r>
              <a:endParaRPr lang="zh-CN" sz="2400" b="1">
                <a:effectLst>
                  <a:outerShdw blurRad="38100" dist="19050" dir="2700000" algn="tl" rotWithShape="0">
                    <a:schemeClr val="dk1">
                      <a:alpha val="40000"/>
                    </a:schemeClr>
                  </a:outerShdw>
                </a:effectLst>
                <a:latin typeface="微软雅黑" panose="020B0503020204020204" pitchFamily="34" charset="-122"/>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3071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413635"/>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sym typeface="+mn-ea"/>
              </a:rPr>
              <a:t>1.</a:t>
            </a:r>
            <a:r>
              <a:rPr lang="zh-CN" altLang="en-US" sz="1000" dirty="0">
                <a:latin typeface="微软雅黑" panose="020B0503020204020204" pitchFamily="34" charset="-122"/>
                <a:sym typeface="+mn-ea"/>
              </a:rPr>
              <a:t>1-2分钟舒缓疼痛，有效放松关节肌肉；</a:t>
            </a:r>
            <a:endParaRPr lang="zh-CN" altLang="en-US" sz="1000" dirty="0">
              <a:latin typeface="微软雅黑" panose="020B0503020204020204" pitchFamily="34" charset="-122"/>
              <a:ea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sym typeface="+mn-ea"/>
              </a:rPr>
              <a:t>2.</a:t>
            </a:r>
            <a:r>
              <a:rPr lang="zh-CN" altLang="en-US" sz="1000" dirty="0">
                <a:latin typeface="微软雅黑" panose="020B0503020204020204" pitchFamily="34" charset="-122"/>
                <a:sym typeface="+mn-ea"/>
              </a:rPr>
              <a:t>比口服氨糖的生物利用度水平高2倍；</a:t>
            </a:r>
            <a:endParaRPr lang="zh-CN" altLang="en-US" sz="1000" dirty="0">
              <a:latin typeface="微软雅黑" panose="020B0503020204020204" pitchFamily="34" charset="-122"/>
              <a:ea typeface="微软雅黑" panose="020B0503020204020204" pitchFamily="34" charset="-122"/>
            </a:endParaRPr>
          </a:p>
          <a:p>
            <a:pPr algn="l">
              <a:spcBef>
                <a:spcPts val="600"/>
              </a:spcBef>
              <a:buClrTx/>
              <a:buSzTx/>
              <a:buFont typeface="Arial" panose="020B0604020202020204" pitchFamily="34" charset="0"/>
            </a:pPr>
            <a:r>
              <a:rPr lang="en-US" altLang="zh-CN" sz="1000" dirty="0">
                <a:latin typeface="微软雅黑" panose="020B0503020204020204" pitchFamily="34" charset="-122"/>
                <a:sym typeface="+mn-ea"/>
              </a:rPr>
              <a:t>3.</a:t>
            </a:r>
            <a:r>
              <a:rPr lang="zh-CN" altLang="en-US" sz="1000" dirty="0">
                <a:latin typeface="微软雅黑" panose="020B0503020204020204" pitchFamily="34" charset="-122"/>
                <a:sym typeface="+mn-ea"/>
              </a:rPr>
              <a:t>温和无刺激 全身可用。</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1315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4363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29.03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35.03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59.9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30250" y="4080510"/>
            <a:ext cx="6141085" cy="259715"/>
          </a:xfrm>
          <a:prstGeom prst="rect">
            <a:avLst/>
          </a:prstGeom>
          <a:noFill/>
        </p:spPr>
        <p:txBody>
          <a:bodyPr wrap="square" rtlCol="0">
            <a:noAutofit/>
          </a:bodyPr>
          <a:lstStyle/>
          <a:p>
            <a:pPr algn="l">
              <a:lnSpc>
                <a:spcPct val="130000"/>
              </a:lnSpc>
              <a:buClrTx/>
              <a:buSzTx/>
              <a:buNone/>
            </a:pP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电商链接：</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https://detail.tmall.com/item.htm?abbucket=19&amp;id=856344104954</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2635" y="1299210"/>
            <a:ext cx="4415790" cy="998855"/>
          </a:xfrm>
          <a:prstGeom prst="rect">
            <a:avLst/>
          </a:prstGeom>
          <a:noFill/>
        </p:spPr>
        <p:txBody>
          <a:bodyPr wrap="square" rtlCol="0">
            <a:noAutofit/>
          </a:bodyPr>
          <a:lstStyle/>
          <a:p>
            <a:pPr algn="l">
              <a:lnSpc>
                <a:spcPct val="150000"/>
              </a:lnSpc>
              <a:buFont typeface="Arial" panose="020B0604020202020204" pitchFamily="34" charset="0"/>
            </a:pPr>
            <a:r>
              <a:rPr lang="zh-CN" altLang="zh-CN" sz="1000" dirty="0">
                <a:cs typeface="微软雅黑" panose="020B0503020204020204" pitchFamily="34" charset="-122"/>
                <a:sym typeface="微软雅黑" panose="020B0503020204020204" pitchFamily="34" charset="-122"/>
              </a:rPr>
              <a:t>型号：</a:t>
            </a:r>
            <a:r>
              <a:rPr lang="zh-CN" altLang="zh-CN" sz="1000">
                <a:ln>
                  <a:noFill/>
                </a:ln>
                <a:effectLst/>
                <a:uLnTx/>
                <a:uFillTx/>
                <a:latin typeface="微软雅黑" panose="020B0503020204020204" pitchFamily="34" charset="-122"/>
                <a:cs typeface="微软雅黑" panose="020B0503020204020204" pitchFamily="34" charset="-122"/>
                <a:sym typeface="+mn-ea"/>
              </a:rPr>
              <a:t>PS24318001000</a:t>
            </a:r>
            <a:endParaRPr lang="zh-CN" altLang="zh-CN" sz="1000" dirty="0">
              <a:cs typeface="微软雅黑" panose="020B0503020204020204" pitchFamily="34" charset="-122"/>
              <a:sym typeface="+mn-ea"/>
            </a:endParaRPr>
          </a:p>
          <a:p>
            <a:pPr algn="l">
              <a:lnSpc>
                <a:spcPct val="150000"/>
              </a:lnSpc>
              <a:buFont typeface="Arial" panose="020B0604020202020204" pitchFamily="34" charset="0"/>
            </a:pPr>
            <a:r>
              <a:rPr lang="en-US" altLang="zh-CN" sz="1000" dirty="0">
                <a:cs typeface="微软雅黑" panose="020B0503020204020204" pitchFamily="34" charset="-122"/>
                <a:sym typeface="微软雅黑" panose="020B0503020204020204" pitchFamily="34" charset="-122"/>
              </a:rPr>
              <a:t>69</a:t>
            </a:r>
            <a:r>
              <a:rPr lang="zh-CN" altLang="en-US" sz="1000" dirty="0">
                <a:cs typeface="微软雅黑" panose="020B0503020204020204" pitchFamily="34" charset="-122"/>
                <a:sym typeface="微软雅黑" panose="020B0503020204020204" pitchFamily="34" charset="-122"/>
              </a:rPr>
              <a:t>码：</a:t>
            </a:r>
            <a:r>
              <a:rPr lang="zh-CN" altLang="zh-CN" sz="1000">
                <a:ln>
                  <a:noFill/>
                </a:ln>
                <a:effectLst/>
                <a:uLnTx/>
                <a:uFillTx/>
                <a:latin typeface="微软雅黑" panose="020B0503020204020204" pitchFamily="34" charset="-122"/>
                <a:cs typeface="微软雅黑" panose="020B0503020204020204" pitchFamily="34" charset="-122"/>
                <a:sym typeface="+mn-ea"/>
              </a:rPr>
              <a:t>6976482004239</a:t>
            </a:r>
            <a:endParaRPr lang="zh-CN" altLang="en-US" sz="1000" dirty="0">
              <a:latin typeface="微软雅黑" panose="020B0503020204020204" pitchFamily="34" charset="-122"/>
              <a:sym typeface="+mn-ea"/>
            </a:endParaRPr>
          </a:p>
          <a:p>
            <a:pPr algn="l">
              <a:lnSpc>
                <a:spcPct val="150000"/>
              </a:lnSpc>
              <a:buFont typeface="Arial" panose="020B0604020202020204" pitchFamily="34" charset="0"/>
            </a:pPr>
            <a:r>
              <a:rPr lang="zh-CN" altLang="zh-CN" sz="1000" dirty="0">
                <a:cs typeface="微软雅黑" panose="020B0503020204020204" pitchFamily="34" charset="-122"/>
                <a:sym typeface="微软雅黑" panose="020B0503020204020204" pitchFamily="34" charset="-122"/>
              </a:rPr>
              <a:t>容量：</a:t>
            </a:r>
            <a:r>
              <a:rPr lang="zh-CN" altLang="zh-CN" sz="1000">
                <a:ln>
                  <a:noFill/>
                </a:ln>
                <a:effectLst/>
                <a:uLnTx/>
                <a:uFillTx/>
                <a:latin typeface="微软雅黑" panose="020B0503020204020204" pitchFamily="34" charset="-122"/>
                <a:cs typeface="微软雅黑" panose="020B0503020204020204" pitchFamily="34" charset="-122"/>
                <a:sym typeface="+mn-ea"/>
              </a:rPr>
              <a:t>100g</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r>
              <a:rPr lang="zh-CN" sz="1000">
                <a:latin typeface="微软雅黑" panose="020B0503020204020204" pitchFamily="34" charset="-122"/>
                <a:cs typeface="微软雅黑" panose="020B0503020204020204" pitchFamily="34" charset="-122"/>
                <a:sym typeface="+mn-ea"/>
              </a:rPr>
              <a:t>备案号：</a:t>
            </a:r>
            <a:r>
              <a:rPr lang="zh-CN" altLang="en-US" sz="1000">
                <a:latin typeface="微软雅黑" panose="020B0503020204020204" pitchFamily="34" charset="-122"/>
                <a:cs typeface="微软雅黑" panose="020B0503020204020204" pitchFamily="34" charset="-122"/>
                <a:sym typeface="+mn-ea"/>
              </a:rPr>
              <a:t>粤</a:t>
            </a:r>
            <a:r>
              <a:rPr lang="en-US" altLang="zh-CN" sz="1000">
                <a:latin typeface="微软雅黑" panose="020B0503020204020204" pitchFamily="34" charset="-122"/>
                <a:cs typeface="微软雅黑" panose="020B0503020204020204" pitchFamily="34" charset="-122"/>
                <a:sym typeface="+mn-ea"/>
              </a:rPr>
              <a:t>G</a:t>
            </a:r>
            <a:r>
              <a:rPr lang="zh-CN" altLang="en-US" sz="1000">
                <a:latin typeface="微软雅黑" panose="020B0503020204020204" pitchFamily="34" charset="-122"/>
                <a:cs typeface="微软雅黑" panose="020B0503020204020204" pitchFamily="34" charset="-122"/>
                <a:sym typeface="+mn-ea"/>
              </a:rPr>
              <a:t>妆网备字</a:t>
            </a:r>
            <a:r>
              <a:rPr lang="en-US" altLang="zh-CN" sz="1000">
                <a:latin typeface="微软雅黑" panose="020B0503020204020204" pitchFamily="34" charset="-122"/>
                <a:cs typeface="微软雅黑" panose="020B0503020204020204" pitchFamily="34" charset="-122"/>
                <a:sym typeface="+mn-ea"/>
              </a:rPr>
              <a:t>2024399302</a:t>
            </a:r>
            <a:endParaRPr lang="en-US" altLang="zh-CN" sz="1000">
              <a:latin typeface="微软雅黑" panose="020B0503020204020204" pitchFamily="34" charset="-122"/>
              <a:cs typeface="微软雅黑" panose="020B0503020204020204" pitchFamily="34" charset="-122"/>
              <a:sym typeface="+mn-ea"/>
            </a:endParaRPr>
          </a:p>
        </p:txBody>
      </p:sp>
      <p:pic>
        <p:nvPicPr>
          <p:cNvPr id="12" name="图片 11" descr="穿白色衣服的男人在广场玩滑板&#10;&#10;中度可信度描述已自动生成"/>
          <p:cNvPicPr>
            <a:picLocks noChangeAspect="1"/>
          </p:cNvPicPr>
          <p:nvPr/>
        </p:nvPicPr>
        <p:blipFill>
          <a:blip r:embed="rId2"/>
          <a:stretch>
            <a:fillRect/>
          </a:stretch>
        </p:blipFill>
        <p:spPr>
          <a:xfrm>
            <a:off x="6871335" y="1156970"/>
            <a:ext cx="4592320" cy="4940935"/>
          </a:xfrm>
          <a:prstGeom prst="rect">
            <a:avLst/>
          </a:prstGeom>
        </p:spPr>
      </p:pic>
      <p:pic>
        <p:nvPicPr>
          <p:cNvPr id="13" name="图片 12" descr="按摩膏-卖点800_05"/>
          <p:cNvPicPr>
            <a:picLocks noChangeAspect="1"/>
          </p:cNvPicPr>
          <p:nvPr/>
        </p:nvPicPr>
        <p:blipFill>
          <a:blip r:embed="rId3"/>
          <a:stretch>
            <a:fillRect/>
          </a:stretch>
        </p:blipFill>
        <p:spPr>
          <a:xfrm>
            <a:off x="764540" y="4523105"/>
            <a:ext cx="1774825" cy="1774825"/>
          </a:xfrm>
          <a:prstGeom prst="rect">
            <a:avLst/>
          </a:prstGeom>
        </p:spPr>
      </p:pic>
      <p:pic>
        <p:nvPicPr>
          <p:cNvPr id="14" name="图片 13" descr="按摩膏-卖点800_02"/>
          <p:cNvPicPr>
            <a:picLocks noChangeAspect="1"/>
          </p:cNvPicPr>
          <p:nvPr/>
        </p:nvPicPr>
        <p:blipFill>
          <a:blip r:embed="rId4"/>
          <a:stretch>
            <a:fillRect/>
          </a:stretch>
        </p:blipFill>
        <p:spPr>
          <a:xfrm>
            <a:off x="2645410" y="4523105"/>
            <a:ext cx="1769110" cy="1769110"/>
          </a:xfrm>
          <a:prstGeom prst="rect">
            <a:avLst/>
          </a:prstGeom>
        </p:spPr>
      </p:pic>
      <p:pic>
        <p:nvPicPr>
          <p:cNvPr id="15" name="图片 14" descr="按摩膏-卖点800LOGO_03"/>
          <p:cNvPicPr>
            <a:picLocks noChangeAspect="1"/>
          </p:cNvPicPr>
          <p:nvPr/>
        </p:nvPicPr>
        <p:blipFill>
          <a:blip r:embed="rId5"/>
          <a:stretch>
            <a:fillRect/>
          </a:stretch>
        </p:blipFill>
        <p:spPr>
          <a:xfrm>
            <a:off x="4556125" y="4474210"/>
            <a:ext cx="1818005" cy="1818005"/>
          </a:xfrm>
          <a:prstGeom prst="rect">
            <a:avLst/>
          </a:prstGeom>
        </p:spPr>
      </p:pic>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9718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舒缓肌肉贴</a:t>
              </a: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700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32485" y="246126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sym typeface="+mn-ea"/>
              </a:rPr>
              <a:t>1.</a:t>
            </a:r>
            <a:r>
              <a:rPr lang="zh-CN" altLang="en-US" sz="1000" dirty="0">
                <a:latin typeface="微软雅黑" panose="020B0503020204020204" pitchFamily="34" charset="-122"/>
                <a:sym typeface="+mn-ea"/>
              </a:rPr>
              <a:t>速效清凉 舒缓肌肉疲劳</a:t>
            </a:r>
            <a:endParaRPr lang="zh-CN" altLang="en-US" sz="1000" dirty="0">
              <a:latin typeface="微软雅黑" panose="020B0503020204020204" pitchFamily="34" charset="-122"/>
              <a:ea typeface="微软雅黑" panose="020B0503020204020204" pitchFamily="34" charset="-122"/>
            </a:endParaRPr>
          </a:p>
          <a:p>
            <a:pPr algn="l">
              <a:spcBef>
                <a:spcPts val="600"/>
              </a:spcBef>
              <a:buClrTx/>
              <a:buSzTx/>
              <a:buFont typeface="Arial" panose="020B0604020202020204" pitchFamily="34" charset="0"/>
            </a:pPr>
            <a:r>
              <a:rPr lang="en-US" altLang="zh-CN" sz="1000" dirty="0">
                <a:latin typeface="微软雅黑" panose="020B0503020204020204" pitchFamily="34" charset="-122"/>
                <a:sym typeface="+mn-ea"/>
              </a:rPr>
              <a:t>2.</a:t>
            </a:r>
            <a:r>
              <a:rPr lang="zh-CN" altLang="en-US" sz="1000" dirty="0">
                <a:latin typeface="微软雅黑" panose="020B0503020204020204" pitchFamily="34" charset="-122"/>
                <a:sym typeface="+mn-ea"/>
              </a:rPr>
              <a:t>医用级压敏胶支撑肌肉 稳定关节不过敏</a:t>
            </a:r>
            <a:endParaRPr lang="zh-CN" altLang="en-US" sz="1000" dirty="0">
              <a:latin typeface="微软雅黑" panose="020B0503020204020204" pitchFamily="34" charset="-122"/>
              <a:ea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sym typeface="+mn-ea"/>
              </a:rPr>
              <a:t>3.</a:t>
            </a:r>
            <a:r>
              <a:rPr lang="zh-CN" altLang="en-US" sz="1000" dirty="0">
                <a:latin typeface="微软雅黑" panose="020B0503020204020204" pitchFamily="34" charset="-122"/>
                <a:sym typeface="+mn-ea"/>
              </a:rPr>
              <a:t>1.8 倍高弹拉伸，剧烈运动不易脱落</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5633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14.04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20.04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328420"/>
            <a:ext cx="4415790"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型号：PQ34322001000</a:t>
            </a:r>
            <a:endParaRPr lang="zh-CN" altLang="zh-CN" sz="1000" dirty="0">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69码：6970477622231</a:t>
            </a:r>
            <a:endParaRPr lang="zh-CN" altLang="zh-CN" sz="1000" dirty="0">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容量：5CM*5米/盒</a:t>
            </a:r>
            <a:endParaRPr lang="zh-CN" altLang="zh-CN" sz="1000" dirty="0">
              <a:ea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dirty="0">
                <a:cs typeface="微软雅黑" panose="020B0503020204020204" pitchFamily="34" charset="-122"/>
                <a:sym typeface="+mn-ea"/>
              </a:rPr>
              <a:t>备案号：</a:t>
            </a:r>
            <a:r>
              <a:rPr lang="en-US" altLang="zh-CN" sz="1000">
                <a:latin typeface="微软雅黑" panose="020B0503020204020204" pitchFamily="34" charset="-122"/>
                <a:cs typeface="微软雅黑" panose="020B0503020204020204" pitchFamily="34" charset="-122"/>
                <a:sym typeface="+mn-ea"/>
              </a:rPr>
              <a:t>Q/HNHD0002-2024</a:t>
            </a:r>
            <a:endParaRPr lang="en-US" altLang="zh-CN" sz="1000">
              <a:latin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2"/>
          <a:stretch>
            <a:fillRect/>
          </a:stretch>
        </p:blipFill>
        <p:spPr>
          <a:xfrm>
            <a:off x="6521450" y="1225550"/>
            <a:ext cx="5036820" cy="5036820"/>
          </a:xfrm>
          <a:prstGeom prst="rect">
            <a:avLst/>
          </a:prstGeom>
        </p:spPr>
      </p:pic>
      <p:pic>
        <p:nvPicPr>
          <p:cNvPr id="11" name="图片 10" descr="肌肉贴-卖点800_05"/>
          <p:cNvPicPr>
            <a:picLocks noChangeAspect="1"/>
          </p:cNvPicPr>
          <p:nvPr/>
        </p:nvPicPr>
        <p:blipFill>
          <a:blip r:embed="rId3"/>
          <a:stretch>
            <a:fillRect/>
          </a:stretch>
        </p:blipFill>
        <p:spPr>
          <a:xfrm>
            <a:off x="676910" y="4465320"/>
            <a:ext cx="1797050" cy="1797050"/>
          </a:xfrm>
          <a:prstGeom prst="rect">
            <a:avLst/>
          </a:prstGeom>
        </p:spPr>
      </p:pic>
      <p:pic>
        <p:nvPicPr>
          <p:cNvPr id="2" name="图片 1" descr="肌肉贴-卖点800_02"/>
          <p:cNvPicPr>
            <a:picLocks noChangeAspect="1"/>
          </p:cNvPicPr>
          <p:nvPr/>
        </p:nvPicPr>
        <p:blipFill>
          <a:blip r:embed="rId4"/>
          <a:stretch>
            <a:fillRect/>
          </a:stretch>
        </p:blipFill>
        <p:spPr>
          <a:xfrm>
            <a:off x="2473960" y="4465320"/>
            <a:ext cx="1696720" cy="1805940"/>
          </a:xfrm>
          <a:prstGeom prst="rect">
            <a:avLst/>
          </a:prstGeom>
        </p:spPr>
      </p:pic>
      <p:pic>
        <p:nvPicPr>
          <p:cNvPr id="4" name="图片 3" descr="肌肉贴-卖点800_03"/>
          <p:cNvPicPr>
            <a:picLocks noChangeAspect="1"/>
          </p:cNvPicPr>
          <p:nvPr/>
        </p:nvPicPr>
        <p:blipFill>
          <a:blip r:embed="rId5"/>
          <a:stretch>
            <a:fillRect/>
          </a:stretch>
        </p:blipFill>
        <p:spPr>
          <a:xfrm>
            <a:off x="4267200" y="4455160"/>
            <a:ext cx="1800225" cy="1807210"/>
          </a:xfrm>
          <a:prstGeom prst="rect">
            <a:avLst/>
          </a:prstGeom>
        </p:spPr>
      </p:pic>
      <p:sp>
        <p:nvSpPr>
          <p:cNvPr id="5" name="文本框 4"/>
          <p:cNvSpPr txBox="1"/>
          <p:nvPr/>
        </p:nvSpPr>
        <p:spPr>
          <a:xfrm>
            <a:off x="593090" y="4140200"/>
            <a:ext cx="6096000" cy="275590"/>
          </a:xfrm>
          <a:prstGeom prst="rect">
            <a:avLst/>
          </a:prstGeom>
          <a:noFill/>
        </p:spPr>
        <p:txBody>
          <a:bodyPr wrap="square" rtlCol="0" anchor="t">
            <a:spAutoFit/>
          </a:bodyPr>
          <a:lstStyle/>
          <a:p>
            <a:r>
              <a:rPr lang="zh-CN" altLang="zh-CN" sz="1200">
                <a:ln>
                  <a:noFill/>
                </a:ln>
                <a:solidFill>
                  <a:srgbClr val="002060"/>
                </a:solidFill>
                <a:effectLst/>
                <a:uLnTx/>
                <a:uFillTx/>
                <a:latin typeface="微软雅黑" panose="020B0503020204020204" pitchFamily="34" charset="-122"/>
                <a:cs typeface="黑体" panose="02010609060101010101" charset="-122"/>
              </a:rPr>
              <a:t>电商链接：https://detail.tmall.com/item.htm?abbucket=19&amp;id=847134546044</a:t>
            </a:r>
            <a:endParaRPr lang="zh-CN" altLang="zh-CN" sz="1200">
              <a:ln>
                <a:noFill/>
              </a:ln>
              <a:solidFill>
                <a:srgbClr val="002060"/>
              </a:solidFill>
              <a:effectLst/>
              <a:uLnTx/>
              <a:uFillTx/>
              <a:latin typeface="微软雅黑" panose="020B0503020204020204" pitchFamily="34" charset="-122"/>
              <a:cs typeface="黑体" panose="02010609060101010101" charset="-122"/>
            </a:endParaRPr>
          </a:p>
        </p:txBody>
      </p:sp>
      <p:pic>
        <p:nvPicPr>
          <p:cNvPr id="12" name="图片 11"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8862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轻灵净肤护理套装</a:t>
              </a:r>
              <a:endParaRPr lang="zh-CN" altLang="en-US"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700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32485" y="246126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1.</a:t>
            </a:r>
            <a:r>
              <a:rPr lang="zh-CN" altLang="en-US" sz="1000" b="1" dirty="0">
                <a:latin typeface="微软雅黑" panose="020B0503020204020204" pitchFamily="34" charset="-122"/>
                <a:cs typeface="微软雅黑" panose="020B0503020204020204" pitchFamily="34" charset="-122"/>
                <a:sym typeface="+mn-ea"/>
              </a:rPr>
              <a:t>匹克净爽控油洁面乳</a:t>
            </a:r>
            <a:r>
              <a:rPr lang="zh-CN" altLang="en-US" sz="1000" dirty="0">
                <a:latin typeface="微软雅黑" panose="020B0503020204020204" pitchFamily="34" charset="-122"/>
                <a:cs typeface="微软雅黑" panose="020B0503020204020204" pitchFamily="34" charset="-122"/>
                <a:sym typeface="+mn-ea"/>
              </a:rPr>
              <a:t>：氨基酸配方，温和清洁不刺激；</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2.</a:t>
            </a:r>
            <a:r>
              <a:rPr lang="zh-CN" altLang="en-US" sz="1000" b="1" dirty="0">
                <a:latin typeface="微软雅黑" panose="020B0503020204020204" pitchFamily="34" charset="-122"/>
                <a:cs typeface="微软雅黑" panose="020B0503020204020204" pitchFamily="34" charset="-122"/>
                <a:sym typeface="+mn-ea"/>
              </a:rPr>
              <a:t>匹克香氛补水喷雾</a:t>
            </a:r>
            <a:r>
              <a:rPr lang="zh-CN" altLang="en-US" sz="1000" dirty="0">
                <a:latin typeface="微软雅黑" panose="020B0503020204020204" pitchFamily="34" charset="-122"/>
                <a:cs typeface="微软雅黑" panose="020B0503020204020204" pitchFamily="34" charset="-122"/>
                <a:sym typeface="+mn-ea"/>
              </a:rPr>
              <a:t>：舒缓皮肤，持久留香；</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b="1" dirty="0">
                <a:latin typeface="微软雅黑" panose="020B0503020204020204" pitchFamily="34" charset="-122"/>
                <a:cs typeface="微软雅黑" panose="020B0503020204020204" pitchFamily="34" charset="-122"/>
                <a:sym typeface="+mn-ea"/>
              </a:rPr>
              <a:t>3.</a:t>
            </a:r>
            <a:r>
              <a:rPr lang="zh-CN" altLang="en-US" sz="1000" b="1" dirty="0">
                <a:latin typeface="微软雅黑" panose="020B0503020204020204" pitchFamily="34" charset="-122"/>
                <a:cs typeface="微软雅黑" panose="020B0503020204020204" pitchFamily="34" charset="-122"/>
                <a:sym typeface="+mn-ea"/>
              </a:rPr>
              <a:t>匹克控油保湿霜</a:t>
            </a:r>
            <a:r>
              <a:rPr lang="zh-CN" altLang="en-US" sz="1000" dirty="0">
                <a:latin typeface="微软雅黑" panose="020B0503020204020204" pitchFamily="34" charset="-122"/>
                <a:cs typeface="微软雅黑" panose="020B0503020204020204" pitchFamily="34" charset="-122"/>
                <a:sym typeface="+mn-ea"/>
              </a:rPr>
              <a:t>：烟酰胺、锁水磁石专利成分长效控油，质地轻盈不黏腻。</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4553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44.62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50.62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697865" y="4069715"/>
            <a:ext cx="6141085" cy="259715"/>
          </a:xfrm>
          <a:prstGeom prst="rect">
            <a:avLst/>
          </a:prstGeom>
          <a:noFill/>
        </p:spPr>
        <p:txBody>
          <a:bodyPr wrap="square" rtlCol="0">
            <a:noAutofit/>
          </a:bodyPr>
          <a:lstStyle/>
          <a:p>
            <a:pPr algn="l">
              <a:lnSpc>
                <a:spcPct val="130000"/>
              </a:lnSpc>
              <a:buClrTx/>
              <a:buSzTx/>
              <a:buNone/>
            </a:pP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电商链接：</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https://detail.tmall.com/item.htm?abbucket=15&amp;id=926197441884</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328420"/>
            <a:ext cx="6073775"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PM35113001000</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69码：</a:t>
            </a:r>
            <a:r>
              <a:rPr lang="en-US" altLang="zh-CN" sz="1000" dirty="0">
                <a:latin typeface="微软雅黑" panose="020B0503020204020204" pitchFamily="34" charset="-122"/>
                <a:cs typeface="微软雅黑" panose="020B0503020204020204" pitchFamily="34" charset="-122"/>
                <a:sym typeface="+mn-ea"/>
              </a:rPr>
              <a:t>6974772947143</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容量：</a:t>
            </a:r>
            <a:r>
              <a:rPr lang="zh-CN" altLang="en-US" sz="1000" dirty="0">
                <a:latin typeface="微软雅黑" panose="020B0503020204020204" pitchFamily="34" charset="-122"/>
                <a:cs typeface="微软雅黑" panose="020B0503020204020204" pitchFamily="34" charset="-122"/>
                <a:sym typeface="+mn-ea"/>
              </a:rPr>
              <a:t>匹克净爽控油洁面乳（</a:t>
            </a:r>
            <a:r>
              <a:rPr lang="en-US" altLang="zh-CN" sz="1000" dirty="0">
                <a:latin typeface="微软雅黑" panose="020B0503020204020204" pitchFamily="34" charset="-122"/>
                <a:cs typeface="微软雅黑" panose="020B0503020204020204" pitchFamily="34" charset="-122"/>
                <a:sym typeface="+mn-ea"/>
              </a:rPr>
              <a:t>168g)</a:t>
            </a:r>
            <a:r>
              <a:rPr lang="zh-CN" altLang="en-US" sz="1000" dirty="0">
                <a:latin typeface="微软雅黑" panose="020B0503020204020204" pitchFamily="34" charset="-122"/>
                <a:cs typeface="微软雅黑" panose="020B0503020204020204" pitchFamily="34" charset="-122"/>
                <a:sym typeface="+mn-ea"/>
              </a:rPr>
              <a:t>匹克香氛补水喷雾</a:t>
            </a:r>
            <a:r>
              <a:rPr lang="en-US" altLang="zh-CN" sz="1000" dirty="0">
                <a:latin typeface="微软雅黑" panose="020B0503020204020204" pitchFamily="34" charset="-122"/>
                <a:cs typeface="微软雅黑" panose="020B0503020204020204" pitchFamily="34" charset="-122"/>
                <a:sym typeface="+mn-ea"/>
              </a:rPr>
              <a:t>(120ML)</a:t>
            </a:r>
            <a:r>
              <a:rPr lang="zh-CN" altLang="en-US" sz="1000" dirty="0">
                <a:latin typeface="微软雅黑" panose="020B0503020204020204" pitchFamily="34" charset="-122"/>
                <a:cs typeface="微软雅黑" panose="020B0503020204020204" pitchFamily="34" charset="-122"/>
                <a:sym typeface="+mn-ea"/>
              </a:rPr>
              <a:t>匹克控油保湿霜</a:t>
            </a:r>
            <a:r>
              <a:rPr lang="en-US" altLang="zh-CN" sz="1000" dirty="0">
                <a:latin typeface="微软雅黑" panose="020B0503020204020204" pitchFamily="34" charset="-122"/>
                <a:cs typeface="微软雅黑" panose="020B0503020204020204" pitchFamily="34" charset="-122"/>
                <a:sym typeface="+mn-ea"/>
              </a:rPr>
              <a:t>(50g) </a:t>
            </a:r>
            <a:endParaRPr lang="zh-CN"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备案号：</a:t>
            </a:r>
            <a:r>
              <a:rPr lang="zh-CN" altLang="en-US" sz="1000" dirty="0">
                <a:latin typeface="微软雅黑" panose="020B0503020204020204" pitchFamily="34" charset="-122"/>
                <a:cs typeface="微软雅黑" panose="020B0503020204020204" pitchFamily="34" charset="-122"/>
                <a:sym typeface="+mn-ea"/>
              </a:rPr>
              <a:t>粤</a:t>
            </a:r>
            <a:r>
              <a:rPr lang="en-US" altLang="zh-CN" sz="1000" dirty="0">
                <a:latin typeface="微软雅黑" panose="020B0503020204020204" pitchFamily="34" charset="-122"/>
                <a:cs typeface="微软雅黑" panose="020B0503020204020204" pitchFamily="34" charset="-122"/>
                <a:sym typeface="+mn-ea"/>
              </a:rPr>
              <a:t>G</a:t>
            </a:r>
            <a:r>
              <a:rPr lang="zh-CN" altLang="en-US" sz="1000" dirty="0">
                <a:latin typeface="微软雅黑" panose="020B0503020204020204" pitchFamily="34" charset="-122"/>
                <a:cs typeface="微软雅黑" panose="020B0503020204020204" pitchFamily="34" charset="-122"/>
                <a:sym typeface="+mn-ea"/>
              </a:rPr>
              <a:t>妆网备字</a:t>
            </a:r>
            <a:r>
              <a:rPr lang="en-US" altLang="zh-CN" sz="1000" dirty="0">
                <a:latin typeface="微软雅黑" panose="020B0503020204020204" pitchFamily="34" charset="-122"/>
                <a:cs typeface="微软雅黑" panose="020B0503020204020204" pitchFamily="34" charset="-122"/>
                <a:sym typeface="+mn-ea"/>
              </a:rPr>
              <a:t>2025112226/2025112228/2025112234</a:t>
            </a:r>
            <a:endParaRPr lang="zh-CN" altLang="zh-CN" sz="1000" dirty="0">
              <a:cs typeface="微软雅黑" panose="020B0503020204020204" pitchFamily="34" charset="-122"/>
              <a:sym typeface="+mn-ea"/>
            </a:endParaRPr>
          </a:p>
        </p:txBody>
      </p:sp>
      <p:pic>
        <p:nvPicPr>
          <p:cNvPr id="2" name="图片 1" descr="1"/>
          <p:cNvPicPr>
            <a:picLocks noChangeAspect="1"/>
          </p:cNvPicPr>
          <p:nvPr/>
        </p:nvPicPr>
        <p:blipFill>
          <a:blip r:embed="rId2"/>
          <a:stretch>
            <a:fillRect/>
          </a:stretch>
        </p:blipFill>
        <p:spPr>
          <a:xfrm>
            <a:off x="6557645" y="1120775"/>
            <a:ext cx="4871085" cy="4871085"/>
          </a:xfrm>
          <a:prstGeom prst="rect">
            <a:avLst/>
          </a:prstGeom>
        </p:spPr>
      </p:pic>
      <p:pic>
        <p:nvPicPr>
          <p:cNvPr id="3" name="图片 2" descr="6"/>
          <p:cNvPicPr>
            <a:picLocks noChangeAspect="1"/>
          </p:cNvPicPr>
          <p:nvPr/>
        </p:nvPicPr>
        <p:blipFill>
          <a:blip r:embed="rId3"/>
          <a:stretch>
            <a:fillRect/>
          </a:stretch>
        </p:blipFill>
        <p:spPr>
          <a:xfrm>
            <a:off x="612775" y="4559300"/>
            <a:ext cx="1547495" cy="1585595"/>
          </a:xfrm>
          <a:prstGeom prst="rect">
            <a:avLst/>
          </a:prstGeom>
        </p:spPr>
      </p:pic>
      <p:pic>
        <p:nvPicPr>
          <p:cNvPr id="4" name="图片 3" descr="7"/>
          <p:cNvPicPr>
            <a:picLocks noChangeAspect="1"/>
          </p:cNvPicPr>
          <p:nvPr/>
        </p:nvPicPr>
        <p:blipFill>
          <a:blip r:embed="rId4"/>
          <a:stretch>
            <a:fillRect/>
          </a:stretch>
        </p:blipFill>
        <p:spPr>
          <a:xfrm>
            <a:off x="2242185" y="4545965"/>
            <a:ext cx="1717040" cy="1598930"/>
          </a:xfrm>
          <a:prstGeom prst="rect">
            <a:avLst/>
          </a:prstGeom>
        </p:spPr>
      </p:pic>
      <p:pic>
        <p:nvPicPr>
          <p:cNvPr id="11" name="图片 10" descr="8"/>
          <p:cNvPicPr>
            <a:picLocks noChangeAspect="1"/>
          </p:cNvPicPr>
          <p:nvPr/>
        </p:nvPicPr>
        <p:blipFill>
          <a:blip r:embed="rId5"/>
          <a:stretch>
            <a:fillRect/>
          </a:stretch>
        </p:blipFill>
        <p:spPr>
          <a:xfrm>
            <a:off x="4041140" y="4533900"/>
            <a:ext cx="1741805" cy="1610995"/>
          </a:xfrm>
          <a:prstGeom prst="rect">
            <a:avLst/>
          </a:prstGeom>
        </p:spPr>
      </p:pic>
      <p:pic>
        <p:nvPicPr>
          <p:cNvPr id="5" name="图片 4"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534289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轻灵舒缓健肤沐浴露</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海洋香</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endParaRPr lang="en-US" alt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3996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40284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游泳专用；</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spcBef>
                <a:spcPts val="600"/>
              </a:spcBef>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氨基酸配方专为游泳设计，温和净澈有效去氯不伤肤；</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洗发沐浴二合一，全家都能用（强调儿童也能用）；</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spcBef>
                <a:spcPts val="600"/>
              </a:spcBef>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舒缓锁水、保湿专利成分，肌肤清爽不干燥。</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4553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8.75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14.75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697865" y="4069715"/>
            <a:ext cx="6141085" cy="259715"/>
          </a:xfrm>
          <a:prstGeom prst="rect">
            <a:avLst/>
          </a:prstGeom>
          <a:noFill/>
        </p:spPr>
        <p:txBody>
          <a:bodyPr wrap="square" rtlCol="0">
            <a:noAutofit/>
          </a:bodyPr>
          <a:lstStyle/>
          <a:p>
            <a:pPr algn="l">
              <a:lnSpc>
                <a:spcPct val="130000"/>
              </a:lnSpc>
              <a:buClrTx/>
              <a:buSzTx/>
              <a:buNone/>
            </a:pP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电商链接：</a:t>
            </a:r>
            <a:r>
              <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https://detail.tmall.com/item.htm?id=929501038387</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328420"/>
            <a:ext cx="6073775"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PS15115001000</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69码：</a:t>
            </a:r>
            <a:r>
              <a:rPr lang="en-US" altLang="zh-CN" sz="1000" dirty="0">
                <a:latin typeface="微软雅黑" panose="020B0503020204020204" pitchFamily="34" charset="-122"/>
                <a:cs typeface="微软雅黑" panose="020B0503020204020204" pitchFamily="34" charset="-122"/>
                <a:sym typeface="+mn-ea"/>
              </a:rPr>
              <a:t>6974772948300</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mn-ea"/>
              </a:rPr>
              <a:t>容量：</a:t>
            </a:r>
            <a:r>
              <a:rPr lang="en-US" altLang="zh-CN" sz="1000" dirty="0">
                <a:latin typeface="微软雅黑" panose="020B0503020204020204" pitchFamily="34" charset="-122"/>
                <a:cs typeface="微软雅黑" panose="020B0503020204020204" pitchFamily="34" charset="-122"/>
                <a:sym typeface="+mn-ea"/>
              </a:rPr>
              <a:t>240</a:t>
            </a:r>
            <a:r>
              <a:rPr lang="zh-CN" altLang="zh-CN" sz="1000" dirty="0">
                <a:latin typeface="微软雅黑" panose="020B0503020204020204" pitchFamily="34" charset="-122"/>
                <a:cs typeface="微软雅黑" panose="020B0503020204020204" pitchFamily="34" charset="-122"/>
                <a:sym typeface="+mn-ea"/>
              </a:rPr>
              <a:t>ML/瓶</a:t>
            </a:r>
            <a:endParaRPr lang="zh-CN"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备案号：</a:t>
            </a:r>
            <a:r>
              <a:rPr lang="zh-CN" altLang="en-US" sz="1000" dirty="0">
                <a:latin typeface="微软雅黑" panose="020B0503020204020204" pitchFamily="34" charset="-122"/>
                <a:cs typeface="微软雅黑" panose="020B0503020204020204" pitchFamily="34" charset="-122"/>
                <a:sym typeface="+mn-ea"/>
              </a:rPr>
              <a:t>粤</a:t>
            </a:r>
            <a:r>
              <a:rPr lang="en-US" altLang="zh-CN" sz="1000" dirty="0">
                <a:latin typeface="微软雅黑" panose="020B0503020204020204" pitchFamily="34" charset="-122"/>
                <a:cs typeface="微软雅黑" panose="020B0503020204020204" pitchFamily="34" charset="-122"/>
                <a:sym typeface="+mn-ea"/>
              </a:rPr>
              <a:t>G</a:t>
            </a:r>
            <a:r>
              <a:rPr lang="zh-CN" altLang="en-US" sz="1000" dirty="0">
                <a:latin typeface="微软雅黑" panose="020B0503020204020204" pitchFamily="34" charset="-122"/>
                <a:cs typeface="微软雅黑" panose="020B0503020204020204" pitchFamily="34" charset="-122"/>
                <a:sym typeface="+mn-ea"/>
              </a:rPr>
              <a:t>妆网备字</a:t>
            </a:r>
            <a:r>
              <a:rPr lang="en-US" altLang="zh-CN" sz="1000" dirty="0">
                <a:latin typeface="微软雅黑" panose="020B0503020204020204" pitchFamily="34" charset="-122"/>
                <a:cs typeface="微软雅黑" panose="020B0503020204020204" pitchFamily="34" charset="-122"/>
                <a:sym typeface="+mn-ea"/>
              </a:rPr>
              <a:t>2025168933</a:t>
            </a:r>
            <a:r>
              <a:rPr lang="zh-CN" altLang="en-US" sz="1000" dirty="0">
                <a:latin typeface="微软雅黑" panose="020B0503020204020204" pitchFamily="34" charset="-122"/>
                <a:cs typeface="微软雅黑" panose="020B0503020204020204" pitchFamily="34" charset="-122"/>
                <a:sym typeface="+mn-ea"/>
              </a:rPr>
              <a:t>（蓝色海洋香）</a:t>
            </a:r>
            <a:endParaRPr lang="zh-CN" altLang="zh-CN" sz="1000" dirty="0">
              <a:cs typeface="微软雅黑" panose="020B0503020204020204" pitchFamily="34" charset="-122"/>
              <a:sym typeface="+mn-ea"/>
            </a:endParaRPr>
          </a:p>
        </p:txBody>
      </p:sp>
      <p:pic>
        <p:nvPicPr>
          <p:cNvPr id="5" name="图片 4"/>
          <p:cNvPicPr>
            <a:picLocks noChangeAspect="1"/>
          </p:cNvPicPr>
          <p:nvPr/>
        </p:nvPicPr>
        <p:blipFill>
          <a:blip r:embed="rId2"/>
          <a:stretch>
            <a:fillRect/>
          </a:stretch>
        </p:blipFill>
        <p:spPr>
          <a:xfrm>
            <a:off x="7060565" y="1120775"/>
            <a:ext cx="3884930" cy="5180965"/>
          </a:xfrm>
          <a:prstGeom prst="rect">
            <a:avLst/>
          </a:prstGeom>
        </p:spPr>
      </p:pic>
      <p:pic>
        <p:nvPicPr>
          <p:cNvPr id="13" name="图片 12"/>
          <p:cNvPicPr>
            <a:picLocks noChangeAspect="1"/>
          </p:cNvPicPr>
          <p:nvPr/>
        </p:nvPicPr>
        <p:blipFill>
          <a:blip r:embed="rId3"/>
          <a:stretch>
            <a:fillRect/>
          </a:stretch>
        </p:blipFill>
        <p:spPr>
          <a:xfrm>
            <a:off x="843280" y="4554855"/>
            <a:ext cx="1428115" cy="1905000"/>
          </a:xfrm>
          <a:prstGeom prst="rect">
            <a:avLst/>
          </a:prstGeom>
        </p:spPr>
      </p:pic>
      <p:pic>
        <p:nvPicPr>
          <p:cNvPr id="11" name="图片 10" descr="透明1176×900 拷贝"/>
          <p:cNvPicPr>
            <a:picLocks noChangeAspect="1"/>
          </p:cNvPicPr>
          <p:nvPr/>
        </p:nvPicPr>
        <p:blipFill>
          <a:blip r:embed="rId4"/>
          <a:stretch>
            <a:fillRect/>
          </a:stretch>
        </p:blipFill>
        <p:spPr>
          <a:xfrm>
            <a:off x="843280" y="295910"/>
            <a:ext cx="669925" cy="66992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564769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轻灵舒缓健肤沐浴露</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东方花香</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endParaRPr lang="en-US" alt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3996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40284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游泳专用；</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spcBef>
                <a:spcPts val="600"/>
              </a:spcBef>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氨基酸配方专为游泳设计，温和净澈有效去氯不伤肤；</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洗发沐浴二合一，全家都能用（强调儿童也能用）；</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spcBef>
                <a:spcPts val="600"/>
              </a:spcBef>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舒缓锁水、保湿专利成分，肌肤清爽不干燥。</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4553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8.75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14.75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697865" y="4069715"/>
            <a:ext cx="6141085" cy="259715"/>
          </a:xfrm>
          <a:prstGeom prst="rect">
            <a:avLst/>
          </a:prstGeom>
          <a:noFill/>
        </p:spPr>
        <p:txBody>
          <a:bodyPr wrap="square" rtlCol="0">
            <a:noAutofit/>
          </a:bodyPr>
          <a:lstStyle/>
          <a:p>
            <a:pPr algn="l">
              <a:lnSpc>
                <a:spcPct val="130000"/>
              </a:lnSpc>
              <a:buClrTx/>
              <a:buSzTx/>
              <a:buNone/>
            </a:pP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电商链接：</a:t>
            </a:r>
            <a:r>
              <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https://detail.tmall.com/item.htm?id=929501038387</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328420"/>
            <a:ext cx="6073775"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PS15116001000</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69码：</a:t>
            </a:r>
            <a:r>
              <a:rPr lang="en-US" altLang="zh-CN" sz="1000" dirty="0">
                <a:latin typeface="微软雅黑" panose="020B0503020204020204" pitchFamily="34" charset="-122"/>
                <a:cs typeface="微软雅黑" panose="020B0503020204020204" pitchFamily="34" charset="-122"/>
                <a:sym typeface="+mn-ea"/>
              </a:rPr>
              <a:t>6974772947020</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latin typeface="微软雅黑" panose="020B0503020204020204" pitchFamily="34" charset="-122"/>
                <a:cs typeface="微软雅黑" panose="020B0503020204020204" pitchFamily="34" charset="-122"/>
                <a:sym typeface="+mn-ea"/>
              </a:rPr>
              <a:t>容量：</a:t>
            </a:r>
            <a:r>
              <a:rPr lang="en-US" altLang="zh-CN" sz="1000" dirty="0">
                <a:latin typeface="微软雅黑" panose="020B0503020204020204" pitchFamily="34" charset="-122"/>
                <a:cs typeface="微软雅黑" panose="020B0503020204020204" pitchFamily="34" charset="-122"/>
                <a:sym typeface="+mn-ea"/>
              </a:rPr>
              <a:t>240</a:t>
            </a:r>
            <a:r>
              <a:rPr lang="zh-CN" altLang="zh-CN" sz="1000" dirty="0">
                <a:latin typeface="微软雅黑" panose="020B0503020204020204" pitchFamily="34" charset="-122"/>
                <a:cs typeface="微软雅黑" panose="020B0503020204020204" pitchFamily="34" charset="-122"/>
                <a:sym typeface="+mn-ea"/>
              </a:rPr>
              <a:t>ML/瓶</a:t>
            </a:r>
            <a:endParaRPr lang="zh-CN"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备案号：</a:t>
            </a:r>
            <a:r>
              <a:rPr lang="zh-CN" altLang="en-US" sz="1000" dirty="0">
                <a:latin typeface="微软雅黑" panose="020B0503020204020204" pitchFamily="34" charset="-122"/>
                <a:cs typeface="微软雅黑" panose="020B0503020204020204" pitchFamily="34" charset="-122"/>
                <a:sym typeface="+mn-ea"/>
              </a:rPr>
              <a:t>粤</a:t>
            </a:r>
            <a:r>
              <a:rPr lang="en-US" altLang="zh-CN" sz="1000" dirty="0">
                <a:latin typeface="微软雅黑" panose="020B0503020204020204" pitchFamily="34" charset="-122"/>
                <a:cs typeface="微软雅黑" panose="020B0503020204020204" pitchFamily="34" charset="-122"/>
                <a:sym typeface="+mn-ea"/>
              </a:rPr>
              <a:t>G</a:t>
            </a:r>
            <a:r>
              <a:rPr lang="zh-CN" altLang="en-US" sz="1000" dirty="0">
                <a:latin typeface="微软雅黑" panose="020B0503020204020204" pitchFamily="34" charset="-122"/>
                <a:cs typeface="微软雅黑" panose="020B0503020204020204" pitchFamily="34" charset="-122"/>
                <a:sym typeface="+mn-ea"/>
              </a:rPr>
              <a:t>妆网备字</a:t>
            </a:r>
            <a:r>
              <a:rPr lang="en-US" altLang="zh-CN" sz="1000" dirty="0">
                <a:latin typeface="微软雅黑" panose="020B0503020204020204" pitchFamily="34" charset="-122"/>
                <a:cs typeface="微软雅黑" panose="020B0503020204020204" pitchFamily="34" charset="-122"/>
                <a:sym typeface="+mn-ea"/>
              </a:rPr>
              <a:t>2025168931</a:t>
            </a:r>
            <a:br>
              <a:rPr lang="en-US" altLang="zh-CN" sz="1000" dirty="0">
                <a:latin typeface="微软雅黑" panose="020B0503020204020204" pitchFamily="34" charset="-122"/>
                <a:cs typeface="微软雅黑" panose="020B0503020204020204" pitchFamily="34" charset="-122"/>
                <a:sym typeface="+mn-ea"/>
              </a:rPr>
            </a:br>
            <a:endParaRPr lang="zh-CN" altLang="zh-CN" sz="1000" dirty="0">
              <a:cs typeface="微软雅黑" panose="020B0503020204020204" pitchFamily="34" charset="-122"/>
              <a:sym typeface="+mn-ea"/>
            </a:endParaRPr>
          </a:p>
        </p:txBody>
      </p:sp>
      <p:pic>
        <p:nvPicPr>
          <p:cNvPr id="13" name="图片 12"/>
          <p:cNvPicPr>
            <a:picLocks noChangeAspect="1"/>
          </p:cNvPicPr>
          <p:nvPr/>
        </p:nvPicPr>
        <p:blipFill>
          <a:blip r:embed="rId2"/>
          <a:stretch>
            <a:fillRect/>
          </a:stretch>
        </p:blipFill>
        <p:spPr>
          <a:xfrm>
            <a:off x="843280" y="4554855"/>
            <a:ext cx="1428115" cy="1905000"/>
          </a:xfrm>
          <a:prstGeom prst="rect">
            <a:avLst/>
          </a:prstGeom>
        </p:spPr>
      </p:pic>
      <p:pic>
        <p:nvPicPr>
          <p:cNvPr id="2" name="图片 1"/>
          <p:cNvPicPr>
            <a:picLocks noChangeAspect="1"/>
          </p:cNvPicPr>
          <p:nvPr/>
        </p:nvPicPr>
        <p:blipFill>
          <a:blip r:embed="rId3"/>
          <a:stretch>
            <a:fillRect/>
          </a:stretch>
        </p:blipFill>
        <p:spPr>
          <a:xfrm>
            <a:off x="7045325" y="1120775"/>
            <a:ext cx="4069080" cy="5425440"/>
          </a:xfrm>
          <a:prstGeom prst="rect">
            <a:avLst/>
          </a:prstGeom>
        </p:spPr>
      </p:pic>
      <p:pic>
        <p:nvPicPr>
          <p:cNvPr id="11" name="图片 10" descr="透明1176×900 拷贝"/>
          <p:cNvPicPr>
            <a:picLocks noChangeAspect="1"/>
          </p:cNvPicPr>
          <p:nvPr/>
        </p:nvPicPr>
        <p:blipFill>
          <a:blip r:embed="rId4"/>
          <a:stretch>
            <a:fillRect/>
          </a:stretch>
        </p:blipFill>
        <p:spPr>
          <a:xfrm>
            <a:off x="843280" y="295910"/>
            <a:ext cx="669925" cy="66992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80X180jpg"/>
          <p:cNvPicPr>
            <a:picLocks noChangeAspect="1"/>
          </p:cNvPicPr>
          <p:nvPr/>
        </p:nvPicPr>
        <p:blipFill>
          <a:blip r:embed="rId1"/>
          <a:stretch>
            <a:fillRect/>
          </a:stretch>
        </p:blipFill>
        <p:spPr>
          <a:xfrm>
            <a:off x="843280" y="298450"/>
            <a:ext cx="667385" cy="667385"/>
          </a:xfrm>
          <a:prstGeom prst="rect">
            <a:avLst/>
          </a:prstGeom>
        </p:spPr>
      </p:pic>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3540125"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PK-TS001跳绳</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
            </p:custDataLst>
          </p:nvPr>
        </p:nvCxnSpPr>
        <p:spPr>
          <a:xfrm>
            <a:off x="843280" y="242373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89610" y="2472690"/>
            <a:ext cx="50882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zh-CN" sz="1000">
                <a:ln>
                  <a:noFill/>
                </a:ln>
                <a:effectLst/>
                <a:uLnTx/>
                <a:uFillTx/>
                <a:latin typeface="微软雅黑" panose="020B0503020204020204" pitchFamily="34" charset="-122"/>
                <a:cs typeface="微软雅黑" panose="020B0503020204020204" pitchFamily="34" charset="-122"/>
                <a:sym typeface="+mn-ea"/>
              </a:rPr>
              <a:t>防滑耐磨手柄人体工程学设计</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zh-CN" sz="1000">
                <a:ln>
                  <a:noFill/>
                </a:ln>
                <a:effectLst/>
                <a:uLnTx/>
                <a:uFillTx/>
                <a:latin typeface="微软雅黑" panose="020B0503020204020204" pitchFamily="34" charset="-122"/>
                <a:cs typeface="微软雅黑" panose="020B0503020204020204" pitchFamily="34" charset="-122"/>
                <a:sym typeface="+mn-ea"/>
              </a:rPr>
              <a:t>长度随意调节.更加结实，可拆卸调节长短</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zh-CN" sz="1000">
                <a:ln>
                  <a:noFill/>
                </a:ln>
                <a:effectLst/>
                <a:uLnTx/>
                <a:uFillTx/>
                <a:latin typeface="微软雅黑" panose="020B0503020204020204" pitchFamily="34" charset="-122"/>
                <a:cs typeface="微软雅黑" panose="020B0503020204020204" pitchFamily="34" charset="-122"/>
                <a:sym typeface="+mn-ea"/>
              </a:rPr>
              <a:t>4MM加粗PVC绳</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4.</a:t>
            </a:r>
            <a:r>
              <a:rPr lang="zh-CN" altLang="zh-CN" sz="1000">
                <a:ln>
                  <a:noFill/>
                </a:ln>
                <a:effectLst/>
                <a:uLnTx/>
                <a:uFillTx/>
                <a:latin typeface="微软雅黑" panose="020B0503020204020204" pitchFamily="34" charset="-122"/>
                <a:cs typeface="微软雅黑" panose="020B0503020204020204" pitchFamily="34" charset="-122"/>
                <a:sym typeface="+mn-ea"/>
              </a:rPr>
              <a:t>不缠绳不绕绳转动轻松任意跳</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5.竞速健身，大人小孩都能用，不限场地室内也能跳</a:t>
            </a:r>
            <a:endParaRPr lang="en-US" altLang="zh-CN" sz="1000" dirty="0">
              <a:latin typeface="微软雅黑" panose="020B0503020204020204" pitchFamily="34" charset="-122"/>
              <a:cs typeface="微软雅黑" panose="020B0503020204020204" pitchFamily="34" charset="-122"/>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368675" cy="570865"/>
          </a:xfrm>
          <a:prstGeom prst="rect">
            <a:avLst/>
          </a:prstGeom>
          <a:noFill/>
        </p:spPr>
        <p:txBody>
          <a:bodyPr wrap="square" rtlCol="0">
            <a:noAutofit/>
          </a:bodyPr>
          <a:lstStyle/>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a:t>
            </a:r>
            <a:r>
              <a:rPr lang="en-US" altLang="zh-CN" sz="1000">
                <a:ln>
                  <a:noFill/>
                </a:ln>
                <a:effectLst/>
                <a:uLnTx/>
                <a:uFillTx/>
                <a:latin typeface="微软雅黑" panose="020B0503020204020204" pitchFamily="34" charset="-122"/>
                <a:cs typeface="微软雅黑" panose="020B0503020204020204" pitchFamily="34" charset="-122"/>
                <a:sym typeface="+mn-ea"/>
              </a:rPr>
              <a:t>W71410</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6923242148924/</a:t>
            </a:r>
            <a:r>
              <a:rPr lang="zh-CN" altLang="zh-CN" sz="1000">
                <a:ln>
                  <a:noFill/>
                </a:ln>
                <a:effectLst/>
                <a:uLnTx/>
                <a:uFillTx/>
                <a:latin typeface="微软雅黑" panose="020B0503020204020204" pitchFamily="34" charset="-122"/>
                <a:cs typeface="微软雅黑" panose="020B0503020204020204" pitchFamily="34" charset="-122"/>
                <a:sym typeface="+mn-ea"/>
              </a:rPr>
              <a:t>蓝色</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zh-CN" sz="1000">
                <a:ln>
                  <a:noFill/>
                </a:ln>
                <a:effectLst/>
                <a:uLnTx/>
                <a:uFillTx/>
                <a:latin typeface="微软雅黑" panose="020B0503020204020204" pitchFamily="34" charset="-122"/>
                <a:cs typeface="微软雅黑" panose="020B0503020204020204" pitchFamily="34" charset="-122"/>
                <a:sym typeface="+mn-ea"/>
              </a:rPr>
              <a:t>6923242151580</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黑色</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规格：绳长:</a:t>
            </a:r>
            <a:r>
              <a:rPr lang="en-US" altLang="zh-CN" sz="1000">
                <a:ln>
                  <a:noFill/>
                </a:ln>
                <a:effectLst/>
                <a:uLnTx/>
                <a:uFillTx/>
                <a:latin typeface="微软雅黑" panose="020B0503020204020204" pitchFamily="34" charset="-122"/>
                <a:cs typeface="微软雅黑" panose="020B0503020204020204" pitchFamily="34" charset="-122"/>
                <a:sym typeface="+mn-ea"/>
              </a:rPr>
              <a:t>2.8</a:t>
            </a:r>
            <a:r>
              <a:rPr lang="zh-CN" altLang="zh-CN" sz="1000">
                <a:ln>
                  <a:noFill/>
                </a:ln>
                <a:effectLst/>
                <a:uLnTx/>
                <a:uFillTx/>
                <a:latin typeface="微软雅黑" panose="020B0503020204020204" pitchFamily="34" charset="-122"/>
                <a:cs typeface="微软雅黑" panose="020B0503020204020204" pitchFamily="34" charset="-122"/>
                <a:sym typeface="+mn-ea"/>
              </a:rPr>
              <a:t>米</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手柄长度:13.5cm</a:t>
            </a:r>
            <a:br>
              <a:rPr lang="zh-CN" altLang="zh-CN" sz="1000">
                <a:ln>
                  <a:noFill/>
                </a:ln>
                <a:effectLst/>
                <a:uLnTx/>
                <a:uFillTx/>
                <a:latin typeface="微软雅黑" panose="020B0503020204020204" pitchFamily="34" charset="-122"/>
                <a:cs typeface="微软雅黑" panose="020B0503020204020204" pitchFamily="34" charset="-122"/>
                <a:sym typeface="+mn-ea"/>
              </a:rPr>
            </a:br>
            <a:r>
              <a:rPr lang="zh-CN" altLang="zh-CN" sz="1000">
                <a:ln>
                  <a:noFill/>
                </a:ln>
                <a:effectLst/>
                <a:uLnTx/>
                <a:uFillTx/>
                <a:latin typeface="微软雅黑" panose="020B0503020204020204" pitchFamily="34" charset="-122"/>
                <a:cs typeface="微软雅黑" panose="020B0503020204020204" pitchFamily="34" charset="-122"/>
                <a:sym typeface="+mn-ea"/>
              </a:rPr>
              <a:t>重量：107g</a:t>
            </a:r>
            <a:endParaRPr lang="zh-CN" sz="1000">
              <a:latin typeface="微软雅黑" panose="020B0503020204020204" pitchFamily="34" charset="-122"/>
              <a:cs typeface="微软雅黑" panose="020B0503020204020204" pitchFamily="34" charset="-122"/>
              <a:sym typeface="+mn-ea"/>
            </a:endParaRPr>
          </a:p>
        </p:txBody>
      </p:sp>
      <p:pic>
        <p:nvPicPr>
          <p:cNvPr id="11" name="图片 10"/>
          <p:cNvPicPr>
            <a:picLocks noChangeAspect="1"/>
          </p:cNvPicPr>
          <p:nvPr/>
        </p:nvPicPr>
        <p:blipFill>
          <a:blip r:embed="rId3"/>
          <a:stretch>
            <a:fillRect/>
          </a:stretch>
        </p:blipFill>
        <p:spPr>
          <a:xfrm>
            <a:off x="843280" y="5125085"/>
            <a:ext cx="1430655" cy="1417955"/>
          </a:xfrm>
          <a:prstGeom prst="rect">
            <a:avLst/>
          </a:prstGeom>
        </p:spPr>
      </p:pic>
      <p:sp>
        <p:nvSpPr>
          <p:cNvPr id="12" name="文本框 11"/>
          <p:cNvSpPr txBox="1"/>
          <p:nvPr/>
        </p:nvSpPr>
        <p:spPr>
          <a:xfrm>
            <a:off x="843280" y="476440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：https://item.jd.com/10061224116231.html#crumb-wrap</a:t>
            </a: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6243320" y="1120775"/>
            <a:ext cx="5185410" cy="525970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1910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匹克*能量胶</a:t>
              </a:r>
              <a:r>
                <a:rPr lang="zh-CN" altLang="en-US" sz="2400" b="1" dirty="0">
                  <a:cs typeface="+mn-ea"/>
                  <a:sym typeface="+mn-ea"/>
                </a:rPr>
                <a:t>（</a:t>
              </a:r>
              <a:r>
                <a:rPr lang="en-US" altLang="zh-CN" sz="2400" b="1" dirty="0">
                  <a:cs typeface="+mn-ea"/>
                  <a:sym typeface="+mn-ea"/>
                </a:rPr>
                <a:t>海盐荔枝</a:t>
              </a:r>
              <a:r>
                <a:rPr lang="zh-CN" altLang="en-US" sz="2400" b="1" dirty="0">
                  <a:cs typeface="+mn-ea"/>
                  <a:sym typeface="+mn-ea"/>
                </a:rPr>
                <a:t>）</a:t>
              </a:r>
              <a:endParaRPr lang="zh-CN" altLang="en-US"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3996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402840"/>
            <a:ext cx="5088255" cy="12185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1.1</a:t>
            </a:r>
            <a:r>
              <a:rPr lang="zh-CN" altLang="en-US" sz="1000">
                <a:ln>
                  <a:noFill/>
                </a:ln>
                <a:effectLst/>
                <a:uLnTx/>
                <a:uFillTx/>
                <a:latin typeface="微软雅黑" panose="020B0503020204020204" pitchFamily="34" charset="-122"/>
                <a:cs typeface="微软雅黑" panose="020B0503020204020204" pitchFamily="34" charset="-122"/>
                <a:sym typeface="+mn-ea"/>
              </a:rPr>
              <a:t>小体积大充能</a:t>
            </a:r>
            <a:r>
              <a:rPr lang="en-US" altLang="zh-CN" sz="1000">
                <a:ln>
                  <a:noFill/>
                </a:ln>
                <a:effectLst/>
                <a:uLnTx/>
                <a:uFillTx/>
                <a:latin typeface="微软雅黑" panose="020B0503020204020204" pitchFamily="34" charset="-122"/>
                <a:cs typeface="微软雅黑" panose="020B0503020204020204" pitchFamily="34" charset="-122"/>
                <a:sym typeface="+mn-ea"/>
              </a:rPr>
              <a:t>:100</a:t>
            </a:r>
            <a:r>
              <a:rPr lang="zh-CN" altLang="en-US" sz="1000">
                <a:ln>
                  <a:noFill/>
                </a:ln>
                <a:effectLst/>
                <a:uLnTx/>
                <a:uFillTx/>
                <a:latin typeface="微软雅黑" panose="020B0503020204020204" pitchFamily="34" charset="-122"/>
                <a:cs typeface="微软雅黑" panose="020B0503020204020204" pitchFamily="34" charset="-122"/>
                <a:sym typeface="+mn-ea"/>
              </a:rPr>
              <a:t>大卡高能量</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即撕即饮</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2.4</a:t>
            </a:r>
            <a:r>
              <a:rPr lang="zh-CN" altLang="en-US" sz="1000">
                <a:ln>
                  <a:noFill/>
                </a:ln>
                <a:effectLst/>
                <a:uLnTx/>
                <a:uFillTx/>
                <a:latin typeface="微软雅黑" panose="020B0503020204020204" pitchFamily="34" charset="-122"/>
                <a:cs typeface="微软雅黑" panose="020B0503020204020204" pitchFamily="34" charset="-122"/>
                <a:sym typeface="+mn-ea"/>
              </a:rPr>
              <a:t>重供能系统</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低聚糖碳水</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持续供能三角黄金配比</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电解质协同</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优质牛磺酸</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维生素</a:t>
            </a:r>
            <a:r>
              <a:rPr lang="en-US" altLang="zh-CN" sz="1000">
                <a:ln>
                  <a:noFill/>
                </a:ln>
                <a:effectLst/>
                <a:uLnTx/>
                <a:uFillTx/>
                <a:latin typeface="微软雅黑" panose="020B0503020204020204" pitchFamily="34" charset="-122"/>
                <a:cs typeface="微软雅黑" panose="020B0503020204020204" pitchFamily="34" charset="-122"/>
                <a:sym typeface="+mn-ea"/>
              </a:rPr>
              <a:t>B</a:t>
            </a:r>
            <a:r>
              <a:rPr lang="zh-CN" altLang="en-US" sz="1000">
                <a:ln>
                  <a:noFill/>
                </a:ln>
                <a:effectLst/>
                <a:uLnTx/>
                <a:uFillTx/>
                <a:latin typeface="微软雅黑" panose="020B0503020204020204" pitchFamily="34" charset="-122"/>
                <a:cs typeface="微软雅黑" panose="020B0503020204020204" pitchFamily="34" charset="-122"/>
                <a:sym typeface="+mn-ea"/>
              </a:rPr>
              <a:t>族</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4553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23.4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29.4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69.9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328420"/>
            <a:ext cx="4075430"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en-US" altLang="zh-CN" sz="1000" dirty="0">
                <a:cs typeface="微软雅黑" panose="020B0503020204020204" pitchFamily="34" charset="-122"/>
                <a:sym typeface="+mn-ea"/>
              </a:rPr>
              <a:t>PB15402001000</a:t>
            </a:r>
            <a:endParaRPr lang="en-US" altLang="zh-CN" sz="1000" dirty="0">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69码：</a:t>
            </a:r>
            <a:r>
              <a:rPr lang="en-US" altLang="zh-CN" sz="1000" dirty="0">
                <a:cs typeface="微软雅黑" panose="020B0503020204020204" pitchFamily="34" charset="-122"/>
                <a:sym typeface="+mn-ea"/>
              </a:rPr>
              <a:t>6979024880070</a:t>
            </a:r>
            <a:endParaRPr lang="en-US" altLang="zh-CN" sz="1000" dirty="0">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容量：</a:t>
            </a:r>
            <a:r>
              <a:rPr lang="en-US" altLang="zh-CN" sz="1000" dirty="0">
                <a:cs typeface="微软雅黑" panose="020B0503020204020204" pitchFamily="34" charset="-122"/>
                <a:sym typeface="+mn-ea"/>
              </a:rPr>
              <a:t>45</a:t>
            </a:r>
            <a:r>
              <a:rPr lang="zh-CN" altLang="en-US" sz="1000" dirty="0">
                <a:cs typeface="微软雅黑" panose="020B0503020204020204" pitchFamily="34" charset="-122"/>
                <a:sym typeface="+mn-ea"/>
              </a:rPr>
              <a:t>克每袋</a:t>
            </a:r>
            <a:r>
              <a:rPr lang="en-US" altLang="zh-CN" sz="1000" dirty="0">
                <a:cs typeface="微软雅黑" panose="020B0503020204020204" pitchFamily="34" charset="-122"/>
                <a:sym typeface="+mn-ea"/>
              </a:rPr>
              <a:t>6</a:t>
            </a:r>
            <a:r>
              <a:rPr lang="zh-CN" altLang="en-US" sz="1000" dirty="0">
                <a:cs typeface="微软雅黑" panose="020B0503020204020204" pitchFamily="34" charset="-122"/>
                <a:sym typeface="+mn-ea"/>
              </a:rPr>
              <a:t>袋每盒</a:t>
            </a:r>
            <a:endParaRPr lang="zh-CN" altLang="en-US" sz="1000" dirty="0">
              <a:ea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dirty="0">
                <a:cs typeface="微软雅黑" panose="020B0503020204020204" pitchFamily="34" charset="-122"/>
                <a:sym typeface="+mn-ea"/>
              </a:rPr>
              <a:t>备案号：</a:t>
            </a:r>
            <a:r>
              <a:rPr lang="en-US" altLang="zh-CN" sz="1000">
                <a:latin typeface="微软雅黑" panose="020B0503020204020204" pitchFamily="34" charset="-122"/>
                <a:cs typeface="微软雅黑" panose="020B0503020204020204" pitchFamily="34" charset="-122"/>
                <a:sym typeface="+mn-ea"/>
              </a:rPr>
              <a:t>SC10642011400171</a:t>
            </a:r>
            <a:endParaRPr lang="en-US" altLang="zh-CN" sz="1000">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endParaRPr lang="zh-CN" altLang="zh-CN" sz="1000" dirty="0">
              <a:cs typeface="微软雅黑" panose="020B0503020204020204" pitchFamily="34" charset="-122"/>
              <a:sym typeface="+mn-ea"/>
            </a:endParaRPr>
          </a:p>
        </p:txBody>
      </p:sp>
      <p:pic>
        <p:nvPicPr>
          <p:cNvPr id="11" name="图片 10"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3" name="图片 2"/>
          <p:cNvPicPr>
            <a:picLocks noChangeAspect="1"/>
          </p:cNvPicPr>
          <p:nvPr/>
        </p:nvPicPr>
        <p:blipFill>
          <a:blip r:embed="rId3"/>
          <a:stretch>
            <a:fillRect/>
          </a:stretch>
        </p:blipFill>
        <p:spPr>
          <a:xfrm>
            <a:off x="6406515" y="1156970"/>
            <a:ext cx="4864100" cy="5182870"/>
          </a:xfrm>
          <a:prstGeom prst="rect">
            <a:avLst/>
          </a:prstGeom>
        </p:spPr>
      </p:pic>
      <p:pic>
        <p:nvPicPr>
          <p:cNvPr id="5" name="图片 4"/>
          <p:cNvPicPr>
            <a:picLocks noChangeAspect="1"/>
          </p:cNvPicPr>
          <p:nvPr/>
        </p:nvPicPr>
        <p:blipFill>
          <a:blip r:embed="rId4"/>
          <a:stretch>
            <a:fillRect/>
          </a:stretch>
        </p:blipFill>
        <p:spPr>
          <a:xfrm>
            <a:off x="417830" y="4176395"/>
            <a:ext cx="5704205" cy="222631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44958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dirty="0">
                  <a:solidFill>
                    <a:schemeClr val="tx1"/>
                  </a:solidFill>
                  <a:cs typeface="+mn-ea"/>
                  <a:sym typeface="+mn-ea"/>
                </a:rPr>
                <a:t>电解质粉</a:t>
              </a:r>
              <a:r>
                <a:rPr lang="zh-CN" altLang="en-US" sz="2400" b="1" dirty="0">
                  <a:solidFill>
                    <a:schemeClr val="tx1"/>
                  </a:solidFill>
                  <a:cs typeface="+mn-ea"/>
                  <a:sym typeface="+mn-ea"/>
                </a:rPr>
                <a:t>（</a:t>
              </a:r>
              <a:r>
                <a:rPr lang="en-US" altLang="zh-CN" sz="2400" b="1" dirty="0">
                  <a:cs typeface="+mn-ea"/>
                  <a:sym typeface="+mn-ea"/>
                </a:rPr>
                <a:t>海盐荔枝</a:t>
              </a:r>
              <a:r>
                <a:rPr lang="zh-CN" altLang="en-US" sz="2400" b="1" dirty="0">
                  <a:cs typeface="+mn-ea"/>
                  <a:sym typeface="+mn-ea"/>
                </a:rPr>
                <a:t>）</a:t>
              </a:r>
              <a:endParaRPr lang="zh-CN" altLang="en-US" sz="2400" dirty="0">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3996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402840"/>
            <a:ext cx="5088255" cy="116014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1.1.</a:t>
            </a:r>
            <a:r>
              <a:rPr lang="en-US" altLang="zh-CN" sz="1000">
                <a:ln>
                  <a:noFill/>
                </a:ln>
                <a:effectLst/>
                <a:uLnTx/>
                <a:uFillTx/>
                <a:latin typeface="微软雅黑" panose="020B0503020204020204" pitchFamily="34" charset="-122"/>
                <a:cs typeface="微软雅黑" panose="020B0503020204020204" pitchFamily="34" charset="-122"/>
                <a:sym typeface="+mn-ea"/>
              </a:rPr>
              <a:t>5</a:t>
            </a:r>
            <a:r>
              <a:rPr lang="zh-CN" altLang="en-US" sz="1000">
                <a:ln>
                  <a:noFill/>
                </a:ln>
                <a:effectLst/>
                <a:uLnTx/>
                <a:uFillTx/>
                <a:latin typeface="微软雅黑" panose="020B0503020204020204" pitchFamily="34" charset="-122"/>
                <a:cs typeface="微软雅黑" panose="020B0503020204020204" pitchFamily="34" charset="-122"/>
                <a:sym typeface="+mn-ea"/>
              </a:rPr>
              <a:t>重电解质</a:t>
            </a:r>
            <a:r>
              <a:rPr lang="en-US" altLang="zh-CN" sz="1000">
                <a:ln>
                  <a:noFill/>
                </a:ln>
                <a:effectLst/>
                <a:uLnTx/>
                <a:uFillTx/>
                <a:latin typeface="微软雅黑" panose="020B0503020204020204" pitchFamily="34" charset="-122"/>
                <a:cs typeface="微软雅黑" panose="020B0503020204020204" pitchFamily="34" charset="-122"/>
                <a:sym typeface="+mn-ea"/>
              </a:rPr>
              <a:t>:520mg</a:t>
            </a:r>
            <a:r>
              <a:rPr lang="zh-CN" altLang="en-US" sz="1000">
                <a:ln>
                  <a:noFill/>
                </a:ln>
                <a:effectLst/>
                <a:uLnTx/>
                <a:uFillTx/>
                <a:latin typeface="微软雅黑" panose="020B0503020204020204" pitchFamily="34" charset="-122"/>
                <a:cs typeface="微软雅黑" panose="020B0503020204020204" pitchFamily="34" charset="-122"/>
                <a:sym typeface="+mn-ea"/>
              </a:rPr>
              <a:t>高含量闪充补电</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en-US" sz="1000">
                <a:ln>
                  <a:noFill/>
                </a:ln>
                <a:effectLst/>
                <a:uLnTx/>
                <a:uFillTx/>
                <a:latin typeface="微软雅黑" panose="020B0503020204020204" pitchFamily="34" charset="-122"/>
                <a:cs typeface="微软雅黑" panose="020B0503020204020204" pitchFamily="34" charset="-122"/>
                <a:sym typeface="+mn-ea"/>
              </a:rPr>
              <a:t>控糖</a:t>
            </a:r>
            <a:r>
              <a:rPr lang="en-US" altLang="zh-CN" sz="1000">
                <a:ln>
                  <a:noFill/>
                </a:ln>
                <a:effectLst/>
                <a:uLnTx/>
                <a:uFillTx/>
                <a:latin typeface="微软雅黑" panose="020B0503020204020204" pitchFamily="34" charset="-122"/>
                <a:cs typeface="微软雅黑" panose="020B0503020204020204" pitchFamily="34" charset="-122"/>
                <a:sym typeface="+mn-ea"/>
              </a:rPr>
              <a:t>0</a:t>
            </a:r>
            <a:r>
              <a:rPr lang="zh-CN" altLang="en-US" sz="1000">
                <a:ln>
                  <a:noFill/>
                </a:ln>
                <a:effectLst/>
                <a:uLnTx/>
                <a:uFillTx/>
                <a:latin typeface="微软雅黑" panose="020B0503020204020204" pitchFamily="34" charset="-122"/>
                <a:cs typeface="微软雅黑" panose="020B0503020204020204" pitchFamily="34" charset="-122"/>
                <a:sym typeface="+mn-ea"/>
              </a:rPr>
              <a:t>负担</a:t>
            </a:r>
            <a:r>
              <a:rPr lang="en-US" altLang="zh-CN" sz="1000">
                <a:ln>
                  <a:noFill/>
                </a:ln>
                <a:effectLst/>
                <a:uLnTx/>
                <a:uFillTx/>
                <a:latin typeface="微软雅黑" panose="020B0503020204020204" pitchFamily="34" charset="-122"/>
                <a:cs typeface="微软雅黑" panose="020B0503020204020204" pitchFamily="34" charset="-122"/>
                <a:sym typeface="+mn-ea"/>
              </a:rPr>
              <a:t>:0</a:t>
            </a:r>
            <a:r>
              <a:rPr lang="zh-CN" altLang="en-US" sz="1000">
                <a:ln>
                  <a:noFill/>
                </a:ln>
                <a:effectLst/>
                <a:uLnTx/>
                <a:uFillTx/>
                <a:latin typeface="微软雅黑" panose="020B0503020204020204" pitchFamily="34" charset="-122"/>
                <a:cs typeface="微软雅黑" panose="020B0503020204020204" pitchFamily="34" charset="-122"/>
                <a:sym typeface="+mn-ea"/>
              </a:rPr>
              <a:t>蔗糖</a:t>
            </a:r>
            <a:r>
              <a:rPr lang="en-US" altLang="zh-CN" sz="1000">
                <a:ln>
                  <a:noFill/>
                </a:ln>
                <a:effectLst/>
                <a:uLnTx/>
                <a:uFillTx/>
                <a:latin typeface="微软雅黑" panose="020B0503020204020204" pitchFamily="34" charset="-122"/>
                <a:cs typeface="微软雅黑" panose="020B0503020204020204" pitchFamily="34" charset="-122"/>
                <a:sym typeface="+mn-ea"/>
              </a:rPr>
              <a:t> 0</a:t>
            </a:r>
            <a:r>
              <a:rPr lang="zh-CN" altLang="en-US" sz="1000">
                <a:ln>
                  <a:noFill/>
                </a:ln>
                <a:effectLst/>
                <a:uLnTx/>
                <a:uFillTx/>
                <a:latin typeface="微软雅黑" panose="020B0503020204020204" pitchFamily="34" charset="-122"/>
                <a:cs typeface="微软雅黑" panose="020B0503020204020204" pitchFamily="34" charset="-122"/>
                <a:sym typeface="+mn-ea"/>
              </a:rPr>
              <a:t>脂肪</a:t>
            </a:r>
            <a:r>
              <a:rPr lang="en-US" altLang="zh-CN" sz="1000">
                <a:ln>
                  <a:noFill/>
                </a:ln>
                <a:effectLst/>
                <a:uLnTx/>
                <a:uFillTx/>
                <a:latin typeface="微软雅黑" panose="020B0503020204020204" pitchFamily="34" charset="-122"/>
                <a:cs typeface="微软雅黑" panose="020B0503020204020204" pitchFamily="34" charset="-122"/>
                <a:sym typeface="+mn-ea"/>
              </a:rPr>
              <a:t> 0</a:t>
            </a:r>
            <a:r>
              <a:rPr lang="zh-CN" altLang="en-US" sz="1000">
                <a:ln>
                  <a:noFill/>
                </a:ln>
                <a:effectLst/>
                <a:uLnTx/>
                <a:uFillTx/>
                <a:latin typeface="微软雅黑" panose="020B0503020204020204" pitchFamily="34" charset="-122"/>
                <a:cs typeface="微软雅黑" panose="020B0503020204020204" pitchFamily="34" charset="-122"/>
                <a:sym typeface="+mn-ea"/>
              </a:rPr>
              <a:t>防腐剂</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黄金配比</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优质牛磺酸</a:t>
            </a:r>
            <a:r>
              <a:rPr lang="en-US" altLang="zh-CN" sz="1000">
                <a:ln>
                  <a:noFill/>
                </a:ln>
                <a:effectLst/>
                <a:uLnTx/>
                <a:uFillTx/>
                <a:latin typeface="微软雅黑" panose="020B0503020204020204" pitchFamily="34" charset="-122"/>
                <a:cs typeface="微软雅黑" panose="020B0503020204020204" pitchFamily="34" charset="-122"/>
                <a:sym typeface="+mn-ea"/>
              </a:rPr>
              <a:t> B</a:t>
            </a:r>
            <a:r>
              <a:rPr lang="zh-CN" altLang="en-US" sz="1000">
                <a:ln>
                  <a:noFill/>
                </a:ln>
                <a:effectLst/>
                <a:uLnTx/>
                <a:uFillTx/>
                <a:latin typeface="微软雅黑" panose="020B0503020204020204" pitchFamily="34" charset="-122"/>
                <a:cs typeface="微软雅黑" panose="020B0503020204020204" pitchFamily="34" charset="-122"/>
                <a:sym typeface="+mn-ea"/>
              </a:rPr>
              <a:t>族维生素特别添加</a:t>
            </a:r>
            <a:r>
              <a:rPr lang="en-US" altLang="zh-CN" sz="1000">
                <a:ln>
                  <a:noFill/>
                </a:ln>
                <a:effectLst/>
                <a:uLnTx/>
                <a:uFillTx/>
                <a:latin typeface="微软雅黑" panose="020B0503020204020204" pitchFamily="34" charset="-122"/>
                <a:cs typeface="微软雅黑" panose="020B0503020204020204" pitchFamily="34" charset="-122"/>
                <a:sym typeface="+mn-ea"/>
              </a:rPr>
              <a:t>BCAA:</a:t>
            </a:r>
            <a:r>
              <a:rPr lang="zh-CN" altLang="en-US" sz="1000">
                <a:ln>
                  <a:noFill/>
                </a:ln>
                <a:effectLst/>
                <a:uLnTx/>
                <a:uFillTx/>
                <a:latin typeface="微软雅黑" panose="020B0503020204020204" pitchFamily="34" charset="-122"/>
                <a:cs typeface="微软雅黑" panose="020B0503020204020204" pitchFamily="34" charset="-122"/>
                <a:sym typeface="+mn-ea"/>
              </a:rPr>
              <a:t>提升运动表现</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延缓肌肉力竭</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marL="285750" indent="-285750" algn="l">
              <a:spcBef>
                <a:spcPts val="600"/>
              </a:spcBef>
              <a:buClrTx/>
              <a:buSzTx/>
              <a:buFont typeface="Arial" panose="020B0604020202020204" pitchFamily="34" charset="0"/>
              <a:buChar char="•"/>
            </a:pP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spcBef>
                <a:spcPts val="600"/>
              </a:spcBef>
              <a:buClrTx/>
              <a:buSzTx/>
              <a:buFont typeface="Arial" panose="020B0604020202020204" pitchFamily="34" charset="0"/>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4553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93970"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20.28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26.28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59.9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328420"/>
            <a:ext cx="4577080"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型号：</a:t>
            </a:r>
            <a:r>
              <a:rPr lang="en-US" altLang="zh-CN" sz="1000" dirty="0">
                <a:cs typeface="微软雅黑" panose="020B0503020204020204" pitchFamily="34" charset="-122"/>
                <a:sym typeface="+mn-ea"/>
              </a:rPr>
              <a:t>PB15408001000</a:t>
            </a:r>
            <a:endParaRPr lang="en-US" altLang="zh-CN" sz="1000" dirty="0">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69码：</a:t>
            </a:r>
            <a:r>
              <a:rPr lang="en-US" altLang="zh-CN" sz="1000" dirty="0">
                <a:cs typeface="微软雅黑" panose="020B0503020204020204" pitchFamily="34" charset="-122"/>
                <a:sym typeface="+mn-ea"/>
              </a:rPr>
              <a:t>6979024880087</a:t>
            </a:r>
            <a:endParaRPr lang="en-US" altLang="zh-CN" sz="1000" dirty="0">
              <a:ea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zh-CN" sz="1000" dirty="0">
                <a:cs typeface="微软雅黑" panose="020B0503020204020204" pitchFamily="34" charset="-122"/>
                <a:sym typeface="+mn-ea"/>
              </a:rPr>
              <a:t>容量：</a:t>
            </a:r>
            <a:r>
              <a:rPr lang="en-US" altLang="zh-CN" sz="1000" dirty="0">
                <a:cs typeface="微软雅黑" panose="020B0503020204020204" pitchFamily="34" charset="-122"/>
                <a:sym typeface="+mn-ea"/>
              </a:rPr>
              <a:t>7</a:t>
            </a:r>
            <a:r>
              <a:rPr lang="zh-CN" altLang="en-US" sz="1000" dirty="0">
                <a:cs typeface="微软雅黑" panose="020B0503020204020204" pitchFamily="34" charset="-122"/>
                <a:sym typeface="+mn-ea"/>
              </a:rPr>
              <a:t>克每袋</a:t>
            </a:r>
            <a:r>
              <a:rPr lang="en-US" altLang="zh-CN" sz="1000" dirty="0">
                <a:cs typeface="微软雅黑" panose="020B0503020204020204" pitchFamily="34" charset="-122"/>
                <a:sym typeface="+mn-ea"/>
              </a:rPr>
              <a:t>6</a:t>
            </a:r>
            <a:r>
              <a:rPr lang="zh-CN" altLang="en-US" sz="1000" dirty="0">
                <a:cs typeface="微软雅黑" panose="020B0503020204020204" pitchFamily="34" charset="-122"/>
                <a:sym typeface="+mn-ea"/>
              </a:rPr>
              <a:t>袋每盒</a:t>
            </a:r>
            <a:endParaRPr lang="zh-CN" altLang="en-US" sz="1000" dirty="0">
              <a:ea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dirty="0">
                <a:cs typeface="微软雅黑" panose="020B0503020204020204" pitchFamily="34" charset="-122"/>
                <a:sym typeface="+mn-ea"/>
              </a:rPr>
              <a:t>备案号：</a:t>
            </a:r>
            <a:r>
              <a:rPr lang="en-US" altLang="zh-CN" sz="1000">
                <a:latin typeface="微软雅黑" panose="020B0503020204020204" pitchFamily="34" charset="-122"/>
                <a:cs typeface="微软雅黑" panose="020B0503020204020204" pitchFamily="34" charset="-122"/>
                <a:sym typeface="+mn-ea"/>
              </a:rPr>
              <a:t>SC10642011400171</a:t>
            </a:r>
            <a:endParaRPr lang="en-US" altLang="zh-CN" sz="1000">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endParaRPr lang="en-US" altLang="zh-CN" sz="1000">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endParaRPr lang="zh-CN" altLang="zh-CN" sz="1000" dirty="0">
              <a:cs typeface="微软雅黑" panose="020B0503020204020204" pitchFamily="34" charset="-122"/>
              <a:sym typeface="+mn-ea"/>
            </a:endParaRPr>
          </a:p>
        </p:txBody>
      </p:sp>
      <p:pic>
        <p:nvPicPr>
          <p:cNvPr id="11" name="图片 10"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2" name="图片 1"/>
          <p:cNvPicPr>
            <a:picLocks noChangeAspect="1"/>
          </p:cNvPicPr>
          <p:nvPr/>
        </p:nvPicPr>
        <p:blipFill>
          <a:blip r:embed="rId3"/>
          <a:stretch>
            <a:fillRect/>
          </a:stretch>
        </p:blipFill>
        <p:spPr>
          <a:xfrm>
            <a:off x="6405880" y="1156970"/>
            <a:ext cx="4899025" cy="5164455"/>
          </a:xfrm>
          <a:prstGeom prst="rect">
            <a:avLst/>
          </a:prstGeom>
        </p:spPr>
      </p:pic>
      <p:pic>
        <p:nvPicPr>
          <p:cNvPr id="7" name="图片 6"/>
          <p:cNvPicPr>
            <a:picLocks noChangeAspect="1"/>
          </p:cNvPicPr>
          <p:nvPr/>
        </p:nvPicPr>
        <p:blipFill>
          <a:blip r:embed="rId4"/>
          <a:stretch>
            <a:fillRect/>
          </a:stretch>
        </p:blipFill>
        <p:spPr>
          <a:xfrm>
            <a:off x="573405" y="4371340"/>
            <a:ext cx="5509895" cy="201104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2628900" y="2799080"/>
            <a:ext cx="7173595" cy="1433830"/>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鞋服</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FOOTWEAR  AND  APPAREL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751455"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en-US" sz="2400" b="1" dirty="0">
                  <a:latin typeface="微软雅黑" panose="020B0503020204020204" pitchFamily="34" charset="-122"/>
                  <a:cs typeface="黑体" panose="02010609060101010101" charset="-122"/>
                  <a:sym typeface="+mn-ea"/>
                </a:rPr>
                <a:t>态极拖鞋</a:t>
              </a: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45611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333625"/>
            <a:ext cx="5184775" cy="187198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1.软弹随心，自如切换 脚感拿捏得刚刚好</a:t>
            </a:r>
            <a:endParaRPr lang="en-US" altLang="zh-CN"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2.自适应黑科技，可软可弹 走路像踩海绵 感受软弹体验</a:t>
            </a:r>
            <a:endParaRPr lang="en-US" altLang="zh-CN"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3.打破拖鞋的传统泡棉鞋身 采用EVA一体成型 自然贴合，不易形变 快速排水，不易发臭</a:t>
            </a:r>
            <a:endParaRPr lang="en-US" altLang="zh-CN"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4.匹克自主研发的高分子智能材料科技  可以识别穿着不同速度 脚感走路时软弹，跑步时则变化为高弹</a:t>
            </a:r>
            <a:endParaRPr lang="en-US" altLang="zh-CN"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5.百搭成风 Hold住你的24小时（运动恢复/通勤/居家/沙滩/露营/出街）</a:t>
            </a:r>
            <a:endParaRPr lang="zh-CN" altLang="en-US" sz="100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640715" y="426085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25805" y="4261485"/>
            <a:ext cx="5014595" cy="363220"/>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120.27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126.27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169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640715" y="462470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https://item.jd.com/49485267104.html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270" y="1231265"/>
            <a:ext cx="3903980" cy="1287145"/>
          </a:xfrm>
          <a:prstGeom prst="rect">
            <a:avLst/>
          </a:prstGeom>
          <a:noFill/>
        </p:spPr>
        <p:txBody>
          <a:bodyPr wrap="square" rtlCol="0">
            <a:noAutofit/>
          </a:bodyPr>
          <a:lstStyle/>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型号：E92037L  </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6941191404076</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颜色</a:t>
            </a:r>
            <a:r>
              <a:rPr lang="en-US" altLang="zh-CN" sz="1000" dirty="0">
                <a:latin typeface="微软雅黑" panose="020B0503020204020204" pitchFamily="34" charset="-122"/>
                <a:cs typeface="微软雅黑" panose="020B0503020204020204" pitchFamily="34" charset="-122"/>
                <a:sym typeface="+mn-ea"/>
              </a:rPr>
              <a:t>：大白/黑色</a:t>
            </a:r>
            <a:r>
              <a:rPr lang="zh-CN" altLang="en-US" sz="1000" dirty="0">
                <a:latin typeface="微软雅黑" panose="020B0503020204020204" pitchFamily="34" charset="-122"/>
                <a:cs typeface="微软雅黑" panose="020B0503020204020204" pitchFamily="34" charset="-122"/>
                <a:sym typeface="+mn-ea"/>
              </a:rPr>
              <a:t>、大白</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玫红、大白</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浅绿、黑色</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大白、黑色</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金色</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规格：对装                                                         </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材质：EVA   </a:t>
            </a:r>
            <a:r>
              <a:rPr lang="zh-CN" altLang="en-US" sz="1000" dirty="0">
                <a:latin typeface="微软雅黑" panose="020B0503020204020204" pitchFamily="34" charset="-122"/>
                <a:cs typeface="微软雅黑" panose="020B0503020204020204" pitchFamily="34" charset="-122"/>
                <a:sym typeface="+mn-ea"/>
              </a:rPr>
              <a:t>码数：</a:t>
            </a:r>
            <a:r>
              <a:rPr lang="en-US" altLang="zh-CN" sz="1000" dirty="0">
                <a:latin typeface="微软雅黑" panose="020B0503020204020204" pitchFamily="34" charset="-122"/>
                <a:cs typeface="微软雅黑" panose="020B0503020204020204" pitchFamily="34" charset="-122"/>
                <a:sym typeface="+mn-ea"/>
              </a:rPr>
              <a:t>39-45</a:t>
            </a:r>
            <a:r>
              <a:rPr lang="zh-CN" altLang="en-US" sz="1000" dirty="0">
                <a:latin typeface="微软雅黑" panose="020B0503020204020204" pitchFamily="34" charset="-122"/>
                <a:cs typeface="微软雅黑" panose="020B0503020204020204" pitchFamily="34" charset="-122"/>
                <a:sym typeface="+mn-ea"/>
              </a:rPr>
              <a:t>码</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1026" name="Picture 2" descr="C:/Users/Administrator/Desktop/匹克态极拖鞋/主图/800-800尺寸/1.jpg1"/>
          <p:cNvPicPr>
            <a:picLocks noChangeAspect="1" noChangeArrowheads="1"/>
          </p:cNvPicPr>
          <p:nvPr>
            <p:custDataLst>
              <p:tags r:id="rId2"/>
            </p:custDataLst>
          </p:nvPr>
        </p:nvPicPr>
        <p:blipFill>
          <a:blip r:embed="rId3"/>
          <a:srcRect/>
          <a:stretch>
            <a:fillRect/>
          </a:stretch>
        </p:blipFill>
        <p:spPr bwMode="auto">
          <a:xfrm>
            <a:off x="6042660" y="1120775"/>
            <a:ext cx="5252085" cy="5367020"/>
          </a:xfrm>
          <a:prstGeom prst="rect">
            <a:avLst/>
          </a:prstGeom>
          <a:noFill/>
          <a:ln w="9525">
            <a:noFill/>
            <a:miter lim="800000"/>
            <a:headEnd/>
            <a:tailEnd/>
          </a:ln>
          <a:effectLst/>
        </p:spPr>
      </p:pic>
      <p:pic>
        <p:nvPicPr>
          <p:cNvPr id="1027" name="Picture 3" descr="C:/Users/Administrator/Desktop/匹克态极拖鞋/主图/800-800尺寸/2.jpg2"/>
          <p:cNvPicPr>
            <a:picLocks noChangeAspect="1" noChangeArrowheads="1"/>
          </p:cNvPicPr>
          <p:nvPr>
            <p:custDataLst>
              <p:tags r:id="rId4"/>
            </p:custDataLst>
          </p:nvPr>
        </p:nvPicPr>
        <p:blipFill>
          <a:blip r:embed="rId5"/>
          <a:srcRect/>
          <a:stretch>
            <a:fillRect/>
          </a:stretch>
        </p:blipFill>
        <p:spPr bwMode="auto">
          <a:xfrm>
            <a:off x="843280" y="5063490"/>
            <a:ext cx="1495425" cy="1494790"/>
          </a:xfrm>
          <a:prstGeom prst="rect">
            <a:avLst/>
          </a:prstGeom>
          <a:noFill/>
          <a:ln w="9525">
            <a:noFill/>
            <a:miter lim="800000"/>
            <a:headEnd/>
            <a:tailEnd/>
          </a:ln>
          <a:effectLst/>
        </p:spPr>
      </p:pic>
      <p:pic>
        <p:nvPicPr>
          <p:cNvPr id="1028" name="Picture 4" descr="C:/Users/Administrator/Desktop/匹克E92037L  态极拖鞋/主图/800-800尺寸/6fa6b5cd34e20634.jpg6fa6b5cd34e20634"/>
          <p:cNvPicPr>
            <a:picLocks noChangeAspect="1" noChangeArrowheads="1"/>
          </p:cNvPicPr>
          <p:nvPr>
            <p:custDataLst>
              <p:tags r:id="rId6"/>
            </p:custDataLst>
          </p:nvPr>
        </p:nvPicPr>
        <p:blipFill>
          <a:blip r:embed="rId7"/>
          <a:srcRect/>
          <a:stretch>
            <a:fillRect/>
          </a:stretch>
        </p:blipFill>
        <p:spPr bwMode="auto">
          <a:xfrm>
            <a:off x="2480310" y="5056505"/>
            <a:ext cx="1562100" cy="1485265"/>
          </a:xfrm>
          <a:prstGeom prst="rect">
            <a:avLst/>
          </a:prstGeom>
          <a:noFill/>
          <a:ln w="9525">
            <a:noFill/>
            <a:miter lim="800000"/>
            <a:headEnd/>
            <a:tailEnd/>
          </a:ln>
          <a:effectLst/>
        </p:spPr>
      </p:pic>
      <p:pic>
        <p:nvPicPr>
          <p:cNvPr id="3" name="图片 2" descr="C:/Users/Administrator/Desktop/匹克E92037L  态极拖鞋/主图/800-800尺寸/5429f07fefe238b6.jpg5429f07fefe238b6"/>
          <p:cNvPicPr>
            <a:picLocks noChangeAspect="1"/>
          </p:cNvPicPr>
          <p:nvPr>
            <p:custDataLst>
              <p:tags r:id="rId8"/>
            </p:custDataLst>
          </p:nvPr>
        </p:nvPicPr>
        <p:blipFill>
          <a:blip r:embed="rId9"/>
          <a:srcRect/>
          <a:stretch>
            <a:fillRect/>
          </a:stretch>
        </p:blipFill>
        <p:spPr>
          <a:xfrm>
            <a:off x="4232275" y="5063490"/>
            <a:ext cx="1505585" cy="1487805"/>
          </a:xfrm>
          <a:prstGeom prst="rect">
            <a:avLst/>
          </a:prstGeom>
        </p:spPr>
      </p:pic>
      <p:pic>
        <p:nvPicPr>
          <p:cNvPr id="11" name="图片 10" descr="透明1176×900 拷贝"/>
          <p:cNvPicPr>
            <a:picLocks noChangeAspect="1"/>
          </p:cNvPicPr>
          <p:nvPr/>
        </p:nvPicPr>
        <p:blipFill>
          <a:blip r:embed="rId10"/>
          <a:stretch>
            <a:fillRect/>
          </a:stretch>
        </p:blipFill>
        <p:spPr>
          <a:xfrm>
            <a:off x="843280" y="295910"/>
            <a:ext cx="669925" cy="669925"/>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09775"/>
            <a:chOff x="763079" y="440281"/>
            <a:chExt cx="10665841" cy="2009775"/>
          </a:xfrm>
        </p:grpSpPr>
        <p:sp>
          <p:nvSpPr>
            <p:cNvPr id="26" name="TextBox 7"/>
            <p:cNvSpPr txBox="1"/>
            <p:nvPr/>
          </p:nvSpPr>
          <p:spPr>
            <a:xfrm>
              <a:off x="916500" y="440281"/>
              <a:ext cx="2362200" cy="200977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皮肤衣</a:t>
              </a: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altLang="en-US" sz="2400" b="1" dirty="0">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46564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4690" y="2463800"/>
            <a:ext cx="570801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轻薄透气 轻松出行</a:t>
            </a:r>
            <a:endParaRPr lang="en-US" sz="1000" dirty="0">
              <a:latin typeface="微软雅黑" panose="020B0503020204020204" pitchFamily="34" charset="-122"/>
              <a:cs typeface="微软雅黑" panose="020B0503020204020204" pitchFamily="34" charset="-122"/>
              <a:sym typeface="+mn-ea"/>
            </a:endParaRPr>
          </a:p>
          <a:p>
            <a:pPr algn="l">
              <a:lnSpc>
                <a:spcPct val="150000"/>
              </a:lnSpc>
              <a:spcBef>
                <a:spcPts val="0"/>
              </a:spcBef>
              <a:spcAft>
                <a:spcPts val="0"/>
              </a:spcAft>
              <a:buClrTx/>
              <a:buSzTx/>
              <a:buFont typeface="+mj-lt"/>
            </a:pPr>
            <a:r>
              <a:rPr lang="en-US" sz="1000" dirty="0">
                <a:latin typeface="微软雅黑" panose="020B0503020204020204" pitchFamily="34" charset="-122"/>
                <a:cs typeface="微软雅黑" panose="020B0503020204020204" pitchFamily="34" charset="-122"/>
                <a:sym typeface="+mn-ea"/>
              </a:rPr>
              <a:t>2.百搭不挑人,修饰身型</a:t>
            </a:r>
            <a:endParaRPr lang="en-US" sz="1000" dirty="0">
              <a:latin typeface="微软雅黑" panose="020B0503020204020204" pitchFamily="34" charset="-122"/>
              <a:cs typeface="微软雅黑" panose="020B0503020204020204" pitchFamily="34" charset="-122"/>
              <a:sym typeface="+mn-ea"/>
            </a:endParaRPr>
          </a:p>
          <a:p>
            <a:pPr algn="l">
              <a:lnSpc>
                <a:spcPct val="150000"/>
              </a:lnSpc>
              <a:spcBef>
                <a:spcPts val="0"/>
              </a:spcBef>
              <a:spcAft>
                <a:spcPts val="0"/>
              </a:spcAft>
              <a:buClrTx/>
              <a:buSzTx/>
              <a:buFont typeface="+mj-lt"/>
            </a:pPr>
            <a:r>
              <a:rPr lang="en-US" sz="1000" dirty="0">
                <a:latin typeface="微软雅黑" panose="020B0503020204020204" pitchFamily="34" charset="-122"/>
                <a:cs typeface="微软雅黑" panose="020B0503020204020204" pitchFamily="34" charset="-122"/>
                <a:sym typeface="+mn-ea"/>
              </a:rPr>
              <a:t>3.阔摆设计.透气散热.宽阔下摆设计.快速散热舒爽</a:t>
            </a:r>
            <a:endParaRPr lang="en-US" sz="1000" dirty="0">
              <a:latin typeface="微软雅黑" panose="020B0503020204020204" pitchFamily="34" charset="-122"/>
              <a:cs typeface="微软雅黑" panose="020B0503020204020204" pitchFamily="34" charset="-122"/>
              <a:sym typeface="+mn-ea"/>
            </a:endParaRPr>
          </a:p>
          <a:p>
            <a:pPr algn="l">
              <a:lnSpc>
                <a:spcPct val="150000"/>
              </a:lnSpc>
              <a:spcBef>
                <a:spcPts val="0"/>
              </a:spcBef>
              <a:spcAft>
                <a:spcPts val="0"/>
              </a:spcAft>
              <a:buClrTx/>
              <a:buSzTx/>
              <a:buFont typeface="+mj-lt"/>
            </a:pPr>
            <a:r>
              <a:rPr lang="en-US" sz="1000" dirty="0">
                <a:latin typeface="微软雅黑" panose="020B0503020204020204" pitchFamily="34" charset="-122"/>
                <a:cs typeface="微软雅黑" panose="020B0503020204020204" pitchFamily="34" charset="-122"/>
                <a:sym typeface="+mn-ea"/>
              </a:rPr>
              <a:t>4.连帽设计,头颈一体防护,指扣设计，固定不移位</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204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217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339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a:p>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a:p>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a:p>
            <a:endParaRPr lang="en-US" sz="1400" b="1" dirty="0">
              <a:solidFill>
                <a:schemeClr val="bg1"/>
              </a:solidFill>
              <a:latin typeface="微软雅黑" panose="020B0503020204020204" pitchFamily="34" charset="-122"/>
              <a:cs typeface="微软雅黑" panose="020B0503020204020204" pitchFamily="34" charset="-122"/>
            </a:endParaRPr>
          </a:p>
          <a:p>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60475"/>
            <a:ext cx="3517265" cy="570865"/>
          </a:xfrm>
          <a:prstGeom prst="rect">
            <a:avLst/>
          </a:prstGeom>
          <a:noFill/>
        </p:spPr>
        <p:txBody>
          <a:bodyPr wrap="square" rtlCol="0">
            <a:noAutofit/>
          </a:bodyPr>
          <a:lstStyle/>
          <a:p>
            <a:pPr indent="-171450" algn="l">
              <a:lnSpc>
                <a:spcPct val="150000"/>
              </a:lnSpc>
              <a:buClrTx/>
              <a:buSzTx/>
              <a:buFont typeface="Arial" panose="020B0604020202020204" pitchFamily="34" charset="0"/>
              <a:buNone/>
            </a:pPr>
            <a:r>
              <a:rPr lang="zh-CN" sz="1000" dirty="0">
                <a:latin typeface="微软雅黑" panose="020B0503020204020204" pitchFamily="34" charset="-122"/>
                <a:cs typeface="微软雅黑" panose="020B0503020204020204" pitchFamily="34" charset="-122"/>
                <a:sym typeface="+mn-ea"/>
              </a:rPr>
              <a:t>型</a:t>
            </a:r>
            <a:r>
              <a:rPr sz="1000" dirty="0">
                <a:latin typeface="微软雅黑" panose="020B0503020204020204" pitchFamily="34" charset="-122"/>
                <a:cs typeface="微软雅黑" panose="020B0503020204020204" pitchFamily="34" charset="-122"/>
                <a:sym typeface="+mn-ea"/>
              </a:rPr>
              <a:t>号</a:t>
            </a:r>
            <a:r>
              <a:rPr lang="zh-CN"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TF223038</a:t>
            </a:r>
            <a:endParaRPr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lang="en-US"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码：6937065549387</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sz="1000" dirty="0">
                <a:latin typeface="微软雅黑" panose="020B0503020204020204" pitchFamily="34" charset="-122"/>
                <a:cs typeface="微软雅黑" panose="020B0503020204020204" pitchFamily="34" charset="-122"/>
                <a:sym typeface="+mn-ea"/>
              </a:rPr>
              <a:t>系列</a:t>
            </a:r>
            <a:r>
              <a:rPr lang="zh-CN"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户外</a:t>
            </a:r>
            <a:r>
              <a:rPr lang="zh-CN" sz="1000" dirty="0">
                <a:latin typeface="微软雅黑" panose="020B0503020204020204" pitchFamily="34" charset="-122"/>
                <a:cs typeface="微软雅黑" panose="020B0503020204020204" pitchFamily="34" charset="-122"/>
                <a:sym typeface="+mn-ea"/>
              </a:rPr>
              <a:t>女款</a:t>
            </a:r>
            <a:endParaRPr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sz="1000" dirty="0">
                <a:latin typeface="微软雅黑" panose="020B0503020204020204" pitchFamily="34" charset="-122"/>
                <a:cs typeface="微软雅黑" panose="020B0503020204020204" pitchFamily="34" charset="-122"/>
                <a:sym typeface="+mn-ea"/>
              </a:rPr>
              <a:t>面料</a:t>
            </a:r>
            <a:r>
              <a:rPr lang="zh-CN"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锦纶格子</a:t>
            </a:r>
            <a:endParaRPr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sz="1000" dirty="0">
                <a:latin typeface="微软雅黑" panose="020B0503020204020204" pitchFamily="34" charset="-122"/>
                <a:cs typeface="微软雅黑" panose="020B0503020204020204" pitchFamily="34" charset="-122"/>
                <a:sym typeface="+mn-ea"/>
              </a:rPr>
              <a:t>成份</a:t>
            </a:r>
            <a:r>
              <a:rPr lang="zh-CN"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锦纶</a:t>
            </a:r>
            <a:endParaRPr lang="zh-CN" sz="1000">
              <a:latin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2"/>
          <a:stretch>
            <a:fillRect/>
          </a:stretch>
        </p:blipFill>
        <p:spPr>
          <a:xfrm>
            <a:off x="6657975" y="1158240"/>
            <a:ext cx="4631055" cy="5382260"/>
          </a:xfrm>
          <a:prstGeom prst="rect">
            <a:avLst/>
          </a:prstGeom>
        </p:spPr>
      </p:pic>
      <p:sp>
        <p:nvSpPr>
          <p:cNvPr id="18" name="文本框 17"/>
          <p:cNvSpPr txBox="1"/>
          <p:nvPr/>
        </p:nvSpPr>
        <p:spPr>
          <a:xfrm>
            <a:off x="764540" y="3776980"/>
            <a:ext cx="4064000" cy="506730"/>
          </a:xfrm>
          <a:prstGeom prst="rect">
            <a:avLst/>
          </a:prstGeom>
          <a:noFill/>
        </p:spPr>
        <p:txBody>
          <a:bodyPr wrap="square" rtlCol="0">
            <a:spAutoFit/>
          </a:bodyPr>
          <a:lstStyle/>
          <a:p>
            <a:pPr>
              <a:lnSpc>
                <a:spcPct val="150000"/>
              </a:lnSpc>
              <a:buFont typeface="+mj-lt"/>
            </a:pPr>
            <a:r>
              <a:rPr lang="en-US" altLang="zh-CN" b="1" dirty="0">
                <a:latin typeface="+mn-ea"/>
                <a:ea typeface="+mn-ea"/>
                <a:sym typeface="+mn-ea"/>
              </a:rPr>
              <a:t> </a:t>
            </a:r>
            <a:r>
              <a:rPr lang="zh-CN" altLang="en-US" b="1" dirty="0">
                <a:solidFill>
                  <a:schemeClr val="bg2">
                    <a:lumMod val="25000"/>
                  </a:schemeClr>
                </a:solidFill>
                <a:latin typeface="+mn-ea"/>
                <a:ea typeface="+mn-ea"/>
                <a:sym typeface="+mn-ea"/>
              </a:rPr>
              <a:t>尺码：</a:t>
            </a:r>
            <a:r>
              <a:rPr lang="en-US" altLang="zh-CN" b="1" dirty="0">
                <a:solidFill>
                  <a:schemeClr val="bg2">
                    <a:lumMod val="25000"/>
                  </a:schemeClr>
                </a:solidFill>
                <a:latin typeface="+mn-ea"/>
                <a:ea typeface="+mn-ea"/>
                <a:sym typeface="+mn-ea"/>
              </a:rPr>
              <a:t>S-3XL</a:t>
            </a:r>
            <a:endParaRPr lang="en-US" altLang="zh-CN" b="1" dirty="0">
              <a:solidFill>
                <a:schemeClr val="bg2">
                  <a:lumMod val="25000"/>
                </a:schemeClr>
              </a:solidFill>
              <a:latin typeface="+mn-ea"/>
              <a:ea typeface="+mn-ea"/>
              <a:sym typeface="+mn-ea"/>
            </a:endParaRPr>
          </a:p>
        </p:txBody>
      </p:sp>
      <p:pic>
        <p:nvPicPr>
          <p:cNvPr id="5" name="图片 4" descr="C:/Users/Administrator/Desktop/12.jpg12"/>
          <p:cNvPicPr>
            <a:picLocks noChangeAspect="1"/>
          </p:cNvPicPr>
          <p:nvPr/>
        </p:nvPicPr>
        <p:blipFill>
          <a:blip r:embed="rId3"/>
          <a:srcRect/>
          <a:stretch>
            <a:fillRect/>
          </a:stretch>
        </p:blipFill>
        <p:spPr>
          <a:xfrm>
            <a:off x="916305" y="4857750"/>
            <a:ext cx="4451350" cy="1685925"/>
          </a:xfrm>
          <a:prstGeom prst="rect">
            <a:avLst/>
          </a:prstGeom>
        </p:spPr>
      </p:pic>
      <p:pic>
        <p:nvPicPr>
          <p:cNvPr id="11" name="图片 10" descr="透明1176×900 拷贝"/>
          <p:cNvPicPr>
            <a:picLocks noChangeAspect="1"/>
          </p:cNvPicPr>
          <p:nvPr/>
        </p:nvPicPr>
        <p:blipFill>
          <a:blip r:embed="rId4"/>
          <a:stretch>
            <a:fillRect/>
          </a:stretch>
        </p:blipFill>
        <p:spPr>
          <a:xfrm>
            <a:off x="843280" y="295910"/>
            <a:ext cx="669925" cy="66992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09775"/>
            <a:chOff x="763079" y="440281"/>
            <a:chExt cx="10665841" cy="2009775"/>
          </a:xfrm>
        </p:grpSpPr>
        <p:sp>
          <p:nvSpPr>
            <p:cNvPr id="26" name="TextBox 7"/>
            <p:cNvSpPr txBox="1"/>
            <p:nvPr/>
          </p:nvSpPr>
          <p:spPr>
            <a:xfrm>
              <a:off x="916500" y="440281"/>
              <a:ext cx="2362200" cy="200977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皮肤衣</a:t>
              </a: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altLang="en-US" sz="2400" b="1" dirty="0">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46564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4690" y="2463800"/>
            <a:ext cx="570801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轻薄透气 轻松出行</a:t>
            </a:r>
            <a:endParaRPr lang="en-US" sz="1000" dirty="0">
              <a:latin typeface="微软雅黑" panose="020B0503020204020204" pitchFamily="34" charset="-122"/>
              <a:cs typeface="微软雅黑" panose="020B0503020204020204" pitchFamily="34" charset="-122"/>
              <a:sym typeface="+mn-ea"/>
            </a:endParaRPr>
          </a:p>
          <a:p>
            <a:pPr algn="l">
              <a:lnSpc>
                <a:spcPct val="150000"/>
              </a:lnSpc>
              <a:spcBef>
                <a:spcPts val="0"/>
              </a:spcBef>
              <a:spcAft>
                <a:spcPts val="0"/>
              </a:spcAft>
              <a:buClrTx/>
              <a:buSzTx/>
              <a:buFont typeface="+mj-lt"/>
            </a:pPr>
            <a:r>
              <a:rPr lang="en-US" sz="1000" dirty="0">
                <a:latin typeface="微软雅黑" panose="020B0503020204020204" pitchFamily="34" charset="-122"/>
                <a:cs typeface="微软雅黑" panose="020B0503020204020204" pitchFamily="34" charset="-122"/>
                <a:sym typeface="+mn-ea"/>
              </a:rPr>
              <a:t>2.百搭不挑人,修饰身型</a:t>
            </a:r>
            <a:endParaRPr lang="en-US" sz="1000" dirty="0">
              <a:latin typeface="微软雅黑" panose="020B0503020204020204" pitchFamily="34" charset="-122"/>
              <a:cs typeface="微软雅黑" panose="020B0503020204020204" pitchFamily="34" charset="-122"/>
              <a:sym typeface="+mn-ea"/>
            </a:endParaRPr>
          </a:p>
          <a:p>
            <a:pPr algn="l">
              <a:lnSpc>
                <a:spcPct val="150000"/>
              </a:lnSpc>
              <a:spcBef>
                <a:spcPts val="0"/>
              </a:spcBef>
              <a:spcAft>
                <a:spcPts val="0"/>
              </a:spcAft>
              <a:buClrTx/>
              <a:buSzTx/>
              <a:buFont typeface="+mj-lt"/>
            </a:pPr>
            <a:r>
              <a:rPr lang="en-US" sz="1000" dirty="0">
                <a:latin typeface="微软雅黑" panose="020B0503020204020204" pitchFamily="34" charset="-122"/>
                <a:cs typeface="微软雅黑" panose="020B0503020204020204" pitchFamily="34" charset="-122"/>
                <a:sym typeface="+mn-ea"/>
              </a:rPr>
              <a:t>3.阔摆设计.透气散热.宽阔下摆设计.快速散热舒爽</a:t>
            </a:r>
            <a:endParaRPr lang="en-US" sz="1000" dirty="0">
              <a:latin typeface="微软雅黑" panose="020B0503020204020204" pitchFamily="34" charset="-122"/>
              <a:cs typeface="微软雅黑" panose="020B0503020204020204" pitchFamily="34" charset="-122"/>
              <a:sym typeface="+mn-ea"/>
            </a:endParaRPr>
          </a:p>
          <a:p>
            <a:pPr algn="l">
              <a:lnSpc>
                <a:spcPct val="150000"/>
              </a:lnSpc>
              <a:spcBef>
                <a:spcPts val="0"/>
              </a:spcBef>
              <a:spcAft>
                <a:spcPts val="0"/>
              </a:spcAft>
              <a:buClrTx/>
              <a:buSzTx/>
              <a:buFont typeface="+mj-lt"/>
            </a:pPr>
            <a:r>
              <a:rPr lang="en-US" sz="1000" dirty="0">
                <a:latin typeface="微软雅黑" panose="020B0503020204020204" pitchFamily="34" charset="-122"/>
                <a:cs typeface="微软雅黑" panose="020B0503020204020204" pitchFamily="34" charset="-122"/>
                <a:sym typeface="+mn-ea"/>
              </a:rPr>
              <a:t>4.连帽设计,头颈一体防护,指扣设计，固定不移位</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204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217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339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a:p>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a:p>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a:p>
            <a:endParaRPr lang="en-US" sz="1400" b="1" dirty="0">
              <a:solidFill>
                <a:schemeClr val="bg1"/>
              </a:solidFill>
              <a:latin typeface="微软雅黑" panose="020B0503020204020204" pitchFamily="34" charset="-122"/>
              <a:cs typeface="微软雅黑" panose="020B0503020204020204" pitchFamily="34" charset="-122"/>
            </a:endParaRPr>
          </a:p>
          <a:p>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60475"/>
            <a:ext cx="3517265" cy="570865"/>
          </a:xfrm>
          <a:prstGeom prst="rect">
            <a:avLst/>
          </a:prstGeom>
          <a:noFill/>
        </p:spPr>
        <p:txBody>
          <a:bodyPr wrap="square" rtlCol="0">
            <a:noAutofit/>
          </a:bodyPr>
          <a:lstStyle/>
          <a:p>
            <a:pPr indent="-171450" algn="l">
              <a:lnSpc>
                <a:spcPct val="150000"/>
              </a:lnSpc>
              <a:buClrTx/>
              <a:buSzTx/>
              <a:buFont typeface="Arial" panose="020B0604020202020204" pitchFamily="34" charset="0"/>
              <a:buNone/>
            </a:pPr>
            <a:r>
              <a:rPr lang="zh-CN" sz="1000" dirty="0">
                <a:latin typeface="微软雅黑" panose="020B0503020204020204" pitchFamily="34" charset="-122"/>
                <a:cs typeface="微软雅黑" panose="020B0503020204020204" pitchFamily="34" charset="-122"/>
                <a:sym typeface="+mn-ea"/>
              </a:rPr>
              <a:t>型</a:t>
            </a:r>
            <a:r>
              <a:rPr sz="1000" dirty="0">
                <a:latin typeface="微软雅黑" panose="020B0503020204020204" pitchFamily="34" charset="-122"/>
                <a:cs typeface="微软雅黑" panose="020B0503020204020204" pitchFamily="34" charset="-122"/>
                <a:sym typeface="+mn-ea"/>
              </a:rPr>
              <a:t>号:</a:t>
            </a:r>
            <a:r>
              <a:rPr lang="en-US" sz="1000" dirty="0">
                <a:latin typeface="微软雅黑" panose="020B0503020204020204" pitchFamily="34" charset="-122"/>
                <a:cs typeface="微软雅黑" panose="020B0503020204020204" pitchFamily="34" charset="-122"/>
                <a:sym typeface="+mn-ea"/>
              </a:rPr>
              <a:t>  </a:t>
            </a:r>
            <a:r>
              <a:rPr sz="1000" dirty="0">
                <a:latin typeface="微软雅黑" panose="020B0503020204020204" pitchFamily="34" charset="-122"/>
                <a:cs typeface="微软雅黑" panose="020B0503020204020204" pitchFamily="34" charset="-122"/>
                <a:sym typeface="+mn-ea"/>
              </a:rPr>
              <a:t>TF223037</a:t>
            </a:r>
            <a:endParaRPr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lang="en-US"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码：6937065549370</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sz="1000" dirty="0">
                <a:latin typeface="微软雅黑" panose="020B0503020204020204" pitchFamily="34" charset="-122"/>
                <a:cs typeface="微软雅黑" panose="020B0503020204020204" pitchFamily="34" charset="-122"/>
                <a:sym typeface="+mn-ea"/>
              </a:rPr>
              <a:t>系列</a:t>
            </a:r>
            <a:r>
              <a:rPr lang="zh-CN"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户外</a:t>
            </a:r>
            <a:r>
              <a:rPr lang="zh-CN" sz="1000" dirty="0">
                <a:latin typeface="微软雅黑" panose="020B0503020204020204" pitchFamily="34" charset="-122"/>
                <a:cs typeface="微软雅黑" panose="020B0503020204020204" pitchFamily="34" charset="-122"/>
                <a:sym typeface="+mn-ea"/>
              </a:rPr>
              <a:t>男款</a:t>
            </a:r>
            <a:endParaRPr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sz="1000" dirty="0">
                <a:latin typeface="微软雅黑" panose="020B0503020204020204" pitchFamily="34" charset="-122"/>
                <a:cs typeface="微软雅黑" panose="020B0503020204020204" pitchFamily="34" charset="-122"/>
                <a:sym typeface="+mn-ea"/>
              </a:rPr>
              <a:t>面料</a:t>
            </a:r>
            <a:r>
              <a:rPr lang="zh-CN"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锦纶格子</a:t>
            </a:r>
            <a:endParaRPr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sz="1000" dirty="0">
                <a:latin typeface="微软雅黑" panose="020B0503020204020204" pitchFamily="34" charset="-122"/>
                <a:cs typeface="微软雅黑" panose="020B0503020204020204" pitchFamily="34" charset="-122"/>
                <a:sym typeface="+mn-ea"/>
              </a:rPr>
              <a:t>成份</a:t>
            </a:r>
            <a:r>
              <a:rPr lang="zh-CN"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锦纶</a:t>
            </a:r>
            <a:endParaRPr lang="zh-CN" sz="1000">
              <a:latin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764540" y="3776980"/>
            <a:ext cx="4064000" cy="506730"/>
          </a:xfrm>
          <a:prstGeom prst="rect">
            <a:avLst/>
          </a:prstGeom>
          <a:noFill/>
        </p:spPr>
        <p:txBody>
          <a:bodyPr wrap="square" rtlCol="0">
            <a:spAutoFit/>
          </a:bodyPr>
          <a:lstStyle/>
          <a:p>
            <a:pPr>
              <a:lnSpc>
                <a:spcPct val="150000"/>
              </a:lnSpc>
              <a:buFont typeface="+mj-lt"/>
            </a:pPr>
            <a:r>
              <a:rPr lang="en-US" altLang="zh-CN" b="1" dirty="0">
                <a:latin typeface="+mn-ea"/>
                <a:ea typeface="+mn-ea"/>
                <a:sym typeface="+mn-ea"/>
              </a:rPr>
              <a:t> </a:t>
            </a:r>
            <a:r>
              <a:rPr lang="zh-CN" altLang="en-US" b="1" dirty="0">
                <a:solidFill>
                  <a:schemeClr val="bg2">
                    <a:lumMod val="25000"/>
                  </a:schemeClr>
                </a:solidFill>
                <a:latin typeface="+mn-ea"/>
                <a:ea typeface="+mn-ea"/>
                <a:sym typeface="+mn-ea"/>
              </a:rPr>
              <a:t>尺码：</a:t>
            </a:r>
            <a:r>
              <a:rPr lang="en-US" altLang="zh-CN" b="1" dirty="0">
                <a:solidFill>
                  <a:schemeClr val="bg2">
                    <a:lumMod val="25000"/>
                  </a:schemeClr>
                </a:solidFill>
                <a:latin typeface="+mn-ea"/>
                <a:ea typeface="+mn-ea"/>
                <a:sym typeface="+mn-ea"/>
              </a:rPr>
              <a:t>S-4XL</a:t>
            </a:r>
            <a:endParaRPr lang="en-US" altLang="zh-CN" b="1" dirty="0">
              <a:solidFill>
                <a:schemeClr val="bg2">
                  <a:lumMod val="25000"/>
                </a:schemeClr>
              </a:solidFill>
              <a:latin typeface="+mn-ea"/>
              <a:ea typeface="+mn-ea"/>
              <a:sym typeface="+mn-ea"/>
            </a:endParaRPr>
          </a:p>
        </p:txBody>
      </p:sp>
      <p:pic>
        <p:nvPicPr>
          <p:cNvPr id="3" name="图片 2"/>
          <p:cNvPicPr>
            <a:picLocks noChangeAspect="1"/>
          </p:cNvPicPr>
          <p:nvPr/>
        </p:nvPicPr>
        <p:blipFill>
          <a:blip r:embed="rId2"/>
          <a:stretch>
            <a:fillRect/>
          </a:stretch>
        </p:blipFill>
        <p:spPr>
          <a:xfrm>
            <a:off x="6402705" y="1068705"/>
            <a:ext cx="4828540" cy="5367655"/>
          </a:xfrm>
          <a:prstGeom prst="rect">
            <a:avLst/>
          </a:prstGeom>
        </p:spPr>
      </p:pic>
      <p:pic>
        <p:nvPicPr>
          <p:cNvPr id="2" name="图片 1" descr="12"/>
          <p:cNvPicPr>
            <a:picLocks noChangeAspect="1"/>
          </p:cNvPicPr>
          <p:nvPr/>
        </p:nvPicPr>
        <p:blipFill>
          <a:blip r:embed="rId3"/>
          <a:stretch>
            <a:fillRect/>
          </a:stretch>
        </p:blipFill>
        <p:spPr>
          <a:xfrm>
            <a:off x="843280" y="4835525"/>
            <a:ext cx="4451350" cy="1685925"/>
          </a:xfrm>
          <a:prstGeom prst="rect">
            <a:avLst/>
          </a:prstGeom>
        </p:spPr>
      </p:pic>
      <p:pic>
        <p:nvPicPr>
          <p:cNvPr id="11" name="图片 10" descr="透明1176×900 拷贝"/>
          <p:cNvPicPr>
            <a:picLocks noChangeAspect="1"/>
          </p:cNvPicPr>
          <p:nvPr/>
        </p:nvPicPr>
        <p:blipFill>
          <a:blip r:embed="rId4"/>
          <a:stretch>
            <a:fillRect/>
          </a:stretch>
        </p:blipFill>
        <p:spPr>
          <a:xfrm>
            <a:off x="843280" y="295910"/>
            <a:ext cx="669925" cy="66992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749" y="440281"/>
              <a:ext cx="3420110" cy="1050290"/>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sz="2400" b="1">
                  <a:latin typeface="微软雅黑" panose="020B0503020204020204" pitchFamily="34" charset="-122"/>
                  <a:ea typeface="+mn-ea"/>
                  <a:sym typeface="+mn-ea"/>
                </a:rPr>
                <a:t> 中长羽绒服</a:t>
              </a:r>
              <a:endParaRPr sz="2400" b="1" noProof="1">
                <a:latin typeface="微软雅黑" panose="020B0503020204020204" pitchFamily="34" charset="-122"/>
                <a:ea typeface="+mn-ea"/>
                <a:cs typeface="+mn-cs"/>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pic>
        <p:nvPicPr>
          <p:cNvPr id="5" name="图片 4"/>
          <p:cNvPicPr/>
          <p:nvPr/>
        </p:nvPicPr>
        <p:blipFill>
          <a:blip r:embed="rId1"/>
        </p:blipFill>
        <p:spPr>
          <a:xfrm>
            <a:off x="6052185" y="1010920"/>
            <a:ext cx="5294630" cy="5363845"/>
          </a:xfrm>
          <a:prstGeom prst="rect">
            <a:avLst/>
          </a:prstGeom>
        </p:spPr>
      </p:pic>
      <p:pic>
        <p:nvPicPr>
          <p:cNvPr id="12" name="图片 11"/>
          <p:cNvPicPr>
            <a:picLocks noChangeAspect="1"/>
          </p:cNvPicPr>
          <p:nvPr/>
        </p:nvPicPr>
        <p:blipFill>
          <a:blip r:embed="rId2"/>
          <a:stretch>
            <a:fillRect/>
          </a:stretch>
        </p:blipFill>
        <p:spPr>
          <a:xfrm>
            <a:off x="1569085" y="1120775"/>
            <a:ext cx="2849880" cy="2786380"/>
          </a:xfrm>
          <a:prstGeom prst="rect">
            <a:avLst/>
          </a:prstGeom>
        </p:spPr>
      </p:pic>
      <p:cxnSp>
        <p:nvCxnSpPr>
          <p:cNvPr id="18" name="直接连接符 17"/>
          <p:cNvCxnSpPr/>
          <p:nvPr>
            <p:custDataLst>
              <p:tags r:id="rId3"/>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ea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ea typeface="微软雅黑" panose="020B0503020204020204" pitchFamily="34" charset="-122"/>
                <a:sym typeface="微软雅黑" panose="020B0503020204020204" pitchFamily="34" charset="-122"/>
              </a:rPr>
              <a:t> </a:t>
            </a:r>
            <a:r>
              <a:rPr b="1" i="1" dirty="0">
                <a:latin typeface="微软雅黑" panose="020B0503020204020204" pitchFamily="34" charset="-122"/>
                <a:ea typeface="微软雅黑" panose="020B0503020204020204" pitchFamily="34" charset="-122"/>
                <a:sym typeface="微软雅黑" panose="020B0503020204020204" pitchFamily="34" charset="-122"/>
              </a:rPr>
              <a:t>TF528007</a:t>
            </a:r>
            <a:r>
              <a:rPr lang="en-US" b="1" i="1" dirty="0">
                <a:latin typeface="微软雅黑" panose="020B0503020204020204" pitchFamily="34" charset="-122"/>
                <a:ea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ea typeface="微软雅黑" panose="020B0503020204020204" pitchFamily="34" charset="-122"/>
                <a:sym typeface="微软雅黑" panose="020B0503020204020204" pitchFamily="34" charset="-122"/>
              </a:rPr>
              <a:t> </a:t>
            </a:r>
            <a:r>
              <a:rPr lang="zh-CN" b="1" i="1" dirty="0">
                <a:latin typeface="微软雅黑" panose="020B0503020204020204" pitchFamily="34" charset="-122"/>
                <a:ea typeface="微软雅黑" panose="020B0503020204020204" pitchFamily="34" charset="-122"/>
                <a:sym typeface="微软雅黑" panose="020B0503020204020204" pitchFamily="34" charset="-122"/>
              </a:rPr>
              <a:t>男款    </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800" b="1" i="1" dirty="0">
                <a:latin typeface="微软雅黑" panose="020B0503020204020204" pitchFamily="34" charset="-122"/>
                <a:ea typeface="微软雅黑" panose="020B0503020204020204" pitchFamily="34" charset="-122"/>
                <a:sym typeface="微软雅黑" panose="020B0503020204020204" pitchFamily="34" charset="-122"/>
              </a:rPr>
              <a:t>   吊牌价</a:t>
            </a:r>
            <a:r>
              <a:rPr lang="en-US" altLang="zh-CN" b="1" i="1" dirty="0">
                <a:latin typeface="微软雅黑" panose="020B0503020204020204" pitchFamily="34" charset="-122"/>
                <a:ea typeface="微软雅黑" panose="020B0503020204020204" pitchFamily="34" charset="-122"/>
                <a:sym typeface="微软雅黑" panose="020B0503020204020204" pitchFamily="34" charset="-122"/>
              </a:rPr>
              <a:t>￥1199</a:t>
            </a:r>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4"/>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14020"/>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颜色：黑色</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材质：</a:t>
            </a:r>
            <a:r>
              <a:rPr lang="zh-CN" sz="1400" dirty="0">
                <a:latin typeface="微软雅黑" panose="020B0503020204020204" pitchFamily="34" charset="-122"/>
                <a:ea typeface="微软雅黑" panose="020B0503020204020204" pitchFamily="34" charset="-122"/>
                <a:sym typeface="微软雅黑" panose="020B0503020204020204" pitchFamily="34" charset="-122"/>
              </a:rPr>
              <a:t>100%聚脂纤维</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5"/>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646112"/>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S-4XL  </a:t>
            </a:r>
            <a:r>
              <a:rPr lang="zh-CN" sz="1000" dirty="0">
                <a:latin typeface="微软雅黑" panose="020B0503020204020204" pitchFamily="34" charset="-122"/>
                <a:ea typeface="微软雅黑" panose="020B0503020204020204" pitchFamily="34" charset="-122"/>
                <a:sym typeface="微软雅黑" panose="020B0503020204020204" pitchFamily="34" charset="-122"/>
              </a:rPr>
              <a:t>（ S 16</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5</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84</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  M1</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70</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88</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  L 17</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5</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92</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  XL 1</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80</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96</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  2XL 18</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5</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100</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  3XL 1</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90</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104</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 </a:t>
            </a:r>
            <a:r>
              <a:rPr lang="en-US" altLang="zh-CN" sz="1000" dirty="0">
                <a:latin typeface="微软雅黑" panose="020B0503020204020204" pitchFamily="34" charset="-122"/>
                <a:ea typeface="微软雅黑" panose="020B0503020204020204" pitchFamily="34" charset="-122"/>
                <a:sym typeface="微软雅黑" panose="020B0503020204020204" pitchFamily="34" charset="-122"/>
              </a:rPr>
              <a:t>  4XL 195/108A</a:t>
            </a:r>
            <a:r>
              <a:rPr lang="zh-CN" sz="1000" dirty="0">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749" y="440281"/>
              <a:ext cx="3420110" cy="1050290"/>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sz="2400" b="1">
                  <a:latin typeface="微软雅黑" panose="020B0503020204020204" pitchFamily="34" charset="-122"/>
                  <a:ea typeface="+mn-ea"/>
                  <a:sym typeface="+mn-ea"/>
                </a:rPr>
                <a:t> 三合一风衣</a:t>
              </a: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altLang="en-US" sz="1800" b="1" i="1" dirty="0">
                <a:latin typeface="微软雅黑" panose="020B0503020204020204" pitchFamily="34" charset="-122"/>
                <a:sym typeface="+mn-ea"/>
              </a:rPr>
              <a:t>TF228158</a:t>
            </a:r>
            <a:r>
              <a:rPr lang="zh-CN" b="1"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 </a:t>
            </a:r>
            <a:r>
              <a:rPr lang="zh-CN" altLang="en-US" b="1" i="1" dirty="0">
                <a:latin typeface="微软雅黑" panose="020B0503020204020204" pitchFamily="34" charset="-122"/>
                <a:sym typeface="微软雅黑" panose="020B0503020204020204" pitchFamily="34" charset="-122"/>
              </a:rPr>
              <a:t>女款 </a:t>
            </a:r>
            <a:r>
              <a:rPr lang="en-US" altLang="zh-CN" b="1" i="1" dirty="0">
                <a:latin typeface="微软雅黑" panose="020B0503020204020204" pitchFamily="34" charset="-122"/>
                <a:sym typeface="微软雅黑" panose="020B0503020204020204" pitchFamily="34" charset="-122"/>
              </a:rPr>
              <a:t>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￥779</a:t>
            </a:r>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a:t>
            </a:r>
            <a:r>
              <a:rPr lang="zh-CN" altLang="zh-CN" sz="1400" dirty="0">
                <a:latin typeface="微软雅黑" panose="020B0503020204020204" pitchFamily="34" charset="-122"/>
                <a:sym typeface="微软雅黑" panose="020B0503020204020204" pitchFamily="34" charset="-122"/>
              </a:rPr>
              <a:t>红粉</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zh-CN" sz="1400" dirty="0">
                <a:latin typeface="微软雅黑" panose="020B0503020204020204" pitchFamily="34" charset="-122"/>
                <a:sym typeface="微软雅黑" panose="020B0503020204020204" pitchFamily="34" charset="-122"/>
              </a:rPr>
              <a:t>100%聚酷纤维</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XS-3XL  </a:t>
            </a:r>
            <a:r>
              <a:rPr lang="zh-CN" sz="1400" dirty="0">
                <a:latin typeface="微软雅黑" panose="020B0503020204020204" pitchFamily="34" charset="-122"/>
                <a:sym typeface="微软雅黑" panose="020B0503020204020204" pitchFamily="34" charset="-122"/>
              </a:rPr>
              <a:t>（XS 155/64A    S 160/68A  M165/72A  L 170/76A  XL 175/80A  2XL 180/84A  3XL 185/88A ）</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 name="图片 10" descr="透明1176×900 拷贝"/>
          <p:cNvPicPr>
            <a:picLocks noChangeAspect="1"/>
          </p:cNvPicPr>
          <p:nvPr/>
        </p:nvPicPr>
        <p:blipFill>
          <a:blip r:embed="rId4"/>
          <a:stretch>
            <a:fillRect/>
          </a:stretch>
        </p:blipFill>
        <p:spPr>
          <a:xfrm>
            <a:off x="843280" y="295910"/>
            <a:ext cx="669925" cy="669925"/>
          </a:xfrm>
          <a:prstGeom prst="rect">
            <a:avLst/>
          </a:prstGeom>
        </p:spPr>
      </p:pic>
      <p:pic>
        <p:nvPicPr>
          <p:cNvPr id="3" name="图片 2" descr="红粉"/>
          <p:cNvPicPr>
            <a:picLocks noChangeAspect="1"/>
          </p:cNvPicPr>
          <p:nvPr/>
        </p:nvPicPr>
        <p:blipFill>
          <a:blip r:embed="rId5"/>
          <a:stretch>
            <a:fillRect/>
          </a:stretch>
        </p:blipFill>
        <p:spPr>
          <a:xfrm>
            <a:off x="6736715" y="1120775"/>
            <a:ext cx="4927600" cy="4927600"/>
          </a:xfrm>
          <a:prstGeom prst="rect">
            <a:avLst/>
          </a:prstGeom>
        </p:spPr>
      </p:pic>
      <p:pic>
        <p:nvPicPr>
          <p:cNvPr id="4" name="图片 3" descr="白灰绿"/>
          <p:cNvPicPr>
            <a:picLocks noChangeAspect="1"/>
          </p:cNvPicPr>
          <p:nvPr/>
        </p:nvPicPr>
        <p:blipFill>
          <a:blip r:embed="rId6"/>
          <a:stretch>
            <a:fillRect/>
          </a:stretch>
        </p:blipFill>
        <p:spPr>
          <a:xfrm>
            <a:off x="843280" y="1120775"/>
            <a:ext cx="2830830" cy="2830830"/>
          </a:xfrm>
          <a:prstGeom prst="rect">
            <a:avLst/>
          </a:prstGeom>
        </p:spPr>
      </p:pic>
      <p:pic>
        <p:nvPicPr>
          <p:cNvPr id="5" name="图片 4" descr="黑色"/>
          <p:cNvPicPr>
            <a:picLocks noChangeAspect="1"/>
          </p:cNvPicPr>
          <p:nvPr/>
        </p:nvPicPr>
        <p:blipFill>
          <a:blip r:embed="rId7"/>
          <a:stretch>
            <a:fillRect/>
          </a:stretch>
        </p:blipFill>
        <p:spPr>
          <a:xfrm>
            <a:off x="3817620" y="1107440"/>
            <a:ext cx="2844165" cy="284416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749" y="440281"/>
              <a:ext cx="3420110" cy="1050290"/>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sz="2400" b="1">
                  <a:latin typeface="微软雅黑" panose="020B0503020204020204" pitchFamily="34" charset="-122"/>
                  <a:ea typeface="+mn-ea"/>
                  <a:sym typeface="+mn-ea"/>
                </a:rPr>
                <a:t> 针织风衣</a:t>
              </a: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TF628507</a:t>
            </a:r>
            <a:r>
              <a:rPr lang="en-US" altLang="zh-CN" b="1" i="1" dirty="0">
                <a:latin typeface="微软雅黑" panose="020B0503020204020204" pitchFamily="34" charset="-122"/>
                <a:sym typeface="微软雅黑" panose="020B0503020204020204" pitchFamily="34" charset="-122"/>
              </a:rPr>
              <a:t>  </a:t>
            </a:r>
            <a:r>
              <a:rPr lang="zh-CN" b="1" i="1" dirty="0">
                <a:latin typeface="微软雅黑" panose="020B0503020204020204" pitchFamily="34" charset="-122"/>
                <a:sym typeface="微软雅黑" panose="020B0503020204020204" pitchFamily="34" charset="-122"/>
              </a:rPr>
              <a:t>男款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 吊牌价￥299</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14020"/>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颜色：白色</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en-US" altLang="zh-CN" sz="1400" dirty="0">
                <a:latin typeface="微软雅黑" panose="020B0503020204020204" pitchFamily="34" charset="-122"/>
                <a:sym typeface="微软雅黑" panose="020B0503020204020204" pitchFamily="34" charset="-122"/>
              </a:rPr>
              <a:t>74%</a:t>
            </a:r>
            <a:r>
              <a:rPr lang="zh-CN" altLang="en-US" sz="1400" dirty="0">
                <a:latin typeface="微软雅黑" panose="020B0503020204020204" pitchFamily="34" charset="-122"/>
                <a:sym typeface="微软雅黑" panose="020B0503020204020204" pitchFamily="34" charset="-122"/>
              </a:rPr>
              <a:t>绵纶</a:t>
            </a:r>
            <a:r>
              <a:rPr lang="en-US" altLang="zh-CN" sz="1400" dirty="0">
                <a:latin typeface="微软雅黑" panose="020B0503020204020204" pitchFamily="34" charset="-122"/>
                <a:sym typeface="微软雅黑" panose="020B0503020204020204" pitchFamily="34" charset="-122"/>
              </a:rPr>
              <a:t>26%</a:t>
            </a:r>
            <a:r>
              <a:rPr lang="zh-CN" sz="1400" dirty="0">
                <a:latin typeface="微软雅黑" panose="020B0503020204020204" pitchFamily="34" charset="-122"/>
                <a:sym typeface="微软雅黑" panose="020B0503020204020204" pitchFamily="34" charset="-122"/>
              </a:rPr>
              <a:t>锦氨</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S-4XL  </a:t>
            </a:r>
            <a:r>
              <a:rPr lang="zh-CN" sz="1400" dirty="0">
                <a:latin typeface="微软雅黑" panose="020B0503020204020204" pitchFamily="34" charset="-122"/>
                <a:sym typeface="微软雅黑" panose="020B0503020204020204" pitchFamily="34" charset="-122"/>
              </a:rPr>
              <a:t>（ S 16</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84</a:t>
            </a:r>
            <a:r>
              <a:rPr lang="zh-CN" sz="1400" dirty="0">
                <a:latin typeface="微软雅黑" panose="020B0503020204020204" pitchFamily="34" charset="-122"/>
                <a:sym typeface="微软雅黑" panose="020B0503020204020204" pitchFamily="34" charset="-122"/>
              </a:rPr>
              <a:t>A  M1</a:t>
            </a:r>
            <a:r>
              <a:rPr lang="en-US" altLang="zh-CN" sz="1400" dirty="0">
                <a:latin typeface="微软雅黑" panose="020B0503020204020204" pitchFamily="34" charset="-122"/>
                <a:sym typeface="微软雅黑" panose="020B0503020204020204" pitchFamily="34" charset="-122"/>
              </a:rPr>
              <a:t>70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88</a:t>
            </a:r>
            <a:r>
              <a:rPr lang="zh-CN" sz="1400" dirty="0">
                <a:latin typeface="微软雅黑" panose="020B0503020204020204" pitchFamily="34" charset="-122"/>
                <a:sym typeface="微软雅黑" panose="020B0503020204020204" pitchFamily="34" charset="-122"/>
              </a:rPr>
              <a:t>A  L 17</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92</a:t>
            </a:r>
            <a:r>
              <a:rPr lang="zh-CN" sz="1400" dirty="0">
                <a:latin typeface="微软雅黑" panose="020B0503020204020204" pitchFamily="34" charset="-122"/>
                <a:sym typeface="微软雅黑" panose="020B0503020204020204" pitchFamily="34" charset="-122"/>
              </a:rPr>
              <a:t>A  XL 1</a:t>
            </a:r>
            <a:r>
              <a:rPr lang="en-US" altLang="zh-CN" sz="1400" dirty="0">
                <a:latin typeface="微软雅黑" panose="020B0503020204020204" pitchFamily="34" charset="-122"/>
                <a:sym typeface="微软雅黑" panose="020B0503020204020204" pitchFamily="34" charset="-122"/>
              </a:rPr>
              <a:t>80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96</a:t>
            </a:r>
            <a:r>
              <a:rPr lang="zh-CN" sz="1400" dirty="0">
                <a:latin typeface="微软雅黑" panose="020B0503020204020204" pitchFamily="34" charset="-122"/>
                <a:sym typeface="微软雅黑" panose="020B0503020204020204" pitchFamily="34" charset="-122"/>
              </a:rPr>
              <a:t>A  </a:t>
            </a:r>
            <a:endParaRPr lang="zh-CN" sz="1400" dirty="0">
              <a:latin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r>
              <a:rPr lang="zh-CN" sz="1400" dirty="0">
                <a:latin typeface="微软雅黑" panose="020B0503020204020204" pitchFamily="34" charset="-122"/>
                <a:sym typeface="微软雅黑" panose="020B0503020204020204" pitchFamily="34" charset="-122"/>
              </a:rPr>
              <a:t>2XL 18</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100</a:t>
            </a:r>
            <a:r>
              <a:rPr lang="zh-CN" sz="1400" dirty="0">
                <a:latin typeface="微软雅黑" panose="020B0503020204020204" pitchFamily="34" charset="-122"/>
                <a:sym typeface="微软雅黑" panose="020B0503020204020204" pitchFamily="34" charset="-122"/>
              </a:rPr>
              <a:t>A  3XL 1</a:t>
            </a:r>
            <a:r>
              <a:rPr lang="en-US" altLang="zh-CN" sz="1400" dirty="0">
                <a:latin typeface="微软雅黑" panose="020B0503020204020204" pitchFamily="34" charset="-122"/>
                <a:sym typeface="微软雅黑" panose="020B0503020204020204" pitchFamily="34" charset="-122"/>
              </a:rPr>
              <a:t>90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104</a:t>
            </a:r>
            <a:r>
              <a:rPr lang="zh-CN" sz="1400" dirty="0">
                <a:latin typeface="微软雅黑" panose="020B0503020204020204" pitchFamily="34" charset="-122"/>
                <a:sym typeface="微软雅黑" panose="020B0503020204020204" pitchFamily="34" charset="-122"/>
              </a:rPr>
              <a:t>A </a:t>
            </a:r>
            <a:r>
              <a:rPr lang="en-US" altLang="zh-CN" sz="1400" dirty="0">
                <a:latin typeface="微软雅黑" panose="020B0503020204020204" pitchFamily="34" charset="-122"/>
                <a:sym typeface="微软雅黑" panose="020B0503020204020204" pitchFamily="34" charset="-122"/>
              </a:rPr>
              <a:t>  4XL 195/108A</a:t>
            </a:r>
            <a:r>
              <a:rPr lang="zh-CN" sz="1400" dirty="0">
                <a:latin typeface="微软雅黑" panose="020B0503020204020204" pitchFamily="34" charset="-122"/>
                <a:sym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p:nvPr/>
        </p:nvPicPr>
        <p:blipFill>
          <a:blip r:embed="rId4"/>
        </p:blipFill>
        <p:spPr>
          <a:xfrm>
            <a:off x="6668770" y="1120775"/>
            <a:ext cx="4618990" cy="5172075"/>
          </a:xfrm>
          <a:prstGeom prst="rect">
            <a:avLst/>
          </a:prstGeom>
        </p:spPr>
      </p:pic>
      <p:pic>
        <p:nvPicPr>
          <p:cNvPr id="4" name="图片 3"/>
          <p:cNvPicPr>
            <a:picLocks noChangeAspect="1"/>
          </p:cNvPicPr>
          <p:nvPr/>
        </p:nvPicPr>
        <p:blipFill>
          <a:blip r:embed="rId5"/>
          <a:stretch>
            <a:fillRect/>
          </a:stretch>
        </p:blipFill>
        <p:spPr>
          <a:xfrm>
            <a:off x="1069340" y="1156335"/>
            <a:ext cx="3115310" cy="2461895"/>
          </a:xfrm>
          <a:prstGeom prst="rect">
            <a:avLst/>
          </a:prstGeom>
        </p:spPr>
      </p:pic>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529715"/>
            <a:chOff x="763079" y="440281"/>
            <a:chExt cx="10665841" cy="1529715"/>
          </a:xfrm>
        </p:grpSpPr>
        <p:sp>
          <p:nvSpPr>
            <p:cNvPr id="26" name="TextBox 7"/>
            <p:cNvSpPr txBox="1"/>
            <p:nvPr/>
          </p:nvSpPr>
          <p:spPr>
            <a:xfrm>
              <a:off x="916749" y="440281"/>
              <a:ext cx="3420110" cy="1529715"/>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sz="2400" b="1">
                  <a:latin typeface="微软雅黑" panose="020B0503020204020204" pitchFamily="34" charset="-122"/>
                  <a:ea typeface="+mn-ea"/>
                  <a:sym typeface="+mn-ea"/>
                </a:rPr>
                <a:t> 梭织外套</a:t>
              </a: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TF228138</a:t>
            </a:r>
            <a:r>
              <a:rPr lang="en-US" altLang="zh-CN" b="1" i="1" dirty="0">
                <a:latin typeface="微软雅黑" panose="020B0503020204020204" pitchFamily="34" charset="-122"/>
                <a:sym typeface="微软雅黑" panose="020B0503020204020204" pitchFamily="34" charset="-122"/>
              </a:rPr>
              <a:t>  </a:t>
            </a:r>
            <a:r>
              <a:rPr lang="zh-CN" altLang="zh-CN" b="1" i="1" dirty="0">
                <a:latin typeface="微软雅黑" panose="020B0503020204020204" pitchFamily="34" charset="-122"/>
                <a:sym typeface="微软雅黑" panose="020B0503020204020204" pitchFamily="34" charset="-122"/>
              </a:rPr>
              <a:t>女</a:t>
            </a:r>
            <a:r>
              <a:rPr lang="zh-CN" b="1" i="1" dirty="0">
                <a:latin typeface="微软雅黑" panose="020B0503020204020204" pitchFamily="34" charset="-122"/>
                <a:sym typeface="微软雅黑" panose="020B0503020204020204" pitchFamily="34" charset="-122"/>
              </a:rPr>
              <a:t>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￥369</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14020"/>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颜色：红粉</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zh-CN" sz="1400" dirty="0">
                <a:latin typeface="微软雅黑" panose="020B0503020204020204" pitchFamily="34" charset="-122"/>
                <a:sym typeface="微软雅黑" panose="020B0503020204020204" pitchFamily="34" charset="-122"/>
              </a:rPr>
              <a:t>100%聚酷纤维</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XS-3XL  </a:t>
            </a:r>
            <a:r>
              <a:rPr lang="zh-CN" sz="1400" dirty="0">
                <a:latin typeface="微软雅黑" panose="020B0503020204020204" pitchFamily="34" charset="-122"/>
                <a:sym typeface="微软雅黑" panose="020B0503020204020204" pitchFamily="34" charset="-122"/>
              </a:rPr>
              <a:t>（XS 155/64A    S 160/68A  M165/72A  L 170/76A  XL 175/80A  2XL 180/84A）</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 name="图片 10" descr="透明1176×900 拷贝"/>
          <p:cNvPicPr>
            <a:picLocks noChangeAspect="1"/>
          </p:cNvPicPr>
          <p:nvPr/>
        </p:nvPicPr>
        <p:blipFill>
          <a:blip r:embed="rId4"/>
          <a:stretch>
            <a:fillRect/>
          </a:stretch>
        </p:blipFill>
        <p:spPr>
          <a:xfrm>
            <a:off x="843280" y="295910"/>
            <a:ext cx="669925" cy="669925"/>
          </a:xfrm>
          <a:prstGeom prst="rect">
            <a:avLst/>
          </a:prstGeom>
        </p:spPr>
      </p:pic>
      <p:pic>
        <p:nvPicPr>
          <p:cNvPr id="2" name="图片 1" descr="红粉"/>
          <p:cNvPicPr/>
          <p:nvPr/>
        </p:nvPicPr>
        <p:blipFill>
          <a:blip r:embed="rId5"/>
          <a:stretch>
            <a:fillRect/>
          </a:stretch>
        </p:blipFill>
        <p:spPr>
          <a:xfrm>
            <a:off x="6791325" y="1174750"/>
            <a:ext cx="4928400" cy="4928400"/>
          </a:xfrm>
          <a:prstGeom prst="rect">
            <a:avLst/>
          </a:prstGeom>
        </p:spPr>
      </p:pic>
      <p:pic>
        <p:nvPicPr>
          <p:cNvPr id="3" name="图片 2" descr="浅银灰"/>
          <p:cNvPicPr>
            <a:picLocks noChangeAspect="1"/>
          </p:cNvPicPr>
          <p:nvPr/>
        </p:nvPicPr>
        <p:blipFill>
          <a:blip r:embed="rId6"/>
          <a:stretch>
            <a:fillRect/>
          </a:stretch>
        </p:blipFill>
        <p:spPr>
          <a:xfrm>
            <a:off x="843280" y="1120775"/>
            <a:ext cx="2796540" cy="2796540"/>
          </a:xfrm>
          <a:prstGeom prst="rect">
            <a:avLst/>
          </a:prstGeom>
        </p:spPr>
      </p:pic>
      <p:pic>
        <p:nvPicPr>
          <p:cNvPr id="4" name="图片 3" descr="黑色"/>
          <p:cNvPicPr>
            <a:picLocks noChangeAspect="1"/>
          </p:cNvPicPr>
          <p:nvPr/>
        </p:nvPicPr>
        <p:blipFill>
          <a:blip r:embed="rId7"/>
          <a:stretch>
            <a:fillRect/>
          </a:stretch>
        </p:blipFill>
        <p:spPr>
          <a:xfrm>
            <a:off x="3827780" y="1125220"/>
            <a:ext cx="2775585" cy="277558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3667679" y="2799180"/>
            <a:ext cx="4833284" cy="1434051"/>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球</a:t>
            </a:r>
            <a:r>
              <a:rPr lang="en-US" alt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a:t>
            </a:r>
            <a:r>
              <a:rPr lang="zh-CN" altLang="en-US" sz="6250" b="1" kern="0" spc="30" dirty="0">
                <a:solidFill>
                  <a:srgbClr val="FFFFFF">
                    <a:alpha val="100000"/>
                  </a:srgbClr>
                </a:solidFill>
                <a:latin typeface="黑体" panose="02010609060101010101" charset="-122"/>
                <a:ea typeface="黑体" panose="02010609060101010101" charset="-122"/>
                <a:cs typeface="黑体" panose="02010609060101010101" charset="-122"/>
              </a:rPr>
              <a:t>球拍</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BALL/RACKET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09775"/>
            <a:chOff x="763079" y="440281"/>
            <a:chExt cx="10665841" cy="2009775"/>
          </a:xfrm>
        </p:grpSpPr>
        <p:sp>
          <p:nvSpPr>
            <p:cNvPr id="26" name="TextBox 7"/>
            <p:cNvSpPr txBox="1"/>
            <p:nvPr/>
          </p:nvSpPr>
          <p:spPr>
            <a:xfrm>
              <a:off x="916749" y="440281"/>
              <a:ext cx="3420110" cy="2009775"/>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rPr>
                <a:t>翻领长T恤</a:t>
              </a: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a:t>
            </a:r>
            <a:r>
              <a:rPr b="1" i="1" dirty="0">
                <a:latin typeface="微软雅黑" panose="020B0503020204020204" pitchFamily="34" charset="-122"/>
                <a:sym typeface="微软雅黑" panose="020B0503020204020204" pitchFamily="34" charset="-122"/>
              </a:rPr>
              <a:t>TF628101</a:t>
            </a:r>
            <a:r>
              <a:rPr lang="en-US" altLang="zh-CN" b="1" i="1" dirty="0">
                <a:latin typeface="微软雅黑" panose="020B0503020204020204" pitchFamily="34" charset="-122"/>
                <a:sym typeface="微软雅黑" panose="020B0503020204020204" pitchFamily="34" charset="-122"/>
              </a:rPr>
              <a:t>    </a:t>
            </a:r>
            <a:r>
              <a:rPr lang="zh-CN" b="1" i="1" dirty="0">
                <a:latin typeface="微软雅黑" panose="020B0503020204020204" pitchFamily="34" charset="-122"/>
                <a:sym typeface="微软雅黑" panose="020B0503020204020204" pitchFamily="34" charset="-122"/>
              </a:rPr>
              <a:t>男款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吊牌价￥259</a:t>
            </a:r>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14020"/>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颜色：大白</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en-US" altLang="zh-CN" sz="1400" dirty="0">
                <a:latin typeface="微软雅黑" panose="020B0503020204020204" pitchFamily="34" charset="-122"/>
                <a:sym typeface="微软雅黑" panose="020B0503020204020204" pitchFamily="34" charset="-122"/>
              </a:rPr>
              <a:t>52.2%</a:t>
            </a:r>
            <a:r>
              <a:rPr lang="zh-CN" sz="1400" dirty="0">
                <a:latin typeface="微软雅黑" panose="020B0503020204020204" pitchFamily="34" charset="-122"/>
                <a:sym typeface="微软雅黑" panose="020B0503020204020204" pitchFamily="34" charset="-122"/>
              </a:rPr>
              <a:t>锦，</a:t>
            </a:r>
            <a:r>
              <a:rPr lang="en-US" altLang="zh-CN" sz="1400" dirty="0">
                <a:latin typeface="微软雅黑" panose="020B0503020204020204" pitchFamily="34" charset="-122"/>
                <a:sym typeface="微软雅黑" panose="020B0503020204020204" pitchFamily="34" charset="-122"/>
              </a:rPr>
              <a:t>47.8</a:t>
            </a:r>
            <a:r>
              <a:rPr lang="zh-CN" sz="1400" dirty="0">
                <a:latin typeface="微软雅黑" panose="020B0503020204020204" pitchFamily="34" charset="-122"/>
                <a:sym typeface="微软雅黑" panose="020B0503020204020204" pitchFamily="34" charset="-122"/>
              </a:rPr>
              <a:t>%聚脂纤维</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S-4XL  </a:t>
            </a:r>
            <a:r>
              <a:rPr lang="zh-CN" sz="1400" dirty="0">
                <a:latin typeface="微软雅黑" panose="020B0503020204020204" pitchFamily="34" charset="-122"/>
                <a:sym typeface="微软雅黑" panose="020B0503020204020204" pitchFamily="34" charset="-122"/>
              </a:rPr>
              <a:t>（ S 16</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84</a:t>
            </a:r>
            <a:r>
              <a:rPr lang="zh-CN" sz="1400" dirty="0">
                <a:latin typeface="微软雅黑" panose="020B0503020204020204" pitchFamily="34" charset="-122"/>
                <a:sym typeface="微软雅黑" panose="020B0503020204020204" pitchFamily="34" charset="-122"/>
              </a:rPr>
              <a:t>A  M1</a:t>
            </a:r>
            <a:r>
              <a:rPr lang="en-US" altLang="zh-CN" sz="1400" dirty="0">
                <a:latin typeface="微软雅黑" panose="020B0503020204020204" pitchFamily="34" charset="-122"/>
                <a:sym typeface="微软雅黑" panose="020B0503020204020204" pitchFamily="34" charset="-122"/>
              </a:rPr>
              <a:t>70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88</a:t>
            </a:r>
            <a:r>
              <a:rPr lang="zh-CN" sz="1400" dirty="0">
                <a:latin typeface="微软雅黑" panose="020B0503020204020204" pitchFamily="34" charset="-122"/>
                <a:sym typeface="微软雅黑" panose="020B0503020204020204" pitchFamily="34" charset="-122"/>
              </a:rPr>
              <a:t>A  L 17</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92</a:t>
            </a:r>
            <a:r>
              <a:rPr lang="zh-CN" sz="1400" dirty="0">
                <a:latin typeface="微软雅黑" panose="020B0503020204020204" pitchFamily="34" charset="-122"/>
                <a:sym typeface="微软雅黑" panose="020B0503020204020204" pitchFamily="34" charset="-122"/>
              </a:rPr>
              <a:t>A  XL 1</a:t>
            </a:r>
            <a:r>
              <a:rPr lang="en-US" altLang="zh-CN" sz="1400" dirty="0">
                <a:latin typeface="微软雅黑" panose="020B0503020204020204" pitchFamily="34" charset="-122"/>
                <a:sym typeface="微软雅黑" panose="020B0503020204020204" pitchFamily="34" charset="-122"/>
              </a:rPr>
              <a:t>80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96</a:t>
            </a:r>
            <a:r>
              <a:rPr lang="zh-CN" sz="1400" dirty="0">
                <a:latin typeface="微软雅黑" panose="020B0503020204020204" pitchFamily="34" charset="-122"/>
                <a:sym typeface="微软雅黑" panose="020B0503020204020204" pitchFamily="34" charset="-122"/>
              </a:rPr>
              <a:t>A  2XL 18</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100</a:t>
            </a:r>
            <a:r>
              <a:rPr lang="zh-CN" sz="1400" dirty="0">
                <a:latin typeface="微软雅黑" panose="020B0503020204020204" pitchFamily="34" charset="-122"/>
                <a:sym typeface="微软雅黑" panose="020B0503020204020204" pitchFamily="34" charset="-122"/>
              </a:rPr>
              <a:t>A  3XL 1</a:t>
            </a:r>
            <a:r>
              <a:rPr lang="en-US" altLang="zh-CN" sz="1400" dirty="0">
                <a:latin typeface="微软雅黑" panose="020B0503020204020204" pitchFamily="34" charset="-122"/>
                <a:sym typeface="微软雅黑" panose="020B0503020204020204" pitchFamily="34" charset="-122"/>
              </a:rPr>
              <a:t>90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104</a:t>
            </a:r>
            <a:r>
              <a:rPr lang="zh-CN" sz="1400" dirty="0">
                <a:latin typeface="微软雅黑" panose="020B0503020204020204" pitchFamily="34" charset="-122"/>
                <a:sym typeface="微软雅黑" panose="020B0503020204020204" pitchFamily="34" charset="-122"/>
              </a:rPr>
              <a:t>A </a:t>
            </a:r>
            <a:r>
              <a:rPr lang="en-US" altLang="zh-CN" sz="1400" dirty="0">
                <a:latin typeface="微软雅黑" panose="020B0503020204020204" pitchFamily="34" charset="-122"/>
                <a:sym typeface="微软雅黑" panose="020B0503020204020204" pitchFamily="34" charset="-122"/>
              </a:rPr>
              <a:t>  4XL 195/108A</a:t>
            </a:r>
            <a:r>
              <a:rPr lang="zh-CN" sz="1400" dirty="0">
                <a:latin typeface="微软雅黑" panose="020B0503020204020204" pitchFamily="34" charset="-122"/>
                <a:sym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p:nvPr/>
        </p:nvPicPr>
        <p:blipFill>
          <a:blip r:embed="rId4"/>
        </p:blipFill>
        <p:spPr>
          <a:xfrm>
            <a:off x="6635115" y="1225550"/>
            <a:ext cx="4730750" cy="5041265"/>
          </a:xfrm>
          <a:prstGeom prst="rect">
            <a:avLst/>
          </a:prstGeom>
        </p:spPr>
      </p:pic>
      <p:pic>
        <p:nvPicPr>
          <p:cNvPr id="5" name="图片 4"/>
          <p:cNvPicPr>
            <a:picLocks noChangeAspect="1"/>
          </p:cNvPicPr>
          <p:nvPr/>
        </p:nvPicPr>
        <p:blipFill>
          <a:blip r:embed="rId5"/>
          <a:stretch>
            <a:fillRect/>
          </a:stretch>
        </p:blipFill>
        <p:spPr>
          <a:xfrm>
            <a:off x="1399540" y="1024890"/>
            <a:ext cx="4057015" cy="2593340"/>
          </a:xfrm>
          <a:prstGeom prst="rect">
            <a:avLst/>
          </a:prstGeom>
        </p:spPr>
      </p:pic>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489200"/>
            <a:chOff x="763079" y="440281"/>
            <a:chExt cx="10665841" cy="2489200"/>
          </a:xfrm>
        </p:grpSpPr>
        <p:sp>
          <p:nvSpPr>
            <p:cNvPr id="26" name="TextBox 7"/>
            <p:cNvSpPr txBox="1"/>
            <p:nvPr/>
          </p:nvSpPr>
          <p:spPr>
            <a:xfrm>
              <a:off x="916749" y="440281"/>
              <a:ext cx="3420110" cy="2489200"/>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微软雅黑" panose="020B0503020204020204" pitchFamily="34" charset="-122"/>
                </a:rPr>
                <a:t>圆领短T恤</a:t>
              </a: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a:t>
            </a:r>
            <a:r>
              <a:rPr b="1" i="1" dirty="0">
                <a:latin typeface="微软雅黑" panose="020B0503020204020204" pitchFamily="34" charset="-122"/>
                <a:sym typeface="微软雅黑" panose="020B0503020204020204" pitchFamily="34" charset="-122"/>
              </a:rPr>
              <a:t>TF628068 </a:t>
            </a:r>
            <a:r>
              <a:rPr lang="en-US" b="1"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 </a:t>
            </a:r>
            <a:r>
              <a:rPr lang="zh-CN" altLang="zh-CN" b="1" i="1" dirty="0">
                <a:latin typeface="微软雅黑" panose="020B0503020204020204" pitchFamily="34" charset="-122"/>
                <a:sym typeface="微软雅黑" panose="020B0503020204020204" pitchFamily="34" charset="-122"/>
              </a:rPr>
              <a:t>女</a:t>
            </a:r>
            <a:r>
              <a:rPr lang="zh-CN" b="1" i="1" dirty="0">
                <a:latin typeface="微软雅黑" panose="020B0503020204020204" pitchFamily="34" charset="-122"/>
                <a:sym typeface="微软雅黑" panose="020B0503020204020204" pitchFamily="34" charset="-122"/>
              </a:rPr>
              <a:t>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￥119</a:t>
            </a:r>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颜色：白色</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，水粉绿，淡紫</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en-US" altLang="zh-CN" sz="1400" dirty="0">
                <a:latin typeface="微软雅黑" panose="020B0503020204020204" pitchFamily="34" charset="-122"/>
                <a:sym typeface="微软雅黑" panose="020B0503020204020204" pitchFamily="34" charset="-122"/>
              </a:rPr>
              <a:t>100</a:t>
            </a:r>
            <a:r>
              <a:rPr lang="zh-CN" sz="1400" dirty="0">
                <a:latin typeface="微软雅黑" panose="020B0503020204020204" pitchFamily="34" charset="-122"/>
                <a:sym typeface="微软雅黑" panose="020B0503020204020204" pitchFamily="34" charset="-122"/>
              </a:rPr>
              <a:t>%聚酯纤维</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XS-3XL  </a:t>
            </a:r>
            <a:r>
              <a:rPr lang="zh-CN" sz="1400" dirty="0">
                <a:latin typeface="微软雅黑" panose="020B0503020204020204" pitchFamily="34" charset="-122"/>
                <a:sym typeface="微软雅黑" panose="020B0503020204020204" pitchFamily="34" charset="-122"/>
              </a:rPr>
              <a:t>（XS 155/64A    S 160/68A  M165/72A  L 170/76A  XL 175/80A  2XL 180/84A  3XL 185/88A ）</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p:nvPr/>
        </p:nvPicPr>
        <p:blipFill>
          <a:blip r:embed="rId4"/>
        </p:blipFill>
        <p:spPr>
          <a:xfrm>
            <a:off x="6596380" y="1148715"/>
            <a:ext cx="4683125" cy="4726940"/>
          </a:xfrm>
          <a:prstGeom prst="rect">
            <a:avLst/>
          </a:prstGeom>
        </p:spPr>
      </p:pic>
      <p:pic>
        <p:nvPicPr>
          <p:cNvPr id="3" name="图片 2"/>
          <p:cNvPicPr>
            <a:picLocks noChangeAspect="1"/>
          </p:cNvPicPr>
          <p:nvPr/>
        </p:nvPicPr>
        <p:blipFill>
          <a:blip r:embed="rId5"/>
          <a:srcRect r="32087"/>
          <a:stretch>
            <a:fillRect/>
          </a:stretch>
        </p:blipFill>
        <p:spPr>
          <a:xfrm>
            <a:off x="1285875" y="1148715"/>
            <a:ext cx="2882900" cy="2117725"/>
          </a:xfrm>
          <a:prstGeom prst="rect">
            <a:avLst/>
          </a:prstGeom>
        </p:spPr>
      </p:pic>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09409" y="440281"/>
            <a:ext cx="10665841" cy="2968625"/>
            <a:chOff x="763079" y="440281"/>
            <a:chExt cx="10665841" cy="2968625"/>
          </a:xfrm>
        </p:grpSpPr>
        <p:sp>
          <p:nvSpPr>
            <p:cNvPr id="26" name="TextBox 7"/>
            <p:cNvSpPr txBox="1"/>
            <p:nvPr/>
          </p:nvSpPr>
          <p:spPr>
            <a:xfrm>
              <a:off x="1066609" y="440281"/>
              <a:ext cx="3420110" cy="2968625"/>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rPr>
                <a:t>圆领短T恤</a:t>
              </a: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a:t>
            </a:r>
            <a:r>
              <a:rPr lang="zh-CN"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微软雅黑" panose="020B0503020204020204" pitchFamily="34" charset="-122"/>
              </a:rPr>
              <a:t>TF628087</a:t>
            </a:r>
            <a:r>
              <a:rPr lang="en-US" altLang="zh-CN" b="1" i="1" dirty="0">
                <a:latin typeface="微软雅黑" panose="020B0503020204020204" pitchFamily="34" charset="-122"/>
                <a:sym typeface="微软雅黑" panose="020B0503020204020204" pitchFamily="34" charset="-122"/>
              </a:rPr>
              <a:t>   </a:t>
            </a:r>
            <a:r>
              <a:rPr lang="zh-CN" b="1" i="1" dirty="0">
                <a:latin typeface="微软雅黑" panose="020B0503020204020204" pitchFamily="34" charset="-122"/>
                <a:sym typeface="微软雅黑" panose="020B0503020204020204" pitchFamily="34" charset="-122"/>
              </a:rPr>
              <a:t>男款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￥159</a:t>
            </a:r>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14020"/>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颜色：大白，黑色，水粉绿，松石蓝</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en-US" altLang="zh-CN" sz="1400" dirty="0">
                <a:latin typeface="微软雅黑" panose="020B0503020204020204" pitchFamily="34" charset="-122"/>
                <a:sym typeface="微软雅黑" panose="020B0503020204020204" pitchFamily="34" charset="-122"/>
              </a:rPr>
              <a:t>100</a:t>
            </a:r>
            <a:r>
              <a:rPr lang="zh-CN" sz="1400" dirty="0">
                <a:latin typeface="微软雅黑" panose="020B0503020204020204" pitchFamily="34" charset="-122"/>
                <a:sym typeface="微软雅黑" panose="020B0503020204020204" pitchFamily="34" charset="-122"/>
              </a:rPr>
              <a:t>%聚酯纤维</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S-4XL  </a:t>
            </a:r>
            <a:r>
              <a:rPr lang="zh-CN" sz="1400" dirty="0">
                <a:latin typeface="微软雅黑" panose="020B0503020204020204" pitchFamily="34" charset="-122"/>
                <a:sym typeface="微软雅黑" panose="020B0503020204020204" pitchFamily="34" charset="-122"/>
              </a:rPr>
              <a:t>（ S 16</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84</a:t>
            </a:r>
            <a:r>
              <a:rPr lang="zh-CN" sz="1400" dirty="0">
                <a:latin typeface="微软雅黑" panose="020B0503020204020204" pitchFamily="34" charset="-122"/>
                <a:sym typeface="微软雅黑" panose="020B0503020204020204" pitchFamily="34" charset="-122"/>
              </a:rPr>
              <a:t>A  M1</a:t>
            </a:r>
            <a:r>
              <a:rPr lang="en-US" altLang="zh-CN" sz="1400" dirty="0">
                <a:latin typeface="微软雅黑" panose="020B0503020204020204" pitchFamily="34" charset="-122"/>
                <a:sym typeface="微软雅黑" panose="020B0503020204020204" pitchFamily="34" charset="-122"/>
              </a:rPr>
              <a:t>70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88</a:t>
            </a:r>
            <a:r>
              <a:rPr lang="zh-CN" sz="1400" dirty="0">
                <a:latin typeface="微软雅黑" panose="020B0503020204020204" pitchFamily="34" charset="-122"/>
                <a:sym typeface="微软雅黑" panose="020B0503020204020204" pitchFamily="34" charset="-122"/>
              </a:rPr>
              <a:t>A  L 17</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92</a:t>
            </a:r>
            <a:r>
              <a:rPr lang="zh-CN" sz="1400" dirty="0">
                <a:latin typeface="微软雅黑" panose="020B0503020204020204" pitchFamily="34" charset="-122"/>
                <a:sym typeface="微软雅黑" panose="020B0503020204020204" pitchFamily="34" charset="-122"/>
              </a:rPr>
              <a:t>A  XL 1</a:t>
            </a:r>
            <a:r>
              <a:rPr lang="en-US" altLang="zh-CN" sz="1400" dirty="0">
                <a:latin typeface="微软雅黑" panose="020B0503020204020204" pitchFamily="34" charset="-122"/>
                <a:sym typeface="微软雅黑" panose="020B0503020204020204" pitchFamily="34" charset="-122"/>
              </a:rPr>
              <a:t>80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96</a:t>
            </a:r>
            <a:r>
              <a:rPr lang="zh-CN" sz="1400" dirty="0">
                <a:latin typeface="微软雅黑" panose="020B0503020204020204" pitchFamily="34" charset="-122"/>
                <a:sym typeface="微软雅黑" panose="020B0503020204020204" pitchFamily="34" charset="-122"/>
              </a:rPr>
              <a:t>A  2XL 18</a:t>
            </a:r>
            <a:r>
              <a:rPr lang="en-US" altLang="zh-CN" sz="1400" dirty="0">
                <a:latin typeface="微软雅黑" panose="020B0503020204020204" pitchFamily="34" charset="-122"/>
                <a:sym typeface="微软雅黑" panose="020B0503020204020204" pitchFamily="34" charset="-122"/>
              </a:rPr>
              <a:t>5</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100</a:t>
            </a:r>
            <a:r>
              <a:rPr lang="zh-CN" sz="1400" dirty="0">
                <a:latin typeface="微软雅黑" panose="020B0503020204020204" pitchFamily="34" charset="-122"/>
                <a:sym typeface="微软雅黑" panose="020B0503020204020204" pitchFamily="34" charset="-122"/>
              </a:rPr>
              <a:t>A  3XL 1</a:t>
            </a:r>
            <a:r>
              <a:rPr lang="en-US" altLang="zh-CN" sz="1400" dirty="0">
                <a:latin typeface="微软雅黑" panose="020B0503020204020204" pitchFamily="34" charset="-122"/>
                <a:sym typeface="微软雅黑" panose="020B0503020204020204" pitchFamily="34" charset="-122"/>
              </a:rPr>
              <a:t>90</a:t>
            </a:r>
            <a:r>
              <a:rPr lang="zh-CN" sz="1400" dirty="0">
                <a:latin typeface="微软雅黑" panose="020B0503020204020204" pitchFamily="34" charset="-122"/>
                <a:sym typeface="微软雅黑" panose="020B0503020204020204" pitchFamily="34" charset="-122"/>
              </a:rPr>
              <a:t>/</a:t>
            </a:r>
            <a:r>
              <a:rPr lang="en-US" altLang="zh-CN" sz="1400" dirty="0">
                <a:latin typeface="微软雅黑" panose="020B0503020204020204" pitchFamily="34" charset="-122"/>
                <a:sym typeface="微软雅黑" panose="020B0503020204020204" pitchFamily="34" charset="-122"/>
              </a:rPr>
              <a:t>104</a:t>
            </a:r>
            <a:r>
              <a:rPr lang="zh-CN" sz="1400" dirty="0">
                <a:latin typeface="微软雅黑" panose="020B0503020204020204" pitchFamily="34" charset="-122"/>
                <a:sym typeface="微软雅黑" panose="020B0503020204020204" pitchFamily="34" charset="-122"/>
              </a:rPr>
              <a:t>A </a:t>
            </a:r>
            <a:r>
              <a:rPr lang="en-US" altLang="zh-CN" sz="1400" dirty="0">
                <a:latin typeface="微软雅黑" panose="020B0503020204020204" pitchFamily="34" charset="-122"/>
                <a:sym typeface="微软雅黑" panose="020B0503020204020204" pitchFamily="34" charset="-122"/>
              </a:rPr>
              <a:t>  4XL 195/108A</a:t>
            </a:r>
            <a:r>
              <a:rPr lang="zh-CN" sz="1400" dirty="0">
                <a:latin typeface="微软雅黑" panose="020B0503020204020204" pitchFamily="34" charset="-122"/>
                <a:sym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p:nvPr/>
        </p:nvPicPr>
        <p:blipFill>
          <a:blip r:embed="rId4"/>
          <a:stretch>
            <a:fillRect/>
          </a:stretch>
        </p:blipFill>
        <p:spPr>
          <a:xfrm>
            <a:off x="5875020" y="1120775"/>
            <a:ext cx="5414010" cy="5303520"/>
          </a:xfrm>
          <a:prstGeom prst="rect">
            <a:avLst/>
          </a:prstGeom>
        </p:spPr>
      </p:pic>
      <p:pic>
        <p:nvPicPr>
          <p:cNvPr id="5" name="图片 4"/>
          <p:cNvPicPr>
            <a:picLocks noChangeAspect="1"/>
          </p:cNvPicPr>
          <p:nvPr/>
        </p:nvPicPr>
        <p:blipFill>
          <a:blip r:embed="rId5"/>
          <a:stretch>
            <a:fillRect/>
          </a:stretch>
        </p:blipFill>
        <p:spPr>
          <a:xfrm>
            <a:off x="1127760" y="1120775"/>
            <a:ext cx="1867535" cy="2440305"/>
          </a:xfrm>
          <a:prstGeom prst="rect">
            <a:avLst/>
          </a:prstGeom>
        </p:spPr>
      </p:pic>
      <p:pic>
        <p:nvPicPr>
          <p:cNvPr id="6" name="图片 5"/>
          <p:cNvPicPr>
            <a:picLocks noChangeAspect="1"/>
          </p:cNvPicPr>
          <p:nvPr/>
        </p:nvPicPr>
        <p:blipFill>
          <a:blip r:embed="rId6"/>
          <a:stretch>
            <a:fillRect/>
          </a:stretch>
        </p:blipFill>
        <p:spPr>
          <a:xfrm>
            <a:off x="3057525" y="1225550"/>
            <a:ext cx="1760855" cy="2313305"/>
          </a:xfrm>
          <a:prstGeom prst="rect">
            <a:avLst/>
          </a:prstGeom>
        </p:spPr>
      </p:pic>
      <p:pic>
        <p:nvPicPr>
          <p:cNvPr id="11" name="图片 10"/>
          <p:cNvPicPr>
            <a:picLocks noChangeAspect="1"/>
          </p:cNvPicPr>
          <p:nvPr/>
        </p:nvPicPr>
        <p:blipFill>
          <a:blip r:embed="rId7"/>
          <a:stretch>
            <a:fillRect/>
          </a:stretch>
        </p:blipFill>
        <p:spPr>
          <a:xfrm>
            <a:off x="4880610" y="1184910"/>
            <a:ext cx="1771650" cy="2433320"/>
          </a:xfrm>
          <a:prstGeom prst="rect">
            <a:avLst/>
          </a:prstGeom>
        </p:spPr>
      </p:pic>
      <p:pic>
        <p:nvPicPr>
          <p:cNvPr id="2" name="图片 1" descr="透明1176×900 拷贝"/>
          <p:cNvPicPr>
            <a:picLocks noChangeAspect="1"/>
          </p:cNvPicPr>
          <p:nvPr/>
        </p:nvPicPr>
        <p:blipFill>
          <a:blip r:embed="rId8"/>
          <a:stretch>
            <a:fillRect/>
          </a:stretch>
        </p:blipFill>
        <p:spPr>
          <a:xfrm>
            <a:off x="843280" y="295910"/>
            <a:ext cx="669925" cy="669925"/>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09409" y="440281"/>
            <a:ext cx="10665841" cy="3448685"/>
            <a:chOff x="763079" y="440281"/>
            <a:chExt cx="10665841" cy="3448685"/>
          </a:xfrm>
        </p:grpSpPr>
        <p:sp>
          <p:nvSpPr>
            <p:cNvPr id="26" name="TextBox 7"/>
            <p:cNvSpPr txBox="1"/>
            <p:nvPr/>
          </p:nvSpPr>
          <p:spPr>
            <a:xfrm>
              <a:off x="1066609" y="440281"/>
              <a:ext cx="3420110" cy="3448685"/>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sz="2400" b="1">
                  <a:latin typeface="微软雅黑" panose="020B0503020204020204" pitchFamily="34" charset="-122"/>
                  <a:ea typeface="+mn-ea"/>
                  <a:sym typeface="+mn-ea"/>
                </a:rPr>
                <a:t> 梭织长裤</a:t>
              </a:r>
              <a:endParaRPr lang="zh-CN" sz="2400" b="1" noProof="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a:t>
            </a:r>
            <a:r>
              <a:rPr b="1" i="1" dirty="0">
                <a:latin typeface="微软雅黑" panose="020B0503020204020204" pitchFamily="34" charset="-122"/>
                <a:sym typeface="微软雅黑" panose="020B0503020204020204" pitchFamily="34" charset="-122"/>
              </a:rPr>
              <a:t>TF32167</a:t>
            </a:r>
            <a:r>
              <a:rPr lang="en-US" b="1" i="1" dirty="0">
                <a:latin typeface="微软雅黑" panose="020B0503020204020204" pitchFamily="34" charset="-122"/>
                <a:sym typeface="微软雅黑" panose="020B0503020204020204" pitchFamily="34" charset="-122"/>
              </a:rPr>
              <a:t>    </a:t>
            </a:r>
            <a:r>
              <a:rPr lang="zh-CN" b="1" i="1" dirty="0">
                <a:latin typeface="微软雅黑" panose="020B0503020204020204" pitchFamily="34" charset="-122"/>
                <a:sym typeface="微软雅黑" panose="020B0503020204020204" pitchFamily="34" charset="-122"/>
              </a:rPr>
              <a:t>男款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吊牌价￥219</a:t>
            </a:r>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14020"/>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a:t>
            </a:r>
            <a:r>
              <a:rPr lang="zh-CN" altLang="zh-CN" sz="1400" dirty="0">
                <a:latin typeface="微软雅黑" panose="020B0503020204020204" pitchFamily="34" charset="-122"/>
                <a:sym typeface="微软雅黑" panose="020B0503020204020204" pitchFamily="34" charset="-122"/>
              </a:rPr>
              <a:t>黑色</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sz="1400" dirty="0">
                <a:latin typeface="微软雅黑" panose="020B0503020204020204" pitchFamily="34" charset="-122"/>
                <a:sym typeface="微软雅黑" panose="020B0503020204020204" pitchFamily="34" charset="-122"/>
              </a:rPr>
              <a:t>88%锦纶12%氨纶</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S-4XL  </a:t>
            </a:r>
            <a:r>
              <a:rPr lang="zh-CN" sz="1400" dirty="0">
                <a:latin typeface="微软雅黑" panose="020B0503020204020204" pitchFamily="34" charset="-122"/>
                <a:sym typeface="微软雅黑" panose="020B0503020204020204" pitchFamily="34" charset="-122"/>
              </a:rPr>
              <a:t>（S 160/66A    M 165/70A  L170/74A   XL 175/78A  2XL180/82A  3XL 185/86A  4XL185/86A  ）</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p:nvPr/>
        </p:nvPicPr>
        <p:blipFill>
          <a:blip r:embed="rId4"/>
          <a:stretch>
            <a:fillRect/>
          </a:stretch>
        </p:blipFill>
        <p:spPr>
          <a:xfrm>
            <a:off x="6597015" y="1120775"/>
            <a:ext cx="4876800" cy="4876800"/>
          </a:xfrm>
          <a:prstGeom prst="rect">
            <a:avLst/>
          </a:prstGeom>
        </p:spPr>
      </p:pic>
      <p:pic>
        <p:nvPicPr>
          <p:cNvPr id="5" name="图片 4"/>
          <p:cNvPicPr>
            <a:picLocks noChangeAspect="1"/>
          </p:cNvPicPr>
          <p:nvPr/>
        </p:nvPicPr>
        <p:blipFill>
          <a:blip r:embed="rId5"/>
          <a:stretch>
            <a:fillRect/>
          </a:stretch>
        </p:blipFill>
        <p:spPr>
          <a:xfrm>
            <a:off x="2466340" y="1120775"/>
            <a:ext cx="2566035" cy="2445385"/>
          </a:xfrm>
          <a:prstGeom prst="rect">
            <a:avLst/>
          </a:prstGeom>
        </p:spPr>
      </p:pic>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09409" y="440281"/>
            <a:ext cx="10665841" cy="3448685"/>
            <a:chOff x="763079" y="440281"/>
            <a:chExt cx="10665841" cy="3448685"/>
          </a:xfrm>
        </p:grpSpPr>
        <p:sp>
          <p:nvSpPr>
            <p:cNvPr id="26" name="TextBox 7"/>
            <p:cNvSpPr txBox="1"/>
            <p:nvPr/>
          </p:nvSpPr>
          <p:spPr>
            <a:xfrm>
              <a:off x="1066609" y="440281"/>
              <a:ext cx="3420110" cy="3448685"/>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sz="2400" b="1">
                  <a:latin typeface="微软雅黑" panose="020B0503020204020204" pitchFamily="34" charset="-122"/>
                  <a:ea typeface="+mn-ea"/>
                  <a:sym typeface="+mn-ea"/>
                </a:rPr>
                <a:t> 梭织长裤</a:t>
              </a:r>
              <a:endParaRPr lang="zh-CN" sz="2400" b="1" noProof="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TF31058</a:t>
            </a:r>
            <a:r>
              <a:rPr lang="en-US" altLang="zh-CN" b="1" i="1" dirty="0">
                <a:latin typeface="微软雅黑" panose="020B0503020204020204" pitchFamily="34" charset="-122"/>
                <a:sym typeface="微软雅黑" panose="020B0503020204020204" pitchFamily="34" charset="-122"/>
              </a:rPr>
              <a:t> </a:t>
            </a:r>
            <a:r>
              <a:rPr lang="zh-CN" b="1" i="1" dirty="0">
                <a:latin typeface="微软雅黑" panose="020B0503020204020204" pitchFamily="34" charset="-122"/>
                <a:sym typeface="微软雅黑" panose="020B0503020204020204" pitchFamily="34" charset="-122"/>
              </a:rPr>
              <a:t> 女款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￥179</a:t>
            </a:r>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14020"/>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a:t>
            </a:r>
            <a:r>
              <a:rPr lang="zh-CN" altLang="zh-CN" sz="1400" dirty="0">
                <a:latin typeface="微软雅黑" panose="020B0503020204020204" pitchFamily="34" charset="-122"/>
                <a:sym typeface="微软雅黑" panose="020B0503020204020204" pitchFamily="34" charset="-122"/>
              </a:rPr>
              <a:t>黑色</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zh-CN" sz="1400" dirty="0">
                <a:latin typeface="微软雅黑" panose="020B0503020204020204" pitchFamily="34" charset="-122"/>
                <a:sym typeface="微软雅黑" panose="020B0503020204020204" pitchFamily="34" charset="-122"/>
              </a:rPr>
              <a:t>面料100D四面弹</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S-3XL  </a:t>
            </a:r>
            <a:r>
              <a:rPr lang="zh-CN" sz="1400" dirty="0">
                <a:latin typeface="微软雅黑" panose="020B0503020204020204" pitchFamily="34" charset="-122"/>
                <a:sym typeface="微软雅黑" panose="020B0503020204020204" pitchFamily="34" charset="-122"/>
              </a:rPr>
              <a:t>（XS 155/64A    S 160/68A  M165/72A  L 170/76A  XL 175/80A  2XL 180/84A  3XL 185/88A ）</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42346" name="图片 2"/>
          <p:cNvPicPr>
            <a:picLocks noChangeAspect="1"/>
          </p:cNvPicPr>
          <p:nvPr>
            <p:custDataLst>
              <p:tags r:id="rId4"/>
            </p:custDataLst>
          </p:nvPr>
        </p:nvPicPr>
        <p:blipFill>
          <a:blip r:embed="rId5"/>
          <a:stretch>
            <a:fillRect/>
          </a:stretch>
        </p:blipFill>
        <p:spPr>
          <a:xfrm>
            <a:off x="7722870" y="1224915"/>
            <a:ext cx="2628265" cy="5347335"/>
          </a:xfrm>
          <a:prstGeom prst="rect">
            <a:avLst/>
          </a:prstGeom>
          <a:noFill/>
          <a:ln w="9525">
            <a:noFill/>
          </a:ln>
        </p:spPr>
      </p:pic>
      <p:pic>
        <p:nvPicPr>
          <p:cNvPr id="142345" name="图片 1"/>
          <p:cNvPicPr>
            <a:picLocks noChangeAspect="1"/>
          </p:cNvPicPr>
          <p:nvPr>
            <p:custDataLst>
              <p:tags r:id="rId6"/>
            </p:custDataLst>
          </p:nvPr>
        </p:nvPicPr>
        <p:blipFill>
          <a:blip r:embed="rId7"/>
          <a:stretch>
            <a:fillRect/>
          </a:stretch>
        </p:blipFill>
        <p:spPr>
          <a:xfrm>
            <a:off x="2006600" y="1009015"/>
            <a:ext cx="2959100" cy="2913380"/>
          </a:xfrm>
          <a:prstGeom prst="rect">
            <a:avLst/>
          </a:prstGeom>
          <a:noFill/>
          <a:ln w="9525">
            <a:noFill/>
          </a:ln>
        </p:spPr>
      </p:pic>
      <p:pic>
        <p:nvPicPr>
          <p:cNvPr id="11" name="图片 10" descr="透明1176×900 拷贝"/>
          <p:cNvPicPr>
            <a:picLocks noChangeAspect="1"/>
          </p:cNvPicPr>
          <p:nvPr/>
        </p:nvPicPr>
        <p:blipFill>
          <a:blip r:embed="rId8"/>
          <a:stretch>
            <a:fillRect/>
          </a:stretch>
        </p:blipFill>
        <p:spPr>
          <a:xfrm>
            <a:off x="843280" y="295910"/>
            <a:ext cx="669925" cy="669925"/>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09409" y="440281"/>
            <a:ext cx="10665841" cy="3928110"/>
            <a:chOff x="763079" y="440281"/>
            <a:chExt cx="10665841" cy="3928110"/>
          </a:xfrm>
        </p:grpSpPr>
        <p:sp>
          <p:nvSpPr>
            <p:cNvPr id="26" name="TextBox 7"/>
            <p:cNvSpPr txBox="1"/>
            <p:nvPr/>
          </p:nvSpPr>
          <p:spPr>
            <a:xfrm>
              <a:off x="1066609" y="440281"/>
              <a:ext cx="3420110" cy="3928110"/>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lang="zh-CN" sz="2400" b="1">
                  <a:latin typeface="微软雅黑" panose="020B0503020204020204" pitchFamily="34" charset="-122"/>
                  <a:ea typeface="+mn-ea"/>
                  <a:sym typeface="+mn-ea"/>
                </a:rPr>
                <a:t>运动</a:t>
              </a:r>
              <a:r>
                <a:rPr sz="2400" b="1">
                  <a:latin typeface="微软雅黑" panose="020B0503020204020204" pitchFamily="34" charset="-122"/>
                  <a:ea typeface="+mn-ea"/>
                  <a:sym typeface="+mn-ea"/>
                </a:rPr>
                <a:t>长裤</a:t>
              </a:r>
              <a:endParaRPr sz="2400" b="1" noProof="1">
                <a:latin typeface="微软雅黑" panose="020B0503020204020204" pitchFamily="34" charset="-122"/>
                <a:sym typeface="+mn-ea"/>
              </a:endParaRPr>
            </a:p>
            <a:p>
              <a:pPr algn="l">
                <a:lnSpc>
                  <a:spcPct val="130000"/>
                </a:lnSpc>
              </a:pPr>
              <a:endParaRPr lang="zh-CN" sz="2400" b="1" noProof="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TF32258</a:t>
            </a:r>
            <a:r>
              <a:rPr lang="en-US" altLang="zh-CN" b="1" i="1" dirty="0">
                <a:latin typeface="微软雅黑" panose="020B0503020204020204" pitchFamily="34" charset="-122"/>
                <a:sym typeface="微软雅黑" panose="020B0503020204020204" pitchFamily="34" charset="-122"/>
              </a:rPr>
              <a:t>  </a:t>
            </a:r>
            <a:r>
              <a:rPr lang="zh-CN" b="1" i="1" dirty="0">
                <a:latin typeface="微软雅黑" panose="020B0503020204020204" pitchFamily="34" charset="-122"/>
                <a:sym typeface="微软雅黑" panose="020B0503020204020204" pitchFamily="34" charset="-122"/>
              </a:rPr>
              <a:t>女款   </a:t>
            </a:r>
            <a:r>
              <a:rPr lang="en-US" altLang="zh-CN" dirty="0">
                <a:latin typeface="微软雅黑" panose="020B0503020204020204" pitchFamily="34" charset="-122"/>
                <a:sym typeface="微软雅黑" panose="020B0503020204020204" pitchFamily="34" charset="-122"/>
              </a:rPr>
              <a:t>           </a:t>
            </a:r>
            <a:r>
              <a:rPr lang="en-US" altLang="zh-CN"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￥239</a:t>
            </a:r>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14020"/>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a:t>
            </a:r>
            <a:r>
              <a:rPr lang="zh-CN" altLang="zh-CN" sz="1400" dirty="0">
                <a:latin typeface="微软雅黑" panose="020B0503020204020204" pitchFamily="34" charset="-122"/>
                <a:sym typeface="微软雅黑" panose="020B0503020204020204" pitchFamily="34" charset="-122"/>
              </a:rPr>
              <a:t>黑色</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zh-CN" sz="1400" dirty="0">
                <a:latin typeface="微软雅黑" panose="020B0503020204020204" pitchFamily="34" charset="-122"/>
                <a:sym typeface="微软雅黑" panose="020B0503020204020204" pitchFamily="34" charset="-122"/>
              </a:rPr>
              <a:t>84%棉16%聚酯纤维</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S-3XL </a:t>
            </a:r>
            <a:r>
              <a:rPr lang="zh-CN" sz="1400" dirty="0">
                <a:latin typeface="微软雅黑" panose="020B0503020204020204" pitchFamily="34" charset="-122"/>
                <a:sym typeface="微软雅黑" panose="020B0503020204020204" pitchFamily="34" charset="-122"/>
              </a:rPr>
              <a:t>（XS 160/66A    S 165/70A  M170/74A  L 175/78A  XL 180/82A 2XL 185/86A  3XL 185/86A   ）</a:t>
            </a:r>
            <a:r>
              <a:rPr lang="en-US" altLang="zh-CN" sz="1400" dirty="0">
                <a:latin typeface="微软雅黑" panose="020B0503020204020204" pitchFamily="34" charset="-122"/>
                <a:sym typeface="微软雅黑" panose="020B0503020204020204" pitchFamily="34" charset="-122"/>
              </a:rPr>
              <a:t>  </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46441" name="图片 9" descr="未标题-1"/>
          <p:cNvPicPr>
            <a:picLocks noChangeAspect="1"/>
          </p:cNvPicPr>
          <p:nvPr/>
        </p:nvPicPr>
        <p:blipFill>
          <a:blip r:embed="rId4"/>
          <a:stretch>
            <a:fillRect/>
          </a:stretch>
        </p:blipFill>
        <p:spPr>
          <a:xfrm>
            <a:off x="7327900" y="1120775"/>
            <a:ext cx="3657600" cy="5355590"/>
          </a:xfrm>
          <a:prstGeom prst="rect">
            <a:avLst/>
          </a:prstGeom>
          <a:noFill/>
          <a:ln w="9525">
            <a:noFill/>
          </a:ln>
        </p:spPr>
      </p:pic>
      <p:pic>
        <p:nvPicPr>
          <p:cNvPr id="146442" name="图片 10" descr="未标题-1"/>
          <p:cNvPicPr>
            <a:picLocks noChangeAspect="1"/>
          </p:cNvPicPr>
          <p:nvPr>
            <p:custDataLst>
              <p:tags r:id="rId5"/>
            </p:custDataLst>
          </p:nvPr>
        </p:nvPicPr>
        <p:blipFill>
          <a:blip r:embed="rId6"/>
          <a:stretch>
            <a:fillRect/>
          </a:stretch>
        </p:blipFill>
        <p:spPr>
          <a:xfrm>
            <a:off x="1304925" y="1035685"/>
            <a:ext cx="2025650" cy="2965450"/>
          </a:xfrm>
          <a:prstGeom prst="rect">
            <a:avLst/>
          </a:prstGeom>
          <a:noFill/>
          <a:ln w="9525">
            <a:noFill/>
          </a:ln>
        </p:spPr>
      </p:pic>
      <p:pic>
        <p:nvPicPr>
          <p:cNvPr id="146443" name="图片 11" descr="未标题-1"/>
          <p:cNvPicPr>
            <a:picLocks noChangeAspect="1"/>
          </p:cNvPicPr>
          <p:nvPr>
            <p:custDataLst>
              <p:tags r:id="rId7"/>
            </p:custDataLst>
          </p:nvPr>
        </p:nvPicPr>
        <p:blipFill>
          <a:blip r:embed="rId6"/>
          <a:stretch>
            <a:fillRect/>
          </a:stretch>
        </p:blipFill>
        <p:spPr>
          <a:xfrm>
            <a:off x="2908300" y="1089025"/>
            <a:ext cx="2025650" cy="2965450"/>
          </a:xfrm>
          <a:prstGeom prst="rect">
            <a:avLst/>
          </a:prstGeom>
          <a:noFill/>
          <a:ln w="9525">
            <a:noFill/>
          </a:ln>
        </p:spPr>
      </p:pic>
      <p:pic>
        <p:nvPicPr>
          <p:cNvPr id="11" name="图片 10" descr="透明1176×900 拷贝"/>
          <p:cNvPicPr>
            <a:picLocks noChangeAspect="1"/>
          </p:cNvPicPr>
          <p:nvPr/>
        </p:nvPicPr>
        <p:blipFill>
          <a:blip r:embed="rId8"/>
          <a:stretch>
            <a:fillRect/>
          </a:stretch>
        </p:blipFill>
        <p:spPr>
          <a:xfrm>
            <a:off x="843280" y="295910"/>
            <a:ext cx="669925" cy="669925"/>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09409" y="440281"/>
            <a:ext cx="10665841" cy="3613785"/>
            <a:chOff x="763079" y="440281"/>
            <a:chExt cx="10665841" cy="3613785"/>
          </a:xfrm>
        </p:grpSpPr>
        <p:sp>
          <p:nvSpPr>
            <p:cNvPr id="26" name="TextBox 7"/>
            <p:cNvSpPr txBox="1"/>
            <p:nvPr/>
          </p:nvSpPr>
          <p:spPr>
            <a:xfrm>
              <a:off x="1066609" y="440281"/>
              <a:ext cx="5612765" cy="3613785"/>
            </a:xfrm>
            <a:prstGeom prst="rect">
              <a:avLst/>
            </a:prstGeom>
            <a:noFill/>
          </p:spPr>
          <p:txBody>
            <a:bodyPr wrap="squar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lang="zh-CN" altLang="en-US" sz="2400" b="1" dirty="0">
                  <a:latin typeface="微软雅黑" panose="020B0503020204020204" pitchFamily="34" charset="-122"/>
                  <a:ea typeface="+mn-ea"/>
                  <a:cs typeface="黑体" panose="02010609060101010101" charset="-122"/>
                  <a:sym typeface="+mn-ea"/>
                </a:rPr>
                <a:t>男女运动鞋（跑鞋）</a:t>
              </a: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noProof="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TE24841H  男女同款            ￥299    </a:t>
            </a:r>
            <a:endParaRPr lang="en-US" altLang="zh-CN" b="1"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57200"/>
          </a:xfrm>
          <a:prstGeom prst="rect">
            <a:avLst/>
          </a:prstGeom>
          <a:noFill/>
          <a:ln w="9525">
            <a:noFill/>
          </a:ln>
        </p:spPr>
        <p:txBody>
          <a:bodyPr wrap="square" anchor="t" anchorCtr="0">
            <a:spAutoFit/>
          </a:bodyPr>
          <a:lstStyle/>
          <a:p>
            <a:pPr indent="-171450">
              <a:lnSpc>
                <a:spcPct val="17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颜色：白色</a:t>
            </a:r>
            <a:r>
              <a:rPr lang="en-US" altLang="zh-CN" sz="1400" dirty="0">
                <a:latin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sym typeface="微软雅黑" panose="020B0503020204020204" pitchFamily="34" charset="-122"/>
              </a:rPr>
              <a:t>黑色</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zh-CN" sz="1400" dirty="0">
                <a:latin typeface="微软雅黑" panose="020B0503020204020204" pitchFamily="34" charset="-122"/>
                <a:sym typeface="微软雅黑" panose="020B0503020204020204" pitchFamily="34" charset="-122"/>
              </a:rPr>
              <a:t>织物+合成革</a:t>
            </a:r>
            <a:r>
              <a:rPr lang="en-US" altLang="zh-CN" sz="1400" dirty="0">
                <a:latin typeface="微软雅黑" panose="020B0503020204020204" pitchFamily="34" charset="-122"/>
                <a:sym typeface="微软雅黑" panose="020B0503020204020204" pitchFamily="34" charset="-122"/>
              </a:rPr>
              <a:t>  </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138103"/>
            <a:ext cx="6096000" cy="73723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35</a:t>
            </a:r>
            <a:r>
              <a:rPr lang="zh-CN" altLang="en-US" sz="1400" dirty="0">
                <a:latin typeface="微软雅黑" panose="020B0503020204020204" pitchFamily="34" charset="-122"/>
                <a:sym typeface="微软雅黑" panose="020B0503020204020204" pitchFamily="34" charset="-122"/>
              </a:rPr>
              <a:t>码</a:t>
            </a:r>
            <a:r>
              <a:rPr lang="en-US" altLang="zh-CN" sz="1400" dirty="0">
                <a:latin typeface="微软雅黑" panose="020B0503020204020204" pitchFamily="34" charset="-122"/>
                <a:sym typeface="微软雅黑" panose="020B0503020204020204" pitchFamily="34" charset="-122"/>
              </a:rPr>
              <a:t>-45</a:t>
            </a:r>
            <a:r>
              <a:rPr lang="zh-CN" altLang="en-US" sz="1400" dirty="0">
                <a:latin typeface="微软雅黑" panose="020B0503020204020204" pitchFamily="34" charset="-122"/>
                <a:sym typeface="微软雅黑" panose="020B0503020204020204" pitchFamily="34" charset="-122"/>
              </a:rPr>
              <a:t>码</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r>
              <a:rPr lang="en-US" altLang="zh-CN" sz="1400" dirty="0">
                <a:latin typeface="微软雅黑" panose="020B0503020204020204" pitchFamily="34" charset="-122"/>
                <a:sym typeface="微软雅黑" panose="020B0503020204020204" pitchFamily="34" charset="-122"/>
              </a:rPr>
              <a:t>  </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p:nvPr/>
        </p:nvPicPr>
        <p:blipFill>
          <a:blip r:embed="rId4"/>
          <a:stretch>
            <a:fillRect/>
          </a:stretch>
        </p:blipFill>
        <p:spPr>
          <a:xfrm>
            <a:off x="7543800" y="1089025"/>
            <a:ext cx="3348990" cy="3148330"/>
          </a:xfrm>
          <a:prstGeom prst="rect">
            <a:avLst/>
          </a:prstGeom>
        </p:spPr>
      </p:pic>
      <p:pic>
        <p:nvPicPr>
          <p:cNvPr id="3" name="图片 2"/>
          <p:cNvPicPr/>
          <p:nvPr/>
        </p:nvPicPr>
        <p:blipFill>
          <a:blip r:embed="rId5"/>
          <a:stretch>
            <a:fillRect/>
          </a:stretch>
        </p:blipFill>
        <p:spPr>
          <a:xfrm>
            <a:off x="7792085" y="3562985"/>
            <a:ext cx="3100705" cy="3048635"/>
          </a:xfrm>
          <a:prstGeom prst="rect">
            <a:avLst/>
          </a:prstGeom>
        </p:spPr>
      </p:pic>
      <p:pic>
        <p:nvPicPr>
          <p:cNvPr id="2" name="图片 1"/>
          <p:cNvPicPr>
            <a:picLocks noChangeAspect="1"/>
          </p:cNvPicPr>
          <p:nvPr/>
        </p:nvPicPr>
        <p:blipFill>
          <a:blip r:embed="rId6"/>
          <a:stretch>
            <a:fillRect/>
          </a:stretch>
        </p:blipFill>
        <p:spPr>
          <a:xfrm>
            <a:off x="1983105" y="1120775"/>
            <a:ext cx="2672080" cy="2305050"/>
          </a:xfrm>
          <a:prstGeom prst="rect">
            <a:avLst/>
          </a:prstGeom>
        </p:spPr>
      </p:pic>
      <p:pic>
        <p:nvPicPr>
          <p:cNvPr id="11" name="图片 10" descr="透明1176×900 拷贝"/>
          <p:cNvPicPr>
            <a:picLocks noChangeAspect="1"/>
          </p:cNvPicPr>
          <p:nvPr/>
        </p:nvPicPr>
        <p:blipFill>
          <a:blip r:embed="rId7"/>
          <a:stretch>
            <a:fillRect/>
          </a:stretch>
        </p:blipFill>
        <p:spPr>
          <a:xfrm>
            <a:off x="843280" y="295910"/>
            <a:ext cx="669925" cy="66992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09409" y="440281"/>
            <a:ext cx="10665841" cy="3613785"/>
            <a:chOff x="763079" y="440281"/>
            <a:chExt cx="10665841" cy="3613785"/>
          </a:xfrm>
        </p:grpSpPr>
        <p:sp>
          <p:nvSpPr>
            <p:cNvPr id="26" name="TextBox 7"/>
            <p:cNvSpPr txBox="1"/>
            <p:nvPr/>
          </p:nvSpPr>
          <p:spPr>
            <a:xfrm>
              <a:off x="1066609" y="440281"/>
              <a:ext cx="5612765" cy="3613785"/>
            </a:xfrm>
            <a:prstGeom prst="rect">
              <a:avLst/>
            </a:prstGeom>
            <a:noFill/>
          </p:spPr>
          <p:txBody>
            <a:bodyPr wrap="squar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lang="zh-CN" altLang="en-US" sz="2400" b="1" dirty="0">
                  <a:latin typeface="微软雅黑" panose="020B0503020204020204" pitchFamily="34" charset="-122"/>
                  <a:ea typeface="+mn-ea"/>
                  <a:cs typeface="黑体" panose="02010609060101010101" charset="-122"/>
                  <a:sym typeface="+mn-ea"/>
                </a:rPr>
                <a:t>篮球比赛鞋</a:t>
              </a: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noProof="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a:t>
            </a:r>
            <a:r>
              <a:rPr lang="zh-CN" altLang="en-US" b="1" dirty="0">
                <a:latin typeface="微软雅黑" panose="020B0503020204020204" pitchFamily="34" charset="-122"/>
                <a:sym typeface="微软雅黑" panose="020B0503020204020204" pitchFamily="34" charset="-122"/>
              </a:rPr>
              <a:t>TE13021A</a:t>
            </a:r>
            <a:r>
              <a:rPr lang="zh-CN" altLang="en-US" b="1"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 </a:t>
            </a:r>
            <a:r>
              <a:rPr lang="zh-CN" altLang="en-US" b="1" i="1" dirty="0">
                <a:latin typeface="微软雅黑" panose="020B0503020204020204" pitchFamily="34" charset="-122"/>
                <a:sym typeface="微软雅黑" panose="020B0503020204020204" pitchFamily="34" charset="-122"/>
              </a:rPr>
              <a:t>男款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￥399</a:t>
            </a:r>
            <a:r>
              <a:rPr lang="en-US" altLang="zh-CN"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  </a:t>
            </a:r>
            <a:endParaRPr lang="en-US" altLang="zh-CN" b="1"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57200"/>
          </a:xfrm>
          <a:prstGeom prst="rect">
            <a:avLst/>
          </a:prstGeom>
          <a:noFill/>
          <a:ln w="9525">
            <a:noFill/>
          </a:ln>
        </p:spPr>
        <p:txBody>
          <a:bodyPr wrap="square" anchor="t" anchorCtr="0">
            <a:spAutoFit/>
          </a:bodyPr>
          <a:lstStyle/>
          <a:p>
            <a:pPr indent="-171450">
              <a:lnSpc>
                <a:spcPct val="17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颜色：大白</a:t>
            </a:r>
            <a:r>
              <a:rPr lang="en-US" altLang="zh-CN" sz="1400" dirty="0">
                <a:latin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sym typeface="微软雅黑" panose="020B0503020204020204" pitchFamily="34" charset="-122"/>
              </a:rPr>
              <a:t>黑色</a:t>
            </a:r>
            <a:r>
              <a:rPr lang="en-US" altLang="zh-CN" sz="1400" dirty="0">
                <a:latin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sym typeface="微软雅黑" panose="020B0503020204020204" pitchFamily="34" charset="-122"/>
              </a:rPr>
              <a:t>米色</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zh-CN" sz="1400" dirty="0">
                <a:latin typeface="微软雅黑" panose="020B0503020204020204" pitchFamily="34" charset="-122"/>
                <a:sym typeface="微软雅黑" panose="020B0503020204020204" pitchFamily="34" charset="-122"/>
              </a:rPr>
              <a:t>合成革+织物</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059998"/>
            <a:ext cx="6096000" cy="138366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39</a:t>
            </a:r>
            <a:r>
              <a:rPr lang="zh-CN" altLang="en-US" sz="1400" dirty="0">
                <a:latin typeface="微软雅黑" panose="020B0503020204020204" pitchFamily="34" charset="-122"/>
                <a:sym typeface="微软雅黑" panose="020B0503020204020204" pitchFamily="34" charset="-122"/>
              </a:rPr>
              <a:t>码</a:t>
            </a:r>
            <a:r>
              <a:rPr lang="en-US" altLang="zh-CN" sz="1400" dirty="0">
                <a:latin typeface="微软雅黑" panose="020B0503020204020204" pitchFamily="34" charset="-122"/>
                <a:sym typeface="微软雅黑" panose="020B0503020204020204" pitchFamily="34" charset="-122"/>
              </a:rPr>
              <a:t>-45</a:t>
            </a:r>
            <a:r>
              <a:rPr lang="zh-CN" altLang="en-US" sz="1400" dirty="0">
                <a:latin typeface="微软雅黑" panose="020B0503020204020204" pitchFamily="34" charset="-122"/>
                <a:sym typeface="微软雅黑" panose="020B0503020204020204" pitchFamily="34" charset="-122"/>
              </a:rPr>
              <a:t>码</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r>
              <a:rPr lang="en-US" altLang="zh-CN" sz="1400" dirty="0">
                <a:latin typeface="微软雅黑" panose="020B0503020204020204" pitchFamily="34" charset="-122"/>
                <a:sym typeface="微软雅黑" panose="020B0503020204020204" pitchFamily="34" charset="-122"/>
              </a:rPr>
              <a:t>  </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0777" name="图片 4"/>
          <p:cNvPicPr>
            <a:picLocks noChangeAspect="1"/>
          </p:cNvPicPr>
          <p:nvPr>
            <p:custDataLst>
              <p:tags r:id="rId4"/>
            </p:custDataLst>
          </p:nvPr>
        </p:nvPicPr>
        <p:blipFill>
          <a:blip r:embed="rId5"/>
          <a:stretch>
            <a:fillRect/>
          </a:stretch>
        </p:blipFill>
        <p:spPr>
          <a:xfrm>
            <a:off x="7623810" y="1039495"/>
            <a:ext cx="2983230" cy="1887855"/>
          </a:xfrm>
          <a:prstGeom prst="rect">
            <a:avLst/>
          </a:prstGeom>
          <a:noFill/>
          <a:ln w="9525">
            <a:noFill/>
          </a:ln>
        </p:spPr>
      </p:pic>
      <p:pic>
        <p:nvPicPr>
          <p:cNvPr id="160778" name="图片 5"/>
          <p:cNvPicPr>
            <a:picLocks noChangeAspect="1"/>
          </p:cNvPicPr>
          <p:nvPr>
            <p:custDataLst>
              <p:tags r:id="rId6"/>
            </p:custDataLst>
          </p:nvPr>
        </p:nvPicPr>
        <p:blipFill>
          <a:blip r:embed="rId7"/>
          <a:stretch>
            <a:fillRect/>
          </a:stretch>
        </p:blipFill>
        <p:spPr>
          <a:xfrm>
            <a:off x="7737475" y="2872740"/>
            <a:ext cx="2982595" cy="1821180"/>
          </a:xfrm>
          <a:prstGeom prst="rect">
            <a:avLst/>
          </a:prstGeom>
          <a:noFill/>
          <a:ln w="9525">
            <a:noFill/>
          </a:ln>
        </p:spPr>
      </p:pic>
      <p:pic>
        <p:nvPicPr>
          <p:cNvPr id="160779" name="图片 6"/>
          <p:cNvPicPr>
            <a:picLocks noChangeAspect="1"/>
          </p:cNvPicPr>
          <p:nvPr>
            <p:custDataLst>
              <p:tags r:id="rId8"/>
            </p:custDataLst>
          </p:nvPr>
        </p:nvPicPr>
        <p:blipFill>
          <a:blip r:embed="rId9"/>
          <a:stretch>
            <a:fillRect/>
          </a:stretch>
        </p:blipFill>
        <p:spPr>
          <a:xfrm>
            <a:off x="7915275" y="4777740"/>
            <a:ext cx="2691765" cy="1624965"/>
          </a:xfrm>
          <a:prstGeom prst="rect">
            <a:avLst/>
          </a:prstGeom>
          <a:noFill/>
          <a:ln w="9525">
            <a:noFill/>
          </a:ln>
        </p:spPr>
      </p:pic>
      <p:pic>
        <p:nvPicPr>
          <p:cNvPr id="160782" name="图片 12"/>
          <p:cNvPicPr>
            <a:picLocks noChangeAspect="1"/>
          </p:cNvPicPr>
          <p:nvPr>
            <p:custDataLst>
              <p:tags r:id="rId10"/>
            </p:custDataLst>
          </p:nvPr>
        </p:nvPicPr>
        <p:blipFill>
          <a:blip r:embed="rId11"/>
          <a:stretch>
            <a:fillRect/>
          </a:stretch>
        </p:blipFill>
        <p:spPr>
          <a:xfrm>
            <a:off x="993775" y="1120775"/>
            <a:ext cx="2646680" cy="1384300"/>
          </a:xfrm>
          <a:prstGeom prst="rect">
            <a:avLst/>
          </a:prstGeom>
          <a:noFill/>
          <a:ln w="9525">
            <a:noFill/>
          </a:ln>
        </p:spPr>
      </p:pic>
      <p:pic>
        <p:nvPicPr>
          <p:cNvPr id="160780" name="图片 10"/>
          <p:cNvPicPr>
            <a:picLocks noChangeAspect="1"/>
          </p:cNvPicPr>
          <p:nvPr>
            <p:custDataLst>
              <p:tags r:id="rId12"/>
            </p:custDataLst>
          </p:nvPr>
        </p:nvPicPr>
        <p:blipFill>
          <a:blip r:embed="rId13"/>
          <a:stretch>
            <a:fillRect/>
          </a:stretch>
        </p:blipFill>
        <p:spPr>
          <a:xfrm>
            <a:off x="843280" y="2585085"/>
            <a:ext cx="2386330" cy="1294765"/>
          </a:xfrm>
          <a:prstGeom prst="rect">
            <a:avLst/>
          </a:prstGeom>
          <a:noFill/>
          <a:ln w="9525">
            <a:noFill/>
          </a:ln>
        </p:spPr>
      </p:pic>
      <p:pic>
        <p:nvPicPr>
          <p:cNvPr id="160781" name="图片 11"/>
          <p:cNvPicPr>
            <a:picLocks noChangeAspect="1"/>
          </p:cNvPicPr>
          <p:nvPr>
            <p:custDataLst>
              <p:tags r:id="rId14"/>
            </p:custDataLst>
          </p:nvPr>
        </p:nvPicPr>
        <p:blipFill>
          <a:blip r:embed="rId15"/>
          <a:stretch>
            <a:fillRect/>
          </a:stretch>
        </p:blipFill>
        <p:spPr>
          <a:xfrm>
            <a:off x="3696335" y="2632075"/>
            <a:ext cx="2178685" cy="1175385"/>
          </a:xfrm>
          <a:prstGeom prst="rect">
            <a:avLst/>
          </a:prstGeom>
          <a:noFill/>
          <a:ln w="9525">
            <a:noFill/>
          </a:ln>
        </p:spPr>
      </p:pic>
      <p:pic>
        <p:nvPicPr>
          <p:cNvPr id="2" name="图片 1" descr="透明1176×900 拷贝"/>
          <p:cNvPicPr>
            <a:picLocks noChangeAspect="1"/>
          </p:cNvPicPr>
          <p:nvPr/>
        </p:nvPicPr>
        <p:blipFill>
          <a:blip r:embed="rId16"/>
          <a:stretch>
            <a:fillRect/>
          </a:stretch>
        </p:blipFill>
        <p:spPr>
          <a:xfrm>
            <a:off x="843280" y="295910"/>
            <a:ext cx="669925" cy="669925"/>
          </a:xfrm>
          <a:prstGeom prst="rect">
            <a:avLst/>
          </a:prstGeom>
        </p:spPr>
      </p:pic>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09409" y="440281"/>
            <a:ext cx="10665841" cy="3613785"/>
            <a:chOff x="763079" y="440281"/>
            <a:chExt cx="10665841" cy="3613785"/>
          </a:xfrm>
        </p:grpSpPr>
        <p:sp>
          <p:nvSpPr>
            <p:cNvPr id="26" name="TextBox 7"/>
            <p:cNvSpPr txBox="1"/>
            <p:nvPr/>
          </p:nvSpPr>
          <p:spPr>
            <a:xfrm>
              <a:off x="1066609" y="440281"/>
              <a:ext cx="5612765" cy="3613785"/>
            </a:xfrm>
            <a:prstGeom prst="rect">
              <a:avLst/>
            </a:prstGeom>
            <a:noFill/>
          </p:spPr>
          <p:txBody>
            <a:bodyPr wrap="squar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mn-ea"/>
                </a:rPr>
                <a:t>态极</a:t>
              </a:r>
              <a:r>
                <a:rPr lang="zh-CN" altLang="en-US" sz="2400" b="1" dirty="0">
                  <a:latin typeface="微软雅黑" panose="020B0503020204020204" pitchFamily="34" charset="-122"/>
                  <a:ea typeface="+mn-ea"/>
                  <a:cs typeface="黑体" panose="02010609060101010101" charset="-122"/>
                  <a:sym typeface="+mn-ea"/>
                </a:rPr>
                <a:t>篮球比赛鞋</a:t>
              </a: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noProof="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ea typeface="+mn-ea"/>
                <a:cs typeface="微软雅黑" panose="020B0503020204020204" pitchFamily="34" charset="-122"/>
                <a:sym typeface="微软雅黑" panose="020B0503020204020204" pitchFamily="34" charset="-122"/>
              </a:endParaRPr>
            </a:p>
            <a:p>
              <a:pPr algn="l">
                <a:lnSpc>
                  <a:spcPct val="130000"/>
                </a:lnSpc>
              </a:pPr>
              <a:endParaRPr sz="2400" b="1" noProof="1">
                <a:latin typeface="微软雅黑" panose="020B0503020204020204" pitchFamily="34" charset="-122"/>
                <a:sym typeface="+mn-ea"/>
              </a:endParaRPr>
            </a:p>
            <a:p>
              <a:pPr algn="l">
                <a:lnSpc>
                  <a:spcPct val="130000"/>
                </a:lnSpc>
              </a:pPr>
              <a:endParaRPr sz="2400" b="1" noProof="1">
                <a:latin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18" name="直接连接符 17"/>
          <p:cNvCxnSpPr/>
          <p:nvPr>
            <p:custDataLst>
              <p:tags r:id="rId1"/>
            </p:custDataLst>
          </p:nvPr>
        </p:nvCxnSpPr>
        <p:spPr>
          <a:xfrm flipV="1">
            <a:off x="763270" y="415067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2" name="文本框 18"/>
          <p:cNvSpPr txBox="1"/>
          <p:nvPr/>
        </p:nvSpPr>
        <p:spPr>
          <a:xfrm>
            <a:off x="762953" y="4251643"/>
            <a:ext cx="5672137" cy="436562"/>
          </a:xfrm>
          <a:prstGeom prst="rect">
            <a:avLst/>
          </a:prstGeom>
          <a:noFill/>
          <a:ln w="9525">
            <a:noFill/>
          </a:ln>
        </p:spPr>
        <p:txBody>
          <a:bodyPr wrap="square" anchor="t" anchorCtr="0"/>
          <a:lstStyle/>
          <a:p>
            <a:r>
              <a:rPr lang="zh-CN" altLang="en-US" b="1" i="1" dirty="0">
                <a:latin typeface="微软雅黑" panose="020B0503020204020204" pitchFamily="34" charset="-122"/>
                <a:sym typeface="微软雅黑" panose="020B0503020204020204" pitchFamily="34" charset="-122"/>
              </a:rPr>
              <a:t>型号：</a:t>
            </a:r>
            <a:r>
              <a:rPr lang="zh-CN" b="1"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TE15001A</a:t>
            </a:r>
            <a:r>
              <a:rPr lang="zh-CN" altLang="en-US" b="1"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 </a:t>
            </a:r>
            <a:r>
              <a:rPr lang="zh-CN" altLang="en-US" b="1" i="1" dirty="0">
                <a:latin typeface="微软雅黑" panose="020B0503020204020204" pitchFamily="34" charset="-122"/>
                <a:sym typeface="微软雅黑" panose="020B0503020204020204" pitchFamily="34" charset="-122"/>
              </a:rPr>
              <a:t>男款   </a:t>
            </a:r>
            <a:r>
              <a:rPr lang="en-US" altLang="zh-CN"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￥399</a:t>
            </a:r>
            <a:r>
              <a:rPr lang="en-US" altLang="zh-CN" i="1" dirty="0">
                <a:latin typeface="微软雅黑" panose="020B0503020204020204" pitchFamily="34" charset="-122"/>
                <a:sym typeface="微软雅黑" panose="020B0503020204020204" pitchFamily="34" charset="-122"/>
              </a:rPr>
              <a:t> </a:t>
            </a:r>
            <a:r>
              <a:rPr lang="en-US" altLang="zh-CN" b="1" i="1" dirty="0">
                <a:latin typeface="微软雅黑" panose="020B0503020204020204" pitchFamily="34" charset="-122"/>
                <a:sym typeface="微软雅黑" panose="020B0503020204020204" pitchFamily="34" charset="-122"/>
              </a:rPr>
              <a:t>  </a:t>
            </a:r>
            <a:endParaRPr lang="en-US" altLang="zh-CN" b="1"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i="1"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i="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i="1">
              <a:latin typeface="Arial" panose="020B0604020202020204" pitchFamily="34" charset="0"/>
              <a:ea typeface="微软雅黑" panose="020B0503020204020204" pitchFamily="34" charset="-122"/>
            </a:endParaRPr>
          </a:p>
        </p:txBody>
      </p:sp>
      <p:cxnSp>
        <p:nvCxnSpPr>
          <p:cNvPr id="13" name="直接连接符 12"/>
          <p:cNvCxnSpPr/>
          <p:nvPr>
            <p:custDataLst>
              <p:tags r:id="rId2"/>
            </p:custDataLst>
          </p:nvPr>
        </p:nvCxnSpPr>
        <p:spPr>
          <a:xfrm flipV="1">
            <a:off x="763270" y="4652963"/>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4" name="文本框 21"/>
          <p:cNvSpPr txBox="1"/>
          <p:nvPr/>
        </p:nvSpPr>
        <p:spPr>
          <a:xfrm>
            <a:off x="762953" y="4687888"/>
            <a:ext cx="6096000" cy="457200"/>
          </a:xfrm>
          <a:prstGeom prst="rect">
            <a:avLst/>
          </a:prstGeom>
          <a:noFill/>
          <a:ln w="9525">
            <a:noFill/>
          </a:ln>
        </p:spPr>
        <p:txBody>
          <a:bodyPr wrap="square" anchor="t" anchorCtr="0">
            <a:spAutoFit/>
          </a:bodyPr>
          <a:lstStyle/>
          <a:p>
            <a:pPr indent="-171450">
              <a:lnSpc>
                <a:spcPct val="17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颜色：</a:t>
            </a:r>
            <a:r>
              <a:rPr lang="zh-CN" sz="1400" dirty="0">
                <a:latin typeface="微软雅黑" panose="020B0503020204020204" pitchFamily="34" charset="-122"/>
                <a:sym typeface="微软雅黑" panose="020B0503020204020204" pitchFamily="34" charset="-122"/>
              </a:rPr>
              <a:t>帆布白</a:t>
            </a:r>
            <a:r>
              <a:rPr lang="en-US" altLang="zh-CN" sz="1400" dirty="0">
                <a:latin typeface="微软雅黑" panose="020B0503020204020204" pitchFamily="34" charset="-122"/>
                <a:sym typeface="微软雅黑" panose="020B0503020204020204" pitchFamily="34" charset="-122"/>
              </a:rPr>
              <a:t>         </a:t>
            </a:r>
            <a:r>
              <a:rPr lang="zh-CN" altLang="en-US" sz="1400" dirty="0">
                <a:latin typeface="微软雅黑" panose="020B0503020204020204" pitchFamily="34" charset="-122"/>
                <a:sym typeface="微软雅黑" panose="020B0503020204020204" pitchFamily="34" charset="-122"/>
              </a:rPr>
              <a:t>材质：</a:t>
            </a:r>
            <a:r>
              <a:rPr lang="zh-CN" sz="1400" dirty="0">
                <a:latin typeface="微软雅黑" panose="020B0503020204020204" pitchFamily="34" charset="-122"/>
                <a:sym typeface="微软雅黑" panose="020B0503020204020204" pitchFamily="34" charset="-122"/>
              </a:rPr>
              <a:t>合成革+织物</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直接连接符 13"/>
          <p:cNvCxnSpPr/>
          <p:nvPr>
            <p:custDataLst>
              <p:tags r:id="rId3"/>
            </p:custDataLst>
          </p:nvPr>
        </p:nvCxnSpPr>
        <p:spPr>
          <a:xfrm flipV="1">
            <a:off x="763270" y="5132388"/>
            <a:ext cx="5111750" cy="4763"/>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16" name="文本框 8"/>
          <p:cNvSpPr txBox="1"/>
          <p:nvPr/>
        </p:nvSpPr>
        <p:spPr>
          <a:xfrm>
            <a:off x="763270" y="5059998"/>
            <a:ext cx="6096000" cy="1383665"/>
          </a:xfrm>
          <a:prstGeom prst="rect">
            <a:avLst/>
          </a:prstGeom>
          <a:noFill/>
          <a:ln w="9525">
            <a:noFill/>
          </a:ln>
        </p:spPr>
        <p:txBody>
          <a:bodyPr wrap="square" anchor="t" anchorCtr="0">
            <a:spAutoFit/>
          </a:bodyPr>
          <a:lstStyle/>
          <a:p>
            <a:pPr indent="-171450">
              <a:lnSpc>
                <a:spcPct val="150000"/>
              </a:lnSpc>
              <a:buFont typeface="Arial" panose="020B0604020202020204" pitchFamily="34" charset="0"/>
              <a:buNone/>
            </a:pPr>
            <a:r>
              <a:rPr lang="zh-CN" altLang="en-US" sz="1400" dirty="0">
                <a:latin typeface="微软雅黑" panose="020B0503020204020204" pitchFamily="34" charset="-122"/>
                <a:sym typeface="微软雅黑" panose="020B0503020204020204" pitchFamily="34" charset="-122"/>
              </a:rPr>
              <a:t>尺码：</a:t>
            </a:r>
            <a:r>
              <a:rPr lang="en-US" altLang="zh-CN" sz="1400" dirty="0">
                <a:latin typeface="微软雅黑" panose="020B0503020204020204" pitchFamily="34" charset="-122"/>
                <a:sym typeface="微软雅黑" panose="020B0503020204020204" pitchFamily="34" charset="-122"/>
              </a:rPr>
              <a:t>39</a:t>
            </a:r>
            <a:r>
              <a:rPr lang="zh-CN" altLang="en-US" sz="1400" dirty="0">
                <a:latin typeface="微软雅黑" panose="020B0503020204020204" pitchFamily="34" charset="-122"/>
                <a:sym typeface="微软雅黑" panose="020B0503020204020204" pitchFamily="34" charset="-122"/>
              </a:rPr>
              <a:t>码</a:t>
            </a:r>
            <a:r>
              <a:rPr lang="en-US" altLang="zh-CN" sz="1400" dirty="0">
                <a:latin typeface="微软雅黑" panose="020B0503020204020204" pitchFamily="34" charset="-122"/>
                <a:sym typeface="微软雅黑" panose="020B0503020204020204" pitchFamily="34" charset="-122"/>
              </a:rPr>
              <a:t>-45</a:t>
            </a:r>
            <a:r>
              <a:rPr lang="zh-CN" altLang="en-US" sz="1400" dirty="0">
                <a:latin typeface="微软雅黑" panose="020B0503020204020204" pitchFamily="34" charset="-122"/>
                <a:sym typeface="微软雅黑" panose="020B0503020204020204" pitchFamily="34" charset="-122"/>
              </a:rPr>
              <a:t>码</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indent="-171450">
              <a:lnSpc>
                <a:spcPct val="150000"/>
              </a:lnSpc>
              <a:buFont typeface="Arial" panose="020B0604020202020204" pitchFamily="34" charset="0"/>
              <a:buNone/>
            </a:pPr>
            <a:r>
              <a:rPr lang="en-US" altLang="zh-CN" sz="1400" dirty="0">
                <a:latin typeface="微软雅黑" panose="020B0503020204020204" pitchFamily="34" charset="-122"/>
                <a:sym typeface="微软雅黑" panose="020B0503020204020204" pitchFamily="34" charset="-122"/>
              </a:rPr>
              <a:t>  </a:t>
            </a:r>
            <a:endParaRPr lang="en-US" altLang="zh-CN" sz="1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descr="透明1176×900 拷贝"/>
          <p:cNvPicPr>
            <a:picLocks noChangeAspect="1"/>
          </p:cNvPicPr>
          <p:nvPr/>
        </p:nvPicPr>
        <p:blipFill>
          <a:blip r:embed="rId4"/>
          <a:stretch>
            <a:fillRect/>
          </a:stretch>
        </p:blipFill>
        <p:spPr>
          <a:xfrm>
            <a:off x="843280" y="295910"/>
            <a:ext cx="669925" cy="669925"/>
          </a:xfrm>
          <a:prstGeom prst="rect">
            <a:avLst/>
          </a:prstGeom>
        </p:spPr>
      </p:pic>
      <p:pic>
        <p:nvPicPr>
          <p:cNvPr id="3" name="图片 2"/>
          <p:cNvPicPr/>
          <p:nvPr/>
        </p:nvPicPr>
        <p:blipFill>
          <a:blip r:embed="rId5"/>
          <a:stretch>
            <a:fillRect/>
          </a:stretch>
        </p:blipFill>
        <p:spPr>
          <a:xfrm>
            <a:off x="6510020" y="1354455"/>
            <a:ext cx="4765040" cy="4360545"/>
          </a:xfrm>
          <a:prstGeom prst="rect">
            <a:avLst/>
          </a:prstGeom>
        </p:spPr>
      </p:pic>
      <p:pic>
        <p:nvPicPr>
          <p:cNvPr id="4" name="图片 3"/>
          <p:cNvPicPr>
            <a:picLocks noChangeAspect="1"/>
          </p:cNvPicPr>
          <p:nvPr/>
        </p:nvPicPr>
        <p:blipFill>
          <a:blip r:embed="rId6"/>
          <a:stretch>
            <a:fillRect/>
          </a:stretch>
        </p:blipFill>
        <p:spPr>
          <a:xfrm>
            <a:off x="1459230" y="1113155"/>
            <a:ext cx="3578225" cy="276669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2628900" y="2799080"/>
            <a:ext cx="7173595" cy="927735"/>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包装展示</a:t>
            </a: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ctr"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a:t>
            </a:r>
            <a:r>
              <a:rPr lang="zh-CN" sz="2400" b="1" kern="0" spc="30" dirty="0">
                <a:solidFill>
                  <a:srgbClr val="FFFFFF">
                    <a:alpha val="100000"/>
                  </a:srgbClr>
                </a:solidFill>
                <a:latin typeface="黑体" panose="02010609060101010101" charset="-122"/>
                <a:ea typeface="黑体" panose="02010609060101010101" charset="-122"/>
                <a:cs typeface="黑体" panose="02010609060101010101" charset="-122"/>
              </a:rPr>
              <a:t>Display Packag</a:t>
            </a:r>
            <a:r>
              <a:rPr lang="en-US" altLang="zh-CN" sz="2575" dirty="0">
                <a:noFill/>
                <a:latin typeface="Arial" panose="020B0604020202020204"/>
                <a:ea typeface="Arial" panose="020B0604020202020204"/>
                <a:cs typeface="Arial" panose="020B0604020202020204"/>
              </a:rPr>
              <a:t>e</a:t>
            </a:r>
            <a:endParaRPr lang="en-US" altLang="zh-CN" sz="2575" dirty="0">
              <a:noFill/>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羽毛球拍（不含赠品）</a:t>
              </a:r>
              <a:endParaRPr lang="en-US" altLang="zh-CN"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940" y="24504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46151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40105" y="446151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305" y="1225550"/>
            <a:ext cx="4631690" cy="1285240"/>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YYF1418</a:t>
            </a:r>
            <a:r>
              <a:rPr lang="zh-CN" altLang="en-US" sz="1000" dirty="0">
                <a:latin typeface="微软雅黑" panose="020B0503020204020204" pitchFamily="34" charset="-122"/>
                <a:cs typeface="微软雅黑" panose="020B0503020204020204" pitchFamily="34" charset="-122"/>
                <a:sym typeface="+mn-ea"/>
              </a:rPr>
              <a:t>（不含赠品）</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6941916869357</a:t>
            </a:r>
            <a:r>
              <a:rPr lang="zh-CN" altLang="en-US" sz="1000" dirty="0">
                <a:latin typeface="微软雅黑" panose="020B0503020204020204" pitchFamily="34" charset="-122"/>
                <a:cs typeface="微软雅黑" panose="020B0503020204020204" pitchFamily="34" charset="-122"/>
                <a:sym typeface="+mn-ea"/>
              </a:rPr>
              <a:t>墨蓝色</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珊瑚红</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颜色：</a:t>
            </a:r>
            <a:r>
              <a:rPr lang="zh-CN" altLang="en-US" sz="1000" dirty="0">
                <a:latin typeface="微软雅黑" panose="020B0503020204020204" pitchFamily="34" charset="-122"/>
                <a:cs typeface="微软雅黑" panose="020B0503020204020204" pitchFamily="34" charset="-122"/>
                <a:sym typeface="+mn-ea"/>
              </a:rPr>
              <a:t>墨蓝色</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珊瑚红</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规格：</a:t>
            </a:r>
            <a:r>
              <a:rPr lang="zh-CN" altLang="zh-CN" sz="1000">
                <a:ln>
                  <a:noFill/>
                </a:ln>
                <a:effectLst/>
                <a:uLnTx/>
                <a:uFillTx/>
                <a:latin typeface="微软雅黑" panose="020B0503020204020204" pitchFamily="34" charset="-122"/>
                <a:cs typeface="微软雅黑" panose="020B0503020204020204" pitchFamily="34" charset="-122"/>
                <a:sym typeface="+mn-ea"/>
              </a:rPr>
              <a:t>对拍</a:t>
            </a:r>
            <a:endParaRPr lang="en-US" altLang="zh-CN" sz="1000" dirty="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材质：</a:t>
            </a:r>
            <a:r>
              <a:rPr lang="zh-CN" altLang="en-US" sz="1000" dirty="0">
                <a:latin typeface="微软雅黑" panose="020B0503020204020204" pitchFamily="34" charset="-122"/>
                <a:cs typeface="微软雅黑" panose="020B0503020204020204" pitchFamily="34" charset="-122"/>
                <a:sym typeface="+mn-ea"/>
              </a:rPr>
              <a:t>铁合金</a:t>
            </a:r>
            <a:endParaRPr lang="zh-CN" altLang="en-US" sz="1000" dirty="0">
              <a:latin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763270" y="4859020"/>
            <a:ext cx="5808980" cy="26352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https://detail.tmall.com/item.htm?id=864384576191&amp;skuId=5686355792407</a:t>
            </a:r>
            <a:endPar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p:txBody>
      </p:sp>
      <p:sp>
        <p:nvSpPr>
          <p:cNvPr id="2" name="文本框 1"/>
          <p:cNvSpPr txBox="1"/>
          <p:nvPr/>
        </p:nvSpPr>
        <p:spPr>
          <a:xfrm>
            <a:off x="840105" y="2378710"/>
            <a:ext cx="5162550" cy="199517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buClrTx/>
              <a:buSzTx/>
              <a:buFont typeface="+mj-lt"/>
              <a:buNone/>
            </a:pPr>
            <a:r>
              <a:rPr lang="en-US" altLang="zh-CN" sz="1000" dirty="0">
                <a:latin typeface="微软雅黑" panose="020B0503020204020204" pitchFamily="34" charset="-122"/>
                <a:cs typeface="微软雅黑" panose="020B0503020204020204" pitchFamily="34" charset="-122"/>
                <a:sym typeface="+mn-ea"/>
              </a:rPr>
              <a:t>1.采用制作而成在保证了中杆强度的同时还增强了球拍的反弹力 合金材质耐用坚固；</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2.采用经典外三通T头 加固链接框杆减少击球震动 提高球拍的扭力 打球更持久稳定</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稳</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3.舒适手柄设计 把握手感舒适减少击球时的不良震动</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4.深凹槽</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穿线便携</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不会突出能够保护好拍线不磨损 受力均匀</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p:txBody>
      </p:sp>
      <p:pic>
        <p:nvPicPr>
          <p:cNvPr id="5" name="图片 4"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4" name="图片 3"/>
          <p:cNvPicPr>
            <a:picLocks noChangeAspect="1"/>
          </p:cNvPicPr>
          <p:nvPr/>
        </p:nvPicPr>
        <p:blipFill>
          <a:blip r:embed="rId3"/>
          <a:stretch>
            <a:fillRect/>
          </a:stretch>
        </p:blipFill>
        <p:spPr>
          <a:xfrm>
            <a:off x="7259955" y="1052830"/>
            <a:ext cx="4110355" cy="547179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6670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定制纸盒</a:t>
              </a:r>
              <a:endParaRPr lang="zh-CN" altLang="en-US"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3996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57048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1.</a:t>
            </a:r>
            <a:r>
              <a:rPr lang="zh-CN" altLang="en-US" sz="1000">
                <a:ln>
                  <a:noFill/>
                </a:ln>
                <a:effectLst/>
                <a:uLnTx/>
                <a:uFillTx/>
                <a:latin typeface="微软雅黑" panose="020B0503020204020204" pitchFamily="34" charset="-122"/>
                <a:cs typeface="微软雅黑" panose="020B0503020204020204" pitchFamily="34" charset="-122"/>
                <a:sym typeface="+mn-ea"/>
              </a:rPr>
              <a:t>整体时尚精致</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细致的手工装裱，不仅美观且不易变形。</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4553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pPr algn="l"/>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sz="1400" b="1" dirty="0">
                <a:solidFill>
                  <a:schemeClr val="bg1"/>
                </a:solidFill>
                <a:latin typeface="微软雅黑" panose="020B0503020204020204" pitchFamily="34" charset="-122"/>
                <a:cs typeface="微软雅黑" panose="020B0503020204020204" pitchFamily="34" charset="-122"/>
                <a:sym typeface="+mn-ea"/>
              </a:rPr>
              <a:t>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764540" y="1328420"/>
            <a:ext cx="6073775"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en-US" sz="1000">
                <a:ln>
                  <a:noFill/>
                </a:ln>
                <a:effectLst/>
                <a:uLnTx/>
                <a:uFillTx/>
                <a:latin typeface="微软雅黑" panose="020B0503020204020204" pitchFamily="34" charset="-122"/>
                <a:cs typeface="微软雅黑" panose="020B0503020204020204" pitchFamily="34" charset="-122"/>
                <a:sym typeface="+mn-ea"/>
              </a:rPr>
              <a:t>材质：纸板</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en-US" sz="1000">
                <a:ln>
                  <a:noFill/>
                </a:ln>
                <a:effectLst/>
                <a:uLnTx/>
                <a:uFillTx/>
                <a:latin typeface="微软雅黑" panose="020B0503020204020204" pitchFamily="34" charset="-122"/>
                <a:cs typeface="微软雅黑" panose="020B0503020204020204" pitchFamily="34" charset="-122"/>
                <a:sym typeface="+mn-ea"/>
              </a:rPr>
              <a:t>尺寸：宽300mm高275mm厚85mm</a:t>
            </a:r>
            <a:endParaRPr lang="en-US" altLang="zh-CN" sz="1000" dirty="0">
              <a:cs typeface="微软雅黑" panose="020B0503020204020204" pitchFamily="34" charset="-122"/>
              <a:sym typeface="+mn-ea"/>
            </a:endParaRPr>
          </a:p>
        </p:txBody>
      </p:sp>
      <p:pic>
        <p:nvPicPr>
          <p:cNvPr id="11" name="图片 10"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3" name="图片 2"/>
          <p:cNvPicPr>
            <a:picLocks noChangeAspect="1"/>
          </p:cNvPicPr>
          <p:nvPr/>
        </p:nvPicPr>
        <p:blipFill>
          <a:blip r:embed="rId3"/>
          <a:stretch>
            <a:fillRect/>
          </a:stretch>
        </p:blipFill>
        <p:spPr>
          <a:xfrm>
            <a:off x="6572250" y="1225550"/>
            <a:ext cx="4772025" cy="477202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6670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定制纸盒</a:t>
              </a:r>
              <a:endParaRPr lang="zh-CN" altLang="en-US" sz="2400" b="1">
                <a:effectLst>
                  <a:outerShdw blurRad="38100" dist="19050" dir="2700000" algn="tl" rotWithShape="0">
                    <a:schemeClr val="dk1">
                      <a:alpha val="40000"/>
                    </a:schemeClr>
                  </a:outerShdw>
                </a:effectLst>
                <a:latin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3996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57048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spcBef>
                <a:spcPts val="600"/>
              </a:spcBef>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1.</a:t>
            </a:r>
            <a:r>
              <a:rPr lang="zh-CN" altLang="en-US" sz="1000">
                <a:ln>
                  <a:noFill/>
                </a:ln>
                <a:effectLst/>
                <a:uLnTx/>
                <a:uFillTx/>
                <a:latin typeface="微软雅黑" panose="020B0503020204020204" pitchFamily="34" charset="-122"/>
                <a:cs typeface="微软雅黑" panose="020B0503020204020204" pitchFamily="34" charset="-122"/>
                <a:sym typeface="+mn-ea"/>
              </a:rPr>
              <a:t>整体时尚精致</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细致的手工装裱，不仅美观且不易变形。</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364553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3676015"/>
            <a:ext cx="5014595" cy="302895"/>
          </a:xfrm>
          <a:prstGeom prst="rect">
            <a:avLst/>
          </a:prstGeom>
          <a:noFill/>
        </p:spPr>
        <p:txBody>
          <a:bodyPr wrap="square" rtlCol="0">
            <a:noAutofit/>
          </a:bodyPr>
          <a:lstStyle/>
          <a:p>
            <a:pPr algn="l"/>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sz="1400" b="1" dirty="0">
                <a:solidFill>
                  <a:schemeClr val="bg1"/>
                </a:solidFill>
                <a:latin typeface="微软雅黑" panose="020B0503020204020204" pitchFamily="34" charset="-122"/>
                <a:cs typeface="微软雅黑" panose="020B0503020204020204" pitchFamily="34" charset="-122"/>
                <a:sym typeface="+mn-ea"/>
              </a:rPr>
              <a:t>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764540" y="1328420"/>
            <a:ext cx="6073775" cy="1070610"/>
          </a:xfrm>
          <a:prstGeom prst="rect">
            <a:avLst/>
          </a:prstGeom>
          <a:noFill/>
        </p:spPr>
        <p:txBody>
          <a:bodyPr wrap="square" rtlCol="0">
            <a:noAutofit/>
          </a:bodyPr>
          <a:lstStyle/>
          <a:p>
            <a:pPr algn="l">
              <a:lnSpc>
                <a:spcPct val="150000"/>
              </a:lnSpc>
              <a:buClrTx/>
              <a:buSzTx/>
              <a:buFont typeface="Arial" panose="020B0604020202020204" pitchFamily="34" charset="0"/>
            </a:pPr>
            <a:r>
              <a:rPr lang="zh-CN" altLang="en-US" sz="1000">
                <a:ln>
                  <a:noFill/>
                </a:ln>
                <a:effectLst/>
                <a:uLnTx/>
                <a:uFillTx/>
                <a:latin typeface="微软雅黑" panose="020B0503020204020204" pitchFamily="34" charset="-122"/>
                <a:cs typeface="微软雅黑" panose="020B0503020204020204" pitchFamily="34" charset="-122"/>
                <a:sym typeface="+mn-ea"/>
              </a:rPr>
              <a:t>材质：纸板</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zh-CN" altLang="en-US" sz="1000">
                <a:ln>
                  <a:noFill/>
                </a:ln>
                <a:effectLst/>
                <a:uLnTx/>
                <a:uFillTx/>
                <a:latin typeface="微软雅黑" panose="020B0503020204020204" pitchFamily="34" charset="-122"/>
                <a:cs typeface="微软雅黑" panose="020B0503020204020204" pitchFamily="34" charset="-122"/>
                <a:sym typeface="+mn-ea"/>
              </a:rPr>
              <a:t>尺寸：宽250mm高700mm厚85mm</a:t>
            </a:r>
            <a:endParaRPr lang="en-US" altLang="zh-CN" sz="1000" dirty="0">
              <a:cs typeface="微软雅黑" panose="020B0503020204020204" pitchFamily="34" charset="-122"/>
              <a:sym typeface="+mn-ea"/>
            </a:endParaRPr>
          </a:p>
        </p:txBody>
      </p:sp>
      <p:pic>
        <p:nvPicPr>
          <p:cNvPr id="11" name="图片 10"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3" name="图片 2"/>
          <p:cNvPicPr>
            <a:picLocks noChangeAspect="1"/>
          </p:cNvPicPr>
          <p:nvPr/>
        </p:nvPicPr>
        <p:blipFill>
          <a:blip r:embed="rId3"/>
          <a:stretch>
            <a:fillRect/>
          </a:stretch>
        </p:blipFill>
        <p:spPr>
          <a:xfrm>
            <a:off x="6485890" y="1225550"/>
            <a:ext cx="4800600" cy="480060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羽毛球拍</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套装</a:t>
              </a:r>
              <a:endParaRPr lang="en-US" altLang="zh-CN"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940" y="24504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46151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40105" y="446151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52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59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305" y="1225550"/>
            <a:ext cx="4631690" cy="1285240"/>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YYF1418+</a:t>
            </a:r>
            <a:r>
              <a:rPr lang="en-US" altLang="zh-CN" sz="1000">
                <a:ln>
                  <a:noFill/>
                </a:ln>
                <a:effectLst/>
                <a:uLnTx/>
                <a:uFillTx/>
                <a:latin typeface="微软雅黑" panose="020B0503020204020204" pitchFamily="34" charset="-122"/>
                <a:cs typeface="微软雅黑" panose="020B0503020204020204" pitchFamily="34" charset="-122"/>
                <a:sym typeface="+mn-ea"/>
              </a:rPr>
              <a:t>YYF4418*4</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6941916869357</a:t>
            </a:r>
            <a:r>
              <a:rPr lang="zh-CN" altLang="en-US" sz="1000" dirty="0">
                <a:latin typeface="微软雅黑" panose="020B0503020204020204" pitchFamily="34" charset="-122"/>
                <a:cs typeface="微软雅黑" panose="020B0503020204020204" pitchFamily="34" charset="-122"/>
                <a:sym typeface="+mn-ea"/>
              </a:rPr>
              <a:t>墨蓝色</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珊瑚红</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颜色：</a:t>
            </a:r>
            <a:r>
              <a:rPr lang="zh-CN" altLang="en-US" sz="1000" dirty="0">
                <a:latin typeface="微软雅黑" panose="020B0503020204020204" pitchFamily="34" charset="-122"/>
                <a:cs typeface="微软雅黑" panose="020B0503020204020204" pitchFamily="34" charset="-122"/>
                <a:sym typeface="+mn-ea"/>
              </a:rPr>
              <a:t>墨蓝色</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珊瑚红</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规格：</a:t>
            </a:r>
            <a:r>
              <a:rPr lang="zh-CN" altLang="zh-CN" sz="1000">
                <a:ln>
                  <a:noFill/>
                </a:ln>
                <a:effectLst/>
                <a:uLnTx/>
                <a:uFillTx/>
                <a:latin typeface="微软雅黑" panose="020B0503020204020204" pitchFamily="34" charset="-122"/>
                <a:cs typeface="微软雅黑" panose="020B0503020204020204" pitchFamily="34" charset="-122"/>
                <a:sym typeface="+mn-ea"/>
              </a:rPr>
              <a:t>对拍</a:t>
            </a:r>
            <a:r>
              <a:rPr lang="en-US" altLang="zh-CN" sz="1000">
                <a:ln>
                  <a:noFill/>
                </a:ln>
                <a:effectLst/>
                <a:uLnTx/>
                <a:uFillTx/>
                <a:latin typeface="微软雅黑" panose="020B0503020204020204" pitchFamily="34" charset="-122"/>
                <a:cs typeface="微软雅黑" panose="020B0503020204020204" pitchFamily="34" charset="-122"/>
                <a:sym typeface="+mn-ea"/>
              </a:rPr>
              <a:t>*12</a:t>
            </a:r>
            <a:r>
              <a:rPr lang="zh-CN" altLang="en-US" sz="1000">
                <a:ln>
                  <a:noFill/>
                </a:ln>
                <a:effectLst/>
                <a:uLnTx/>
                <a:uFillTx/>
                <a:latin typeface="微软雅黑" panose="020B0503020204020204" pitchFamily="34" charset="-122"/>
                <a:cs typeface="微软雅黑" panose="020B0503020204020204" pitchFamily="34" charset="-122"/>
                <a:sym typeface="+mn-ea"/>
              </a:rPr>
              <a:t>个尼龙球</a:t>
            </a: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en-US" sz="1000">
                <a:ln>
                  <a:noFill/>
                </a:ln>
                <a:effectLst/>
                <a:uLnTx/>
                <a:uFillTx/>
                <a:latin typeface="微软雅黑" panose="020B0503020204020204" pitchFamily="34" charset="-122"/>
                <a:cs typeface="微软雅黑" panose="020B0503020204020204" pitchFamily="34" charset="-122"/>
                <a:sym typeface="+mn-ea"/>
              </a:rPr>
              <a:t>手胶</a:t>
            </a:r>
            <a:endParaRPr lang="en-US" altLang="zh-CN" sz="1000" dirty="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材质：铁合金</a:t>
            </a:r>
            <a:endParaRPr lang="en-US" altLang="zh-CN" sz="1000" dirty="0">
              <a:latin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763270" y="4859020"/>
            <a:ext cx="6283960" cy="26352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https://detail.tmall.com/item.htm?id=864384576191&amp;skuId=5686355792407</a:t>
            </a:r>
            <a:endPar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p:txBody>
      </p:sp>
      <p:sp>
        <p:nvSpPr>
          <p:cNvPr id="2" name="文本框 1"/>
          <p:cNvSpPr txBox="1"/>
          <p:nvPr/>
        </p:nvSpPr>
        <p:spPr>
          <a:xfrm>
            <a:off x="840105" y="2378710"/>
            <a:ext cx="5162550" cy="199517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buClrTx/>
              <a:buSzTx/>
              <a:buFont typeface="+mj-lt"/>
              <a:buNone/>
            </a:pPr>
            <a:r>
              <a:rPr lang="en-US" altLang="zh-CN" sz="1000" dirty="0">
                <a:latin typeface="微软雅黑" panose="020B0503020204020204" pitchFamily="34" charset="-122"/>
                <a:cs typeface="微软雅黑" panose="020B0503020204020204" pitchFamily="34" charset="-122"/>
                <a:sym typeface="+mn-ea"/>
              </a:rPr>
              <a:t>1.采用制作而成在保证了中杆强度的同时还增强了球拍的反弹力 合金材质耐用坚固；</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2.采用经典外三通T头 加固链接框杆减少击球震动 提高球拍的扭力 打球更持久稳定</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稳</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3.舒适手柄设计 把握手感舒适减少击球时的不良震动</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4.深凹槽</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穿线便携</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不会突出能够保护好拍线不磨损 受力均匀</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p:txBody>
      </p:sp>
      <p:pic>
        <p:nvPicPr>
          <p:cNvPr id="5" name="图片 4"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19" name="图片 18" descr="图片1"/>
          <p:cNvPicPr>
            <a:picLocks noChangeAspect="1"/>
          </p:cNvPicPr>
          <p:nvPr/>
        </p:nvPicPr>
        <p:blipFill>
          <a:blip r:embed="rId3"/>
          <a:stretch>
            <a:fillRect/>
          </a:stretch>
        </p:blipFill>
        <p:spPr>
          <a:xfrm>
            <a:off x="9588500" y="-68580"/>
            <a:ext cx="2661920" cy="1931035"/>
          </a:xfrm>
          <a:prstGeom prst="rect">
            <a:avLst/>
          </a:prstGeom>
        </p:spPr>
      </p:pic>
      <p:pic>
        <p:nvPicPr>
          <p:cNvPr id="3" name="图片 2"/>
          <p:cNvPicPr>
            <a:picLocks noChangeAspect="1"/>
          </p:cNvPicPr>
          <p:nvPr/>
        </p:nvPicPr>
        <p:blipFill>
          <a:blip r:embed="rId4"/>
          <a:stretch>
            <a:fillRect/>
          </a:stretch>
        </p:blipFill>
        <p:spPr>
          <a:xfrm>
            <a:off x="7263130" y="1225550"/>
            <a:ext cx="3852545" cy="508317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325870" y="1260475"/>
            <a:ext cx="5102860" cy="5102860"/>
          </a:xfrm>
          <a:prstGeom prst="rect">
            <a:avLst/>
          </a:prstGeom>
        </p:spPr>
      </p:pic>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1910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拍（不含球）</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684780"/>
            <a:ext cx="501586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pPr>
            <a:r>
              <a:rPr lang="zh-CN" altLang="zh-CN" sz="1000">
                <a:latin typeface="微软雅黑" panose="020B0503020204020204" pitchFamily="34" charset="-122"/>
                <a:cs typeface="微软雅黑" panose="020B0503020204020204" pitchFamily="34" charset="-122"/>
                <a:sym typeface="+mn-ea"/>
              </a:rPr>
              <a:t>1.</a:t>
            </a:r>
            <a:r>
              <a:rPr lang="zh-CN" altLang="en-US" sz="1000">
                <a:latin typeface="微软雅黑" panose="020B0503020204020204" pitchFamily="34" charset="-122"/>
                <a:cs typeface="微软雅黑" panose="020B0503020204020204" pitchFamily="34" charset="-122"/>
                <a:sym typeface="+mn-ea"/>
              </a:rPr>
              <a:t>内置强化</a:t>
            </a:r>
            <a:r>
              <a:rPr lang="en-US" altLang="zh-CN" sz="1000">
                <a:latin typeface="微软雅黑" panose="020B0503020204020204" pitchFamily="34" charset="-122"/>
                <a:cs typeface="微软雅黑" panose="020B0503020204020204" pitchFamily="34" charset="-122"/>
                <a:sym typeface="+mn-ea"/>
              </a:rPr>
              <a:t>T</a:t>
            </a:r>
            <a:r>
              <a:rPr lang="zh-CN" altLang="en-US" sz="1000">
                <a:latin typeface="微软雅黑" panose="020B0503020204020204" pitchFamily="34" charset="-122"/>
                <a:cs typeface="微软雅黑" panose="020B0503020204020204" pitchFamily="34" charset="-122"/>
                <a:sym typeface="+mn-ea"/>
              </a:rPr>
              <a:t>头，增强扭力；</a:t>
            </a:r>
            <a:endParaRPr lang="zh-CN" altLang="en-US"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zh-CN" altLang="zh-CN" sz="1000">
                <a:latin typeface="微软雅黑" panose="020B0503020204020204" pitchFamily="34" charset="-122"/>
                <a:cs typeface="微软雅黑" panose="020B0503020204020204" pitchFamily="34" charset="-122"/>
                <a:sym typeface="+mn-ea"/>
              </a:rPr>
              <a:t>2.</a:t>
            </a:r>
            <a:r>
              <a:rPr lang="zh-CN" altLang="en-US" sz="1000">
                <a:latin typeface="微软雅黑" panose="020B0503020204020204" pitchFamily="34" charset="-122"/>
                <a:cs typeface="微软雅黑" panose="020B0503020204020204" pitchFamily="34" charset="-122"/>
                <a:sym typeface="+mn-ea"/>
              </a:rPr>
              <a:t>舒适握感防滑减震手柄；</a:t>
            </a:r>
            <a:endParaRPr lang="zh-CN" altLang="en-US"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en-US" altLang="zh-CN" sz="1000">
                <a:latin typeface="微软雅黑" panose="020B0503020204020204" pitchFamily="34" charset="-122"/>
                <a:cs typeface="微软雅黑" panose="020B0503020204020204" pitchFamily="34" charset="-122"/>
                <a:sym typeface="+mn-ea"/>
              </a:rPr>
              <a:t>3.</a:t>
            </a:r>
            <a:r>
              <a:rPr lang="zh-CN" altLang="en-US" sz="1000">
                <a:latin typeface="微软雅黑" panose="020B0503020204020204" pitchFamily="34" charset="-122"/>
                <a:cs typeface="微软雅黑" panose="020B0503020204020204" pitchFamily="34" charset="-122"/>
                <a:sym typeface="+mn-ea"/>
              </a:rPr>
              <a:t>超轻碳素复合手感轻盈。</a:t>
            </a:r>
            <a:endParaRPr lang="zh-CN" altLang="en-US" sz="100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89.06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96.06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lstStyle/>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型号：</a:t>
            </a:r>
            <a:r>
              <a:rPr lang="en-US" altLang="zh-CN" sz="1000">
                <a:latin typeface="微软雅黑" panose="020B0503020204020204" pitchFamily="34" charset="-122"/>
                <a:cs typeface="微软雅黑" panose="020B0503020204020204" pitchFamily="34" charset="-122"/>
                <a:sym typeface="+mn-ea"/>
              </a:rPr>
              <a:t>YYF5204</a:t>
            </a:r>
            <a:endParaRPr lang="en-US"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6941881913543</a:t>
            </a:r>
            <a:r>
              <a:rPr lang="zh-CN" altLang="en-US" sz="1000">
                <a:latin typeface="微软雅黑" panose="020B0503020204020204" pitchFamily="34" charset="-122"/>
                <a:cs typeface="微软雅黑" panose="020B0503020204020204" pitchFamily="34" charset="-122"/>
                <a:sym typeface="+mn-ea"/>
              </a:rPr>
              <a:t>粉蓝</a:t>
            </a:r>
            <a:endParaRPr lang="en-US"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规格：对拍</a:t>
            </a:r>
            <a:r>
              <a:rPr lang="en-US" altLang="zh-CN" sz="1000">
                <a:latin typeface="微软雅黑" panose="020B0503020204020204" pitchFamily="34" charset="-122"/>
                <a:cs typeface="微软雅黑" panose="020B0503020204020204" pitchFamily="34" charset="-122"/>
                <a:sym typeface="+mn-ea"/>
              </a:rPr>
              <a:t> </a:t>
            </a:r>
            <a:endParaRPr lang="en-US"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材 质：碳素复合</a:t>
            </a:r>
            <a:endParaRPr lang="zh-CN"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穿线磅数：2</a:t>
            </a:r>
            <a:r>
              <a:rPr lang="en-US" altLang="zh-CN" sz="1000">
                <a:latin typeface="微软雅黑" panose="020B0503020204020204" pitchFamily="34" charset="-122"/>
                <a:cs typeface="微软雅黑" panose="020B0503020204020204" pitchFamily="34" charset="-122"/>
                <a:sym typeface="+mn-ea"/>
              </a:rPr>
              <a:t>2</a:t>
            </a:r>
            <a:r>
              <a:rPr lang="zh-CN" altLang="zh-CN" sz="1000">
                <a:latin typeface="微软雅黑" panose="020B0503020204020204" pitchFamily="34" charset="-122"/>
                <a:cs typeface="微软雅黑" panose="020B0503020204020204" pitchFamily="34" charset="-122"/>
                <a:sym typeface="+mn-ea"/>
              </a:rPr>
              <a:t>-24磅</a:t>
            </a:r>
            <a:endParaRPr lang="zh-CN" altLang="zh-CN" sz="1000">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12" name="图片 11"/>
          <p:cNvPicPr>
            <a:picLocks noChangeAspect="1"/>
          </p:cNvPicPr>
          <p:nvPr/>
        </p:nvPicPr>
        <p:blipFill>
          <a:blip r:embed="rId3"/>
          <a:stretch>
            <a:fillRect/>
          </a:stretch>
        </p:blipFill>
        <p:spPr>
          <a:xfrm>
            <a:off x="843280" y="5162550"/>
            <a:ext cx="1452880" cy="1452880"/>
          </a:xfrm>
          <a:prstGeom prst="rect">
            <a:avLst/>
          </a:prstGeom>
        </p:spPr>
      </p:pic>
      <p:pic>
        <p:nvPicPr>
          <p:cNvPr id="13" name="图片 12"/>
          <p:cNvPicPr>
            <a:picLocks noChangeAspect="1"/>
          </p:cNvPicPr>
          <p:nvPr/>
        </p:nvPicPr>
        <p:blipFill>
          <a:blip r:embed="rId4"/>
          <a:stretch>
            <a:fillRect/>
          </a:stretch>
        </p:blipFill>
        <p:spPr>
          <a:xfrm>
            <a:off x="2448560" y="5162550"/>
            <a:ext cx="1458595" cy="1458595"/>
          </a:xfrm>
          <a:prstGeom prst="rect">
            <a:avLst/>
          </a:prstGeom>
        </p:spPr>
      </p:pic>
      <p:pic>
        <p:nvPicPr>
          <p:cNvPr id="19" name="图片 18" descr="图片1"/>
          <p:cNvPicPr>
            <a:picLocks noChangeAspect="1"/>
          </p:cNvPicPr>
          <p:nvPr/>
        </p:nvPicPr>
        <p:blipFill>
          <a:blip r:embed="rId5"/>
          <a:stretch>
            <a:fillRect/>
          </a:stretch>
        </p:blipFill>
        <p:spPr>
          <a:xfrm>
            <a:off x="9380855" y="-153670"/>
            <a:ext cx="2661920" cy="1931035"/>
          </a:xfrm>
          <a:prstGeom prst="rect">
            <a:avLst/>
          </a:prstGeom>
        </p:spPr>
      </p:pic>
      <p:pic>
        <p:nvPicPr>
          <p:cNvPr id="2" name="图片 1" descr="透明1176×900 拷贝"/>
          <p:cNvPicPr>
            <a:picLocks noChangeAspect="1"/>
          </p:cNvPicPr>
          <p:nvPr/>
        </p:nvPicPr>
        <p:blipFill>
          <a:blip r:embed="rId6"/>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120x120 拷贝"/>
            <p:cNvPicPr>
              <a:picLocks noChangeAspect="1"/>
            </p:cNvPicPr>
            <p:nvPr/>
          </p:nvPicPr>
          <p:blipFill>
            <a:blip r:embed="rId7"/>
            <a:stretch>
              <a:fillRect/>
            </a:stretch>
          </p:blipFill>
          <p:spPr>
            <a:xfrm>
              <a:off x="12665" y="749"/>
              <a:ext cx="642" cy="642"/>
            </a:xfrm>
            <a:prstGeom prst="rect">
              <a:avLst/>
            </a:prstGeom>
          </p:spPr>
        </p:pic>
      </p:grpSp>
      <p:sp>
        <p:nvSpPr>
          <p:cNvPr id="11" name="文本框 10"/>
          <p:cNvSpPr txBox="1"/>
          <p:nvPr/>
        </p:nvSpPr>
        <p:spPr>
          <a:xfrm>
            <a:off x="843280" y="476440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sym typeface="+mn-ea"/>
              </a:rPr>
              <a:t>https://item.jd.com/10170798832429.html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3" name="图片 2" descr="5"/>
          <p:cNvPicPr>
            <a:picLocks noChangeAspect="1"/>
          </p:cNvPicPr>
          <p:nvPr/>
        </p:nvPicPr>
        <p:blipFill>
          <a:blip r:embed="rId8"/>
          <a:stretch>
            <a:fillRect/>
          </a:stretch>
        </p:blipFill>
        <p:spPr>
          <a:xfrm>
            <a:off x="4059555" y="5162550"/>
            <a:ext cx="1452880" cy="145288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2766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羽毛球拍夏意</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609215"/>
            <a:ext cx="5015865" cy="14344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加大拍框更易接球增大球拍甜区；</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高弹中杆攻防一体；</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加强</a:t>
            </a:r>
            <a:r>
              <a:rPr lang="en-US" altLang="zh-CN" sz="1000" dirty="0">
                <a:latin typeface="微软雅黑" panose="020B0503020204020204" pitchFamily="34" charset="-122"/>
                <a:cs typeface="微软雅黑" panose="020B0503020204020204" pitchFamily="34" charset="-122"/>
                <a:sym typeface="+mn-ea"/>
              </a:rPr>
              <a:t>T</a:t>
            </a:r>
            <a:r>
              <a:rPr lang="zh-CN" altLang="en-US" sz="1000" dirty="0">
                <a:latin typeface="微软雅黑" panose="020B0503020204020204" pitchFamily="34" charset="-122"/>
                <a:cs typeface="微软雅黑" panose="020B0503020204020204" pitchFamily="34" charset="-122"/>
                <a:sym typeface="+mn-ea"/>
              </a:rPr>
              <a:t>区设计增加稳定抗扭，击球精准性提升，控球更自如。</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102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110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183.9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https://item.jd.com/100136929640.html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lstStyle/>
          <a:p>
            <a:pPr marL="0" algn="l">
              <a:lnSpc>
                <a:spcPct val="17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rPr>
              <a:t>YYZ4032</a:t>
            </a:r>
            <a:endParaRPr lang="en-US" altLang="zh-CN" sz="1000">
              <a:ln>
                <a:noFill/>
              </a:ln>
              <a:effectLst/>
              <a:uLnTx/>
              <a:uFillTx/>
              <a:latin typeface="微软雅黑" panose="020B0503020204020204" pitchFamily="34" charset="-122"/>
              <a:cs typeface="微软雅黑" panose="020B0503020204020204" pitchFamily="34" charset="-122"/>
            </a:endParaRPr>
          </a:p>
          <a:p>
            <a:pPr marL="0" algn="l">
              <a:lnSpc>
                <a:spcPct val="17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6927068714455</a:t>
            </a:r>
            <a:r>
              <a:rPr lang="zh-CN" altLang="en-US" sz="1000">
                <a:latin typeface="微软雅黑" panose="020B0503020204020204" pitchFamily="34" charset="-122"/>
                <a:cs typeface="微软雅黑" panose="020B0503020204020204" pitchFamily="34" charset="-122"/>
                <a:sym typeface="+mn-ea"/>
              </a:rPr>
              <a:t>奥海蓝</a:t>
            </a:r>
            <a:r>
              <a:rPr lang="en-US" altLang="zh-CN" sz="1000">
                <a:latin typeface="微软雅黑" panose="020B0503020204020204" pitchFamily="34" charset="-122"/>
                <a:cs typeface="微软雅黑" panose="020B0503020204020204" pitchFamily="34" charset="-122"/>
                <a:sym typeface="+mn-ea"/>
              </a:rPr>
              <a:t>/</a:t>
            </a:r>
            <a:r>
              <a:rPr lang="zh-CN" altLang="en-US" sz="1000">
                <a:latin typeface="微软雅黑" panose="020B0503020204020204" pitchFamily="34" charset="-122"/>
                <a:cs typeface="微软雅黑" panose="020B0503020204020204" pitchFamily="34" charset="-122"/>
                <a:sym typeface="+mn-ea"/>
              </a:rPr>
              <a:t>酸绿</a:t>
            </a:r>
            <a:endParaRPr lang="zh-CN" altLang="en-US" sz="100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规格：对拍（含</a:t>
            </a:r>
            <a:r>
              <a:rPr lang="en-US" altLang="zh-CN" sz="1000">
                <a:ln>
                  <a:noFill/>
                </a:ln>
                <a:effectLst/>
                <a:uLnTx/>
                <a:uFillTx/>
                <a:latin typeface="微软雅黑" panose="020B0503020204020204" pitchFamily="34" charset="-122"/>
                <a:cs typeface="微软雅黑" panose="020B0503020204020204" pitchFamily="34" charset="-122"/>
                <a:sym typeface="+mn-ea"/>
              </a:rPr>
              <a:t>6</a:t>
            </a:r>
            <a:r>
              <a:rPr lang="zh-CN" altLang="en-US" sz="1000">
                <a:ln>
                  <a:noFill/>
                </a:ln>
                <a:effectLst/>
                <a:uLnTx/>
                <a:uFillTx/>
                <a:latin typeface="微软雅黑" panose="020B0503020204020204" pitchFamily="34" charset="-122"/>
                <a:cs typeface="微软雅黑" panose="020B0503020204020204" pitchFamily="34" charset="-122"/>
                <a:sym typeface="+mn-ea"/>
              </a:rPr>
              <a:t>个尼龙球</a:t>
            </a:r>
            <a:r>
              <a:rPr lang="zh-CN" altLang="zh-CN" sz="1000">
                <a:ln>
                  <a:noFill/>
                </a:ln>
                <a:effectLst/>
                <a:uLnTx/>
                <a:uFillTx/>
                <a:latin typeface="微软雅黑" panose="020B0503020204020204" pitchFamily="34" charset="-122"/>
                <a:cs typeface="微软雅黑" panose="020B0503020204020204" pitchFamily="34" charset="-122"/>
                <a:sym typeface="+mn-ea"/>
              </a:rPr>
              <a:t>）</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手胶</a:t>
            </a:r>
            <a:r>
              <a:rPr lang="en-US" altLang="zh-CN" sz="1000">
                <a:ln>
                  <a:noFill/>
                </a:ln>
                <a:effectLst/>
                <a:uLnTx/>
                <a:uFillTx/>
                <a:latin typeface="微软雅黑" panose="020B0503020204020204" pitchFamily="34" charset="-122"/>
                <a:cs typeface="微软雅黑" panose="020B0503020204020204" pitchFamily="34" charset="-122"/>
                <a:sym typeface="+mn-ea"/>
              </a:rPr>
              <a:t>*2</a:t>
            </a:r>
            <a:endParaRPr lang="zh-CN" altLang="zh-CN" sz="1000">
              <a:ln>
                <a:noFill/>
              </a:ln>
              <a:effectLst/>
              <a:uLnTx/>
              <a:uFillTx/>
              <a:latin typeface="微软雅黑" panose="020B0503020204020204" pitchFamily="34" charset="-122"/>
              <a:cs typeface="微软雅黑" panose="020B0503020204020204" pitchFamily="34" charset="-122"/>
            </a:endParaRPr>
          </a:p>
          <a:p>
            <a:pPr marL="0" algn="l">
              <a:lnSpc>
                <a:spcPct val="17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长度：</a:t>
            </a:r>
            <a:r>
              <a:rPr lang="en-US" sz="1000">
                <a:ln>
                  <a:noFill/>
                </a:ln>
                <a:effectLst/>
                <a:uLnTx/>
                <a:uFillTx/>
                <a:latin typeface="微软雅黑" panose="020B0503020204020204" pitchFamily="34" charset="-122"/>
                <a:cs typeface="微软雅黑" panose="020B0503020204020204" pitchFamily="34" charset="-122"/>
                <a:sym typeface="+mn-ea"/>
              </a:rPr>
              <a:t>665mm</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zh-CN" sz="1000">
                <a:ln>
                  <a:noFill/>
                </a:ln>
                <a:effectLst/>
                <a:uLnTx/>
                <a:uFillTx/>
                <a:latin typeface="微软雅黑" panose="020B0503020204020204" pitchFamily="34" charset="-122"/>
                <a:cs typeface="微软雅黑" panose="020B0503020204020204" pitchFamily="34" charset="-122"/>
              </a:rPr>
              <a:t>拍框：铝，拍杆：碳纤维</a:t>
            </a:r>
            <a:endParaRPr lang="zh-CN" altLang="zh-CN" sz="1000">
              <a:ln>
                <a:noFill/>
              </a:ln>
              <a:effectLst/>
              <a:uLnTx/>
              <a:uFillTx/>
              <a:latin typeface="微软雅黑" panose="020B0503020204020204" pitchFamily="34" charset="-122"/>
              <a:cs typeface="微软雅黑" panose="020B0503020204020204" pitchFamily="34" charset="-122"/>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2"/>
          <a:stretch>
            <a:fillRect/>
          </a:stretch>
        </p:blipFill>
        <p:spPr>
          <a:xfrm>
            <a:off x="6368415" y="1120775"/>
            <a:ext cx="5060315" cy="5074285"/>
          </a:xfrm>
          <a:prstGeom prst="rect">
            <a:avLst/>
          </a:prstGeom>
        </p:spPr>
      </p:pic>
      <p:pic>
        <p:nvPicPr>
          <p:cNvPr id="4" name="图片 3"/>
          <p:cNvPicPr>
            <a:picLocks noChangeAspect="1"/>
          </p:cNvPicPr>
          <p:nvPr/>
        </p:nvPicPr>
        <p:blipFill>
          <a:blip r:embed="rId3"/>
          <a:stretch>
            <a:fillRect/>
          </a:stretch>
        </p:blipFill>
        <p:spPr>
          <a:xfrm>
            <a:off x="916305" y="5236210"/>
            <a:ext cx="1457960" cy="1459865"/>
          </a:xfrm>
          <a:prstGeom prst="rect">
            <a:avLst/>
          </a:prstGeom>
        </p:spPr>
      </p:pic>
      <p:pic>
        <p:nvPicPr>
          <p:cNvPr id="5" name="图片 4"/>
          <p:cNvPicPr>
            <a:picLocks noChangeAspect="1"/>
          </p:cNvPicPr>
          <p:nvPr/>
        </p:nvPicPr>
        <p:blipFill>
          <a:blip r:embed="rId4"/>
          <a:stretch>
            <a:fillRect/>
          </a:stretch>
        </p:blipFill>
        <p:spPr>
          <a:xfrm>
            <a:off x="2558415" y="5236210"/>
            <a:ext cx="1432560" cy="1459865"/>
          </a:xfrm>
          <a:prstGeom prst="rect">
            <a:avLst/>
          </a:prstGeom>
        </p:spPr>
      </p:pic>
      <p:pic>
        <p:nvPicPr>
          <p:cNvPr id="2" name="图片 1" descr="透明1176×900 拷贝"/>
          <p:cNvPicPr>
            <a:picLocks noChangeAspect="1"/>
          </p:cNvPicPr>
          <p:nvPr/>
        </p:nvPicPr>
        <p:blipFill>
          <a:blip r:embed="rId5"/>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1" name="五边形 10"/>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120x120 拷贝"/>
            <p:cNvPicPr>
              <a:picLocks noChangeAspect="1"/>
            </p:cNvPicPr>
            <p:nvPr/>
          </p:nvPicPr>
          <p:blipFill>
            <a:blip r:embed="rId6"/>
            <a:stretch>
              <a:fillRect/>
            </a:stretch>
          </p:blipFill>
          <p:spPr>
            <a:xfrm>
              <a:off x="12665" y="749"/>
              <a:ext cx="642" cy="642"/>
            </a:xfrm>
            <a:prstGeom prst="rect">
              <a:avLst/>
            </a:prstGeom>
          </p:spPr>
        </p:pic>
      </p:grpSp>
      <p:pic>
        <p:nvPicPr>
          <p:cNvPr id="19" name="图片 18" descr="图片1"/>
          <p:cNvPicPr>
            <a:picLocks noChangeAspect="1"/>
          </p:cNvPicPr>
          <p:nvPr/>
        </p:nvPicPr>
        <p:blipFill>
          <a:blip r:embed="rId7"/>
          <a:stretch>
            <a:fillRect/>
          </a:stretch>
        </p:blipFill>
        <p:spPr>
          <a:xfrm>
            <a:off x="9346565" y="71755"/>
            <a:ext cx="2138680" cy="1551940"/>
          </a:xfrm>
          <a:prstGeom prst="rect">
            <a:avLst/>
          </a:prstGeom>
        </p:spPr>
      </p:pic>
      <p:pic>
        <p:nvPicPr>
          <p:cNvPr id="12" name="图片 11" descr="主图5"/>
          <p:cNvPicPr>
            <a:picLocks noChangeAspect="1"/>
          </p:cNvPicPr>
          <p:nvPr/>
        </p:nvPicPr>
        <p:blipFill>
          <a:blip r:embed="rId8"/>
          <a:stretch>
            <a:fillRect/>
          </a:stretch>
        </p:blipFill>
        <p:spPr>
          <a:xfrm>
            <a:off x="4175125" y="5236210"/>
            <a:ext cx="1459230" cy="145923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1910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拍（不含球）</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684780"/>
            <a:ext cx="501586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pPr>
            <a:r>
              <a:rPr lang="zh-CN" altLang="zh-CN" sz="1000">
                <a:latin typeface="微软雅黑" panose="020B0503020204020204" pitchFamily="34" charset="-122"/>
                <a:cs typeface="微软雅黑" panose="020B0503020204020204" pitchFamily="34" charset="-122"/>
                <a:sym typeface="+mn-ea"/>
              </a:rPr>
              <a:t>1.双拍耐用攻守兼备 (超轻耐打，用实力说话)</a:t>
            </a:r>
            <a:endParaRPr lang="zh-CN" altLang="zh-CN"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zh-CN" altLang="zh-CN" sz="1000">
                <a:latin typeface="微软雅黑" panose="020B0503020204020204" pitchFamily="34" charset="-122"/>
                <a:cs typeface="微软雅黑" panose="020B0503020204020204" pitchFamily="34" charset="-122"/>
                <a:sym typeface="+mn-ea"/>
              </a:rPr>
              <a:t>2.高弹拍头大甜区 大面积甜区设计提高击球准确性</a:t>
            </a:r>
            <a:endParaRPr lang="zh-CN" altLang="zh-CN"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zh-CN" altLang="zh-CN" sz="1000">
                <a:latin typeface="微软雅黑" panose="020B0503020204020204" pitchFamily="34" charset="-122"/>
                <a:cs typeface="微软雅黑" panose="020B0503020204020204" pitchFamily="34" charset="-122"/>
                <a:sym typeface="+mn-ea"/>
              </a:rPr>
              <a:t>3.纤细中杆大幅度降低空气阻力 弹性好 韧性强 提供良好的减震能力</a:t>
            </a:r>
            <a:endParaRPr lang="zh-CN" altLang="zh-CN"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zh-CN" altLang="zh-CN" sz="1000">
                <a:latin typeface="微软雅黑" panose="020B0503020204020204" pitchFamily="34" charset="-122"/>
                <a:cs typeface="微软雅黑" panose="020B0503020204020204" pitchFamily="34" charset="-122"/>
                <a:sym typeface="+mn-ea"/>
              </a:rPr>
              <a:t>4.低风阻 锥盖设计 减少挥拍空气阻力 确保网前控球与击球的灵活性</a:t>
            </a:r>
            <a:endParaRPr lang="zh-CN" altLang="zh-CN" sz="100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106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289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https://item.jd.com/10122572504278.html</a:t>
            </a: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lstStyle/>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型号：YY41438</a:t>
            </a:r>
            <a:endParaRPr lang="zh-CN"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zh-CN" altLang="zh-CN" sz="1000">
                <a:latin typeface="微软雅黑" panose="020B0503020204020204" pitchFamily="34" charset="-122"/>
                <a:cs typeface="微软雅黑" panose="020B0503020204020204" pitchFamily="34" charset="-122"/>
                <a:sym typeface="+mn-ea"/>
              </a:rPr>
              <a:t>6923242159951红白</a:t>
            </a:r>
            <a:endParaRPr lang="zh-CN"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规格：对拍</a:t>
            </a:r>
            <a:r>
              <a:rPr lang="en-US" altLang="zh-CN" sz="1000">
                <a:latin typeface="微软雅黑" panose="020B0503020204020204" pitchFamily="34" charset="-122"/>
                <a:cs typeface="微软雅黑" panose="020B0503020204020204" pitchFamily="34" charset="-122"/>
                <a:sym typeface="+mn-ea"/>
              </a:rPr>
              <a:t> </a:t>
            </a:r>
            <a:endParaRPr lang="en-US"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材 质：碳素复合一体</a:t>
            </a:r>
            <a:endParaRPr lang="zh-CN"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重量：85-88g(3U)</a:t>
            </a:r>
            <a:endParaRPr lang="zh-CN" altLang="zh-CN" sz="1000">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穿线磅数：20-24磅</a:t>
            </a:r>
            <a:endParaRPr lang="zh-CN" altLang="zh-CN" sz="1000">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C:/Users/Administrator/Desktop/YY41438（VS-323）/2.jpg2"/>
          <p:cNvPicPr>
            <a:picLocks noChangeAspect="1"/>
          </p:cNvPicPr>
          <p:nvPr>
            <p:custDataLst>
              <p:tags r:id="rId2"/>
            </p:custDataLst>
          </p:nvPr>
        </p:nvPicPr>
        <p:blipFill>
          <a:blip r:embed="rId3"/>
          <a:srcRect/>
          <a:stretch>
            <a:fillRect/>
          </a:stretch>
        </p:blipFill>
        <p:spPr>
          <a:xfrm>
            <a:off x="6096635" y="1064260"/>
            <a:ext cx="5025390" cy="5259070"/>
          </a:xfrm>
          <a:prstGeom prst="rect">
            <a:avLst/>
          </a:prstGeom>
        </p:spPr>
      </p:pic>
      <p:pic>
        <p:nvPicPr>
          <p:cNvPr id="4" name="图片 3" descr="3"/>
          <p:cNvPicPr>
            <a:picLocks noChangeAspect="1"/>
          </p:cNvPicPr>
          <p:nvPr/>
        </p:nvPicPr>
        <p:blipFill>
          <a:blip r:embed="rId4"/>
          <a:stretch>
            <a:fillRect/>
          </a:stretch>
        </p:blipFill>
        <p:spPr>
          <a:xfrm>
            <a:off x="561340" y="5107305"/>
            <a:ext cx="1584325" cy="1609090"/>
          </a:xfrm>
          <a:prstGeom prst="rect">
            <a:avLst/>
          </a:prstGeom>
        </p:spPr>
      </p:pic>
      <p:pic>
        <p:nvPicPr>
          <p:cNvPr id="5" name="图片 4" descr="1"/>
          <p:cNvPicPr>
            <a:picLocks noChangeAspect="1"/>
          </p:cNvPicPr>
          <p:nvPr/>
        </p:nvPicPr>
        <p:blipFill>
          <a:blip r:embed="rId5"/>
          <a:stretch>
            <a:fillRect/>
          </a:stretch>
        </p:blipFill>
        <p:spPr>
          <a:xfrm>
            <a:off x="2387600" y="5106670"/>
            <a:ext cx="1584325" cy="1609725"/>
          </a:xfrm>
          <a:prstGeom prst="rect">
            <a:avLst/>
          </a:prstGeom>
        </p:spPr>
      </p:pic>
      <p:pic>
        <p:nvPicPr>
          <p:cNvPr id="11" name="图片 10" descr="4"/>
          <p:cNvPicPr>
            <a:picLocks noChangeAspect="1"/>
          </p:cNvPicPr>
          <p:nvPr/>
        </p:nvPicPr>
        <p:blipFill>
          <a:blip r:embed="rId6"/>
          <a:stretch>
            <a:fillRect/>
          </a:stretch>
        </p:blipFill>
        <p:spPr>
          <a:xfrm>
            <a:off x="4213860" y="5104765"/>
            <a:ext cx="1611630" cy="1611630"/>
          </a:xfrm>
          <a:prstGeom prst="rect">
            <a:avLst/>
          </a:prstGeom>
        </p:spPr>
      </p:pic>
      <p:pic>
        <p:nvPicPr>
          <p:cNvPr id="12" name="图片 11" descr="透明1176×900 拷贝"/>
          <p:cNvPicPr>
            <a:picLocks noChangeAspect="1"/>
          </p:cNvPicPr>
          <p:nvPr/>
        </p:nvPicPr>
        <p:blipFill>
          <a:blip r:embed="rId7"/>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3" name="五边形 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120x120 拷贝"/>
            <p:cNvPicPr>
              <a:picLocks noChangeAspect="1"/>
            </p:cNvPicPr>
            <p:nvPr/>
          </p:nvPicPr>
          <p:blipFill>
            <a:blip r:embed="rId8"/>
            <a:stretch>
              <a:fillRect/>
            </a:stretch>
          </p:blipFill>
          <p:spPr>
            <a:xfrm>
              <a:off x="12665" y="749"/>
              <a:ext cx="642" cy="642"/>
            </a:xfrm>
            <a:prstGeom prst="rect">
              <a:avLst/>
            </a:prstGeom>
          </p:spPr>
        </p:pic>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35" y="0"/>
            <a:ext cx="1219073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8006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羽毛球拍对拍</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（红蓝色）</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01586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超轻碳素</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手感轻盈更有力度</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高性能线床</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全新体验线床打击 精准扣球绝杀</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加大甜区</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加大有效击球范围 增强防守您舒适体</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a:ln>
                  <a:noFill/>
                </a:ln>
                <a:effectLst/>
                <a:uLnTx/>
                <a:uFillTx/>
                <a:latin typeface="微软雅黑" panose="020B0503020204020204" pitchFamily="34" charset="-122"/>
                <a:cs typeface="微软雅黑" panose="020B0503020204020204" pitchFamily="34" charset="-122"/>
                <a:sym typeface="+mn-ea"/>
              </a:rPr>
              <a:t>4.</a:t>
            </a:r>
            <a:r>
              <a:rPr lang="zh-CN" altLang="zh-CN" sz="1000">
                <a:ln>
                  <a:noFill/>
                </a:ln>
                <a:effectLst/>
                <a:uLnTx/>
                <a:uFillTx/>
                <a:latin typeface="微软雅黑" panose="020B0503020204020204" pitchFamily="34" charset="-122"/>
                <a:cs typeface="微软雅黑" panose="020B0503020204020204" pitchFamily="34" charset="-122"/>
                <a:sym typeface="+mn-ea"/>
              </a:rPr>
              <a:t>碳素拍杆的韧性强劲有力,反弹更省力</a:t>
            </a:r>
            <a:endParaRPr lang="zh-CN" altLang="zh-CN" sz="1000">
              <a:ln>
                <a:noFill/>
              </a:ln>
              <a:effectLst/>
              <a:uLnTx/>
              <a:uFillTx/>
              <a:latin typeface="微软雅黑" panose="020B0503020204020204" pitchFamily="34" charset="-122"/>
              <a:cs typeface="微软雅黑" panose="020B0503020204020204" pitchFamily="34" charset="-122"/>
            </a:endParaRPr>
          </a:p>
          <a:p>
            <a:pPr algn="l">
              <a:lnSpc>
                <a:spcPct val="150000"/>
              </a:lnSpc>
            </a:pPr>
            <a:endParaRPr 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122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129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259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en-US" sz="1200" dirty="0">
                <a:solidFill>
                  <a:srgbClr val="002060"/>
                </a:solidFill>
                <a:latin typeface="微软雅黑" panose="020B0503020204020204" pitchFamily="34" charset="-122"/>
                <a:cs typeface="微软雅黑" panose="020B0503020204020204" pitchFamily="34" charset="-122"/>
                <a:sym typeface="+mn-ea"/>
              </a:rPr>
              <a:t>https://item.jd.com/10118311220256.html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1303020"/>
          </a:xfrm>
          <a:prstGeom prst="rect">
            <a:avLst/>
          </a:prstGeom>
          <a:noFill/>
        </p:spPr>
        <p:txBody>
          <a:bodyPr wrap="square" rtlCol="0">
            <a:noAutofit/>
          </a:bodyPr>
          <a:lstStyle/>
          <a:p>
            <a:pPr marL="0" algn="l">
              <a:lnSpc>
                <a:spcPct val="17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型号：VS-1913（YY10113）</a:t>
            </a:r>
            <a:endParaRPr lang="zh-CN" altLang="zh-CN" sz="1000">
              <a:ln>
                <a:noFill/>
              </a:ln>
              <a:effectLst/>
              <a:uLnTx/>
              <a:uFillTx/>
              <a:latin typeface="微软雅黑" panose="020B0503020204020204" pitchFamily="34" charset="-122"/>
              <a:cs typeface="微软雅黑" panose="020B0503020204020204" pitchFamily="34" charset="-122"/>
            </a:endParaRPr>
          </a:p>
          <a:p>
            <a:pPr marL="0" algn="l">
              <a:lnSpc>
                <a:spcPct val="17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6923242107228 红/蓝</a:t>
            </a:r>
            <a:endParaRPr lang="zh-CN" altLang="zh-CN" sz="100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规格：对拍（含</a:t>
            </a:r>
            <a:r>
              <a:rPr lang="en-US" altLang="zh-CN" sz="1000">
                <a:ln>
                  <a:noFill/>
                </a:ln>
                <a:effectLst/>
                <a:uLnTx/>
                <a:uFillTx/>
                <a:latin typeface="微软雅黑" panose="020B0503020204020204" pitchFamily="34" charset="-122"/>
                <a:cs typeface="微软雅黑" panose="020B0503020204020204" pitchFamily="34" charset="-122"/>
                <a:sym typeface="+mn-ea"/>
              </a:rPr>
              <a:t>6</a:t>
            </a:r>
            <a:r>
              <a:rPr lang="zh-CN" altLang="en-US" sz="1000">
                <a:ln>
                  <a:noFill/>
                </a:ln>
                <a:effectLst/>
                <a:uLnTx/>
                <a:uFillTx/>
                <a:latin typeface="微软雅黑" panose="020B0503020204020204" pitchFamily="34" charset="-122"/>
                <a:cs typeface="微软雅黑" panose="020B0503020204020204" pitchFamily="34" charset="-122"/>
                <a:sym typeface="+mn-ea"/>
              </a:rPr>
              <a:t>个羽毛球</a:t>
            </a:r>
            <a:r>
              <a:rPr lang="zh-CN" altLang="zh-CN" sz="1000">
                <a:ln>
                  <a:noFill/>
                </a:ln>
                <a:effectLst/>
                <a:uLnTx/>
                <a:uFillTx/>
                <a:latin typeface="微软雅黑" panose="020B0503020204020204" pitchFamily="34" charset="-122"/>
                <a:cs typeface="微软雅黑" panose="020B0503020204020204" pitchFamily="34" charset="-122"/>
                <a:sym typeface="+mn-ea"/>
              </a:rPr>
              <a:t>）</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手胶</a:t>
            </a:r>
            <a:r>
              <a:rPr lang="en-US" altLang="zh-CN" sz="1000">
                <a:ln>
                  <a:noFill/>
                </a:ln>
                <a:effectLst/>
                <a:uLnTx/>
                <a:uFillTx/>
                <a:latin typeface="微软雅黑" panose="020B0503020204020204" pitchFamily="34" charset="-122"/>
                <a:cs typeface="微软雅黑" panose="020B0503020204020204" pitchFamily="34" charset="-122"/>
                <a:sym typeface="+mn-ea"/>
              </a:rPr>
              <a:t>*2</a:t>
            </a:r>
            <a:endParaRPr lang="zh-CN" altLang="zh-CN" sz="1000">
              <a:ln>
                <a:noFill/>
              </a:ln>
              <a:effectLst/>
              <a:uLnTx/>
              <a:uFillTx/>
              <a:latin typeface="微软雅黑" panose="020B0503020204020204" pitchFamily="34" charset="-122"/>
              <a:cs typeface="微软雅黑" panose="020B0503020204020204" pitchFamily="34" charset="-122"/>
            </a:endParaRPr>
          </a:p>
          <a:p>
            <a:pPr marL="0" algn="l">
              <a:lnSpc>
                <a:spcPct val="17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重量：单支</a:t>
            </a:r>
            <a:r>
              <a:rPr lang="en-US" altLang="zh-CN" sz="1000">
                <a:ln>
                  <a:noFill/>
                </a:ln>
                <a:effectLst/>
                <a:uLnTx/>
                <a:uFillTx/>
                <a:latin typeface="微软雅黑" panose="020B0503020204020204" pitchFamily="34" charset="-122"/>
                <a:cs typeface="微软雅黑" panose="020B0503020204020204" pitchFamily="34" charset="-122"/>
                <a:sym typeface="+mn-ea"/>
              </a:rPr>
              <a:t>92</a:t>
            </a:r>
            <a:r>
              <a:rPr lang="zh-CN" altLang="zh-CN" sz="1000">
                <a:ln>
                  <a:noFill/>
                </a:ln>
                <a:effectLst/>
                <a:uLnTx/>
                <a:uFillTx/>
                <a:latin typeface="微软雅黑" panose="020B0503020204020204" pitchFamily="34" charset="-122"/>
                <a:cs typeface="微软雅黑" panose="020B0503020204020204" pitchFamily="34" charset="-122"/>
                <a:sym typeface="+mn-ea"/>
              </a:rPr>
              <a:t>克</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zh-CN" altLang="en-US" sz="1000">
                <a:ln>
                  <a:noFill/>
                </a:ln>
                <a:effectLst/>
                <a:uLnTx/>
                <a:uFillTx/>
                <a:latin typeface="微软雅黑" panose="020B0503020204020204" pitchFamily="34" charset="-122"/>
                <a:cs typeface="微软雅黑" panose="020B0503020204020204" pitchFamily="34" charset="-122"/>
                <a:sym typeface="+mn-ea"/>
              </a:rPr>
              <a:t>碳铝；</a:t>
            </a:r>
            <a:r>
              <a:rPr lang="zh-CN" altLang="zh-CN" sz="1000">
                <a:ln>
                  <a:noFill/>
                </a:ln>
                <a:effectLst/>
                <a:uLnTx/>
                <a:uFillTx/>
                <a:latin typeface="微软雅黑" panose="020B0503020204020204" pitchFamily="34" charset="-122"/>
                <a:cs typeface="微软雅黑" panose="020B0503020204020204" pitchFamily="34" charset="-122"/>
                <a:sym typeface="+mn-ea"/>
              </a:rPr>
              <a:t>柄皮：聚酯</a:t>
            </a:r>
            <a:endParaRPr lang="en-US" sz="1000" kern="1600" dirty="0">
              <a:solidFill>
                <a:schemeClr val="tx1">
                  <a:lumMod val="50000"/>
                  <a:lumOff val="50000"/>
                </a:schemeClr>
              </a:solidFill>
              <a:latin typeface="微软雅黑" panose="020B0503020204020204" pitchFamily="34" charset="-122"/>
              <a:cs typeface="微软雅黑" panose="020B0503020204020204" pitchFamily="34" charset="-122"/>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1"/>
          <p:cNvPicPr>
            <a:picLocks noChangeAspect="1"/>
          </p:cNvPicPr>
          <p:nvPr/>
        </p:nvPicPr>
        <p:blipFill>
          <a:blip r:embed="rId2"/>
          <a:stretch>
            <a:fillRect/>
          </a:stretch>
        </p:blipFill>
        <p:spPr>
          <a:xfrm>
            <a:off x="5996940" y="1066800"/>
            <a:ext cx="5006340" cy="5354955"/>
          </a:xfrm>
          <a:prstGeom prst="rect">
            <a:avLst/>
          </a:prstGeom>
        </p:spPr>
      </p:pic>
      <p:pic>
        <p:nvPicPr>
          <p:cNvPr id="12" name="图片 11"/>
          <p:cNvPicPr>
            <a:picLocks noChangeAspect="1"/>
          </p:cNvPicPr>
          <p:nvPr>
            <p:custDataLst>
              <p:tags r:id="rId3"/>
            </p:custDataLst>
          </p:nvPr>
        </p:nvPicPr>
        <p:blipFill>
          <a:blip r:embed="rId4"/>
          <a:stretch>
            <a:fillRect/>
          </a:stretch>
        </p:blipFill>
        <p:spPr>
          <a:xfrm>
            <a:off x="2403475" y="5196840"/>
            <a:ext cx="1341120" cy="1405890"/>
          </a:xfrm>
          <a:prstGeom prst="rect">
            <a:avLst/>
          </a:prstGeom>
        </p:spPr>
      </p:pic>
      <p:pic>
        <p:nvPicPr>
          <p:cNvPr id="13" name="图片 12" descr="微信截图_20230421181735"/>
          <p:cNvPicPr>
            <a:picLocks noChangeAspect="1"/>
          </p:cNvPicPr>
          <p:nvPr/>
        </p:nvPicPr>
        <p:blipFill>
          <a:blip r:embed="rId5"/>
          <a:stretch>
            <a:fillRect/>
          </a:stretch>
        </p:blipFill>
        <p:spPr>
          <a:xfrm>
            <a:off x="3990975" y="5196840"/>
            <a:ext cx="1346200" cy="1406525"/>
          </a:xfrm>
          <a:prstGeom prst="rect">
            <a:avLst/>
          </a:prstGeom>
        </p:spPr>
      </p:pic>
      <p:pic>
        <p:nvPicPr>
          <p:cNvPr id="14" name="图片 13" descr="2"/>
          <p:cNvPicPr>
            <a:picLocks noChangeAspect="1"/>
          </p:cNvPicPr>
          <p:nvPr/>
        </p:nvPicPr>
        <p:blipFill>
          <a:blip r:embed="rId6"/>
          <a:stretch>
            <a:fillRect/>
          </a:stretch>
        </p:blipFill>
        <p:spPr>
          <a:xfrm>
            <a:off x="843280" y="5135880"/>
            <a:ext cx="1399540" cy="1469390"/>
          </a:xfrm>
          <a:prstGeom prst="rect">
            <a:avLst/>
          </a:prstGeom>
        </p:spPr>
      </p:pic>
      <p:pic>
        <p:nvPicPr>
          <p:cNvPr id="2" name="图片 1" descr="透明1176×900 拷贝"/>
          <p:cNvPicPr>
            <a:picLocks noChangeAspect="1"/>
          </p:cNvPicPr>
          <p:nvPr/>
        </p:nvPicPr>
        <p:blipFill>
          <a:blip r:embed="rId7"/>
          <a:stretch>
            <a:fillRect/>
          </a:stretch>
        </p:blipFill>
        <p:spPr>
          <a:xfrm>
            <a:off x="843280" y="295910"/>
            <a:ext cx="669925" cy="669925"/>
          </a:xfrm>
          <a:prstGeom prst="rect">
            <a:avLst/>
          </a:prstGeom>
        </p:spPr>
      </p:pic>
      <p:grpSp>
        <p:nvGrpSpPr>
          <p:cNvPr id="15" name="组合 14"/>
          <p:cNvGrpSpPr/>
          <p:nvPr/>
        </p:nvGrpSpPr>
        <p:grpSpPr>
          <a:xfrm>
            <a:off x="11635105" y="-635"/>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120x120 拷贝"/>
            <p:cNvPicPr>
              <a:picLocks noChangeAspect="1"/>
            </p:cNvPicPr>
            <p:nvPr/>
          </p:nvPicPr>
          <p:blipFill>
            <a:blip r:embed="rId8"/>
            <a:stretch>
              <a:fillRect/>
            </a:stretch>
          </p:blipFill>
          <p:spPr>
            <a:xfrm>
              <a:off x="12665" y="749"/>
              <a:ext cx="642" cy="642"/>
            </a:xfrm>
            <a:prstGeom prst="rect">
              <a:avLst/>
            </a:prstGeom>
          </p:spPr>
        </p:pic>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2766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羽毛球拍套装</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684780"/>
            <a:ext cx="525716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200000"/>
              </a:lnSpc>
            </a:pPr>
            <a:r>
              <a:rPr lang="zh-CN" altLang="en-US" sz="1000">
                <a:latin typeface="微软雅黑" panose="020B0503020204020204" pitchFamily="34" charset="-122"/>
                <a:cs typeface="微软雅黑" panose="020B0503020204020204" pitchFamily="34" charset="-122"/>
                <a:sym typeface="+mn-ea"/>
              </a:rPr>
              <a:t>1.有效降低挥拍时带来的空气助力,提升扭抗力带来敏捷的回球速度，强化控制能力。</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r>
              <a:rPr lang="en-US" altLang="zh-CN" sz="1000">
                <a:latin typeface="微软雅黑" panose="020B0503020204020204" pitchFamily="34" charset="-122"/>
                <a:cs typeface="微软雅黑" panose="020B0503020204020204" pitchFamily="34" charset="-122"/>
                <a:sym typeface="+mn-ea"/>
              </a:rPr>
              <a:t>2.</a:t>
            </a:r>
            <a:r>
              <a:rPr lang="zh-CN" altLang="en-US" sz="1000">
                <a:latin typeface="微软雅黑" panose="020B0503020204020204" pitchFamily="34" charset="-122"/>
                <a:cs typeface="微软雅黑" panose="020B0503020204020204" pitchFamily="34" charset="-122"/>
                <a:sym typeface="+mn-ea"/>
              </a:rPr>
              <a:t>高刚性细中刚管，反弹更省臂力。久打不累，超轻设计带来更快反应速度,更轻松挥拍</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nSpc>
                <a:spcPct val="200000"/>
              </a:lnSpc>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82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90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269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：https://item.jd.com/10118311566949.html#crumb-wrap</a:t>
            </a: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lstStyle/>
          <a:p>
            <a:pPr marR="0" indent="0" algn="l" defTabSz="914400" fontAlgn="auto">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型号：YY41310</a:t>
            </a:r>
            <a:endParaRPr lang="zh-CN" altLang="zh-CN" sz="1000" noProof="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Arial" panose="020B0604020202020204" pitchFamily="34" charset="0"/>
              <a:buNone/>
              <a:defRPr/>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zh-CN" altLang="zh-CN" sz="1000">
                <a:latin typeface="微软雅黑" panose="020B0503020204020204" pitchFamily="34" charset="-122"/>
                <a:cs typeface="微软雅黑" panose="020B0503020204020204" pitchFamily="34" charset="-122"/>
                <a:sym typeface="+mn-ea"/>
              </a:rPr>
              <a:t>6923242147095金/银</a:t>
            </a:r>
            <a:endParaRPr lang="zh-CN" altLang="zh-CN" sz="10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规格：对拍</a:t>
            </a:r>
            <a:r>
              <a:rPr lang="zh-CN" altLang="en-US" sz="1000">
                <a:latin typeface="微软雅黑" panose="020B0503020204020204" pitchFamily="34" charset="-122"/>
                <a:cs typeface="微软雅黑" panose="020B0503020204020204" pitchFamily="34" charset="-122"/>
                <a:sym typeface="+mn-ea"/>
              </a:rPr>
              <a:t>；</a:t>
            </a:r>
            <a:r>
              <a:rPr lang="zh-CN" altLang="zh-CN" sz="1000">
                <a:latin typeface="微软雅黑" panose="020B0503020204020204" pitchFamily="34" charset="-122"/>
                <a:cs typeface="微软雅黑" panose="020B0503020204020204" pitchFamily="34" charset="-122"/>
                <a:sym typeface="+mn-ea"/>
              </a:rPr>
              <a:t>重量：</a:t>
            </a:r>
            <a:r>
              <a:rPr lang="en-US" altLang="zh-CN" sz="1000">
                <a:latin typeface="微软雅黑" panose="020B0503020204020204" pitchFamily="34" charset="-122"/>
                <a:cs typeface="微软雅黑" panose="020B0503020204020204" pitchFamily="34" charset="-122"/>
                <a:sym typeface="+mn-ea"/>
              </a:rPr>
              <a:t>500g</a:t>
            </a:r>
            <a:endParaRPr lang="zh-CN" altLang="zh-CN" sz="1000" noProof="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材质：铝合金</a:t>
            </a:r>
            <a:endParaRPr lang="zh-CN" altLang="zh-CN" sz="1000">
              <a:latin typeface="微软雅黑" panose="020B0503020204020204" pitchFamily="34" charset="-122"/>
              <a:cs typeface="微软雅黑" panose="020B0503020204020204" pitchFamily="34" charset="-122"/>
              <a:sym typeface="+mn-ea"/>
            </a:endParaRPr>
          </a:p>
          <a:p>
            <a:pPr lvl="0" indent="0" algn="l">
              <a:lnSpc>
                <a:spcPct val="150000"/>
              </a:lnSpc>
              <a:buClrTx/>
              <a:buSzTx/>
              <a:buFont typeface="Arial" panose="020B0604020202020204" pitchFamily="34" charset="0"/>
              <a:buNone/>
              <a:defRPr/>
            </a:pPr>
            <a:r>
              <a:rPr lang="zh-CN" altLang="zh-CN" sz="1000">
                <a:latin typeface="微软雅黑" panose="020B0503020204020204" pitchFamily="34" charset="-122"/>
                <a:cs typeface="微软雅黑" panose="020B0503020204020204" pitchFamily="34" charset="-122"/>
                <a:sym typeface="+mn-ea"/>
              </a:rPr>
              <a:t>配置：球拍包*1个+尼龙球*3个+手柄胶*2个</a:t>
            </a:r>
            <a:endParaRPr lang="en-US" sz="1000" kern="1600" dirty="0">
              <a:solidFill>
                <a:schemeClr val="tx1">
                  <a:lumMod val="50000"/>
                  <a:lumOff val="50000"/>
                </a:schemeClr>
              </a:solidFill>
              <a:latin typeface="微软雅黑" panose="020B0503020204020204" pitchFamily="34" charset="-122"/>
              <a:cs typeface="微软雅黑" panose="020B0503020204020204" pitchFamily="34" charset="-122"/>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11" name="图片 10" descr="C:\Users\Administrator\Desktop\微信截图_20230418103450.png微信截图_20230418103450"/>
          <p:cNvPicPr>
            <a:picLocks noChangeAspect="1"/>
          </p:cNvPicPr>
          <p:nvPr>
            <p:custDataLst>
              <p:tags r:id="rId2"/>
            </p:custDataLst>
          </p:nvPr>
        </p:nvPicPr>
        <p:blipFill>
          <a:blip r:embed="rId3"/>
          <a:srcRect/>
          <a:stretch>
            <a:fillRect/>
          </a:stretch>
        </p:blipFill>
        <p:spPr>
          <a:xfrm>
            <a:off x="764540" y="5149850"/>
            <a:ext cx="1562100" cy="1480185"/>
          </a:xfrm>
          <a:prstGeom prst="rect">
            <a:avLst/>
          </a:prstGeom>
        </p:spPr>
      </p:pic>
      <p:pic>
        <p:nvPicPr>
          <p:cNvPr id="12" name="图片 11"/>
          <p:cNvPicPr>
            <a:picLocks noChangeAspect="1"/>
          </p:cNvPicPr>
          <p:nvPr>
            <p:custDataLst>
              <p:tags r:id="rId4"/>
            </p:custDataLst>
          </p:nvPr>
        </p:nvPicPr>
        <p:blipFill>
          <a:blip r:embed="rId5"/>
          <a:stretch>
            <a:fillRect/>
          </a:stretch>
        </p:blipFill>
        <p:spPr>
          <a:xfrm>
            <a:off x="2538095" y="5189855"/>
            <a:ext cx="1395095" cy="1365250"/>
          </a:xfrm>
          <a:prstGeom prst="rect">
            <a:avLst/>
          </a:prstGeom>
        </p:spPr>
      </p:pic>
      <p:pic>
        <p:nvPicPr>
          <p:cNvPr id="13" name="图片 12"/>
          <p:cNvPicPr>
            <a:picLocks noChangeAspect="1"/>
          </p:cNvPicPr>
          <p:nvPr>
            <p:custDataLst>
              <p:tags r:id="rId6"/>
            </p:custDataLst>
          </p:nvPr>
        </p:nvPicPr>
        <p:blipFill>
          <a:blip r:embed="rId7"/>
          <a:stretch>
            <a:fillRect/>
          </a:stretch>
        </p:blipFill>
        <p:spPr>
          <a:xfrm>
            <a:off x="4243705" y="5241925"/>
            <a:ext cx="1365250" cy="1374140"/>
          </a:xfrm>
          <a:prstGeom prst="rect">
            <a:avLst/>
          </a:prstGeom>
        </p:spPr>
      </p:pic>
      <p:pic>
        <p:nvPicPr>
          <p:cNvPr id="4" name="图片 3" descr="透明1176×900 拷贝"/>
          <p:cNvPicPr>
            <a:picLocks noChangeAspect="1"/>
          </p:cNvPicPr>
          <p:nvPr/>
        </p:nvPicPr>
        <p:blipFill>
          <a:blip r:embed="rId8"/>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2" name="五边形 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120x120 拷贝"/>
            <p:cNvPicPr>
              <a:picLocks noChangeAspect="1"/>
            </p:cNvPicPr>
            <p:nvPr/>
          </p:nvPicPr>
          <p:blipFill>
            <a:blip r:embed="rId9"/>
            <a:stretch>
              <a:fillRect/>
            </a:stretch>
          </p:blipFill>
          <p:spPr>
            <a:xfrm>
              <a:off x="12665" y="749"/>
              <a:ext cx="642" cy="642"/>
            </a:xfrm>
            <a:prstGeom prst="rect">
              <a:avLst/>
            </a:prstGeom>
          </p:spPr>
        </p:pic>
      </p:grpSp>
      <p:pic>
        <p:nvPicPr>
          <p:cNvPr id="3" name="图片 2" descr="主图-1"/>
          <p:cNvPicPr>
            <a:picLocks noChangeAspect="1"/>
          </p:cNvPicPr>
          <p:nvPr/>
        </p:nvPicPr>
        <p:blipFill>
          <a:blip r:embed="rId10"/>
          <a:stretch>
            <a:fillRect/>
          </a:stretch>
        </p:blipFill>
        <p:spPr>
          <a:xfrm>
            <a:off x="6283325" y="1142365"/>
            <a:ext cx="5144400" cy="5382000"/>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4958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初级羽毛球拍（双拍）</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701290"/>
            <a:ext cx="525716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pPr>
            <a:r>
              <a:rPr lang="en-US" altLang="zh-CN" sz="1000">
                <a:latin typeface="微软雅黑" panose="020B0503020204020204" pitchFamily="34" charset="-122"/>
                <a:cs typeface="微软雅黑" panose="020B0503020204020204" pitchFamily="34" charset="-122"/>
                <a:sym typeface="+mn-ea"/>
              </a:rPr>
              <a:t>1.</a:t>
            </a:r>
            <a:r>
              <a:rPr lang="zh-CN" altLang="zh-CN" sz="1000">
                <a:latin typeface="微软雅黑" panose="020B0503020204020204" pitchFamily="34" charset="-122"/>
                <a:cs typeface="微软雅黑" panose="020B0503020204020204" pitchFamily="34" charset="-122"/>
                <a:sym typeface="+mn-ea"/>
              </a:rPr>
              <a:t>铁合金复合材质，更坚固耐用</a:t>
            </a:r>
            <a:endParaRPr lang="zh-CN" altLang="zh-CN" sz="10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70000"/>
              </a:lnSpc>
              <a:spcBef>
                <a:spcPts val="0"/>
              </a:spcBef>
              <a:spcAft>
                <a:spcPts val="0"/>
              </a:spcAft>
            </a:pPr>
            <a:r>
              <a:rPr lang="en-US" altLang="zh-CN" sz="1000">
                <a:latin typeface="微软雅黑" panose="020B0503020204020204" pitchFamily="34" charset="-122"/>
                <a:cs typeface="微软雅黑" panose="020B0503020204020204" pitchFamily="34" charset="-122"/>
                <a:sym typeface="+mn-ea"/>
              </a:rPr>
              <a:t>2.</a:t>
            </a:r>
            <a:r>
              <a:rPr lang="zh-CN" altLang="zh-CN" sz="1000">
                <a:latin typeface="微软雅黑" panose="020B0503020204020204" pitchFamily="34" charset="-122"/>
                <a:cs typeface="微软雅黑" panose="020B0503020204020204" pitchFamily="34" charset="-122"/>
                <a:sym typeface="+mn-ea"/>
              </a:rPr>
              <a:t>卵型拍头破风框，减小阻力</a:t>
            </a:r>
            <a:endParaRPr lang="zh-CN" altLang="zh-CN" sz="10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70000"/>
              </a:lnSpc>
              <a:spcBef>
                <a:spcPts val="0"/>
              </a:spcBef>
              <a:spcAft>
                <a:spcPts val="0"/>
              </a:spcAft>
            </a:pPr>
            <a:r>
              <a:rPr lang="en-US" altLang="zh-CN" sz="1000">
                <a:latin typeface="微软雅黑" panose="020B0503020204020204" pitchFamily="34" charset="-122"/>
                <a:cs typeface="微软雅黑" panose="020B0503020204020204" pitchFamily="34" charset="-122"/>
                <a:sym typeface="+mn-ea"/>
              </a:rPr>
              <a:t>3.</a:t>
            </a:r>
            <a:r>
              <a:rPr lang="zh-CN" altLang="zh-CN" sz="1000">
                <a:latin typeface="微软雅黑" panose="020B0503020204020204" pitchFamily="34" charset="-122"/>
                <a:cs typeface="微软雅黑" panose="020B0503020204020204" pitchFamily="34" charset="-122"/>
                <a:sym typeface="+mn-ea"/>
              </a:rPr>
              <a:t>大通道穿线孔</a:t>
            </a:r>
            <a:r>
              <a:rPr lang="en-US" altLang="zh-CN" sz="1000">
                <a:latin typeface="微软雅黑" panose="020B0503020204020204" pitchFamily="34" charset="-122"/>
                <a:cs typeface="微软雅黑" panose="020B0503020204020204" pitchFamily="34" charset="-122"/>
                <a:sym typeface="+mn-ea"/>
              </a:rPr>
              <a:t>/</a:t>
            </a:r>
            <a:r>
              <a:rPr lang="zh-CN" altLang="zh-CN" sz="1000">
                <a:latin typeface="微软雅黑" panose="020B0503020204020204" pitchFamily="34" charset="-122"/>
                <a:cs typeface="微软雅黑" panose="020B0503020204020204" pitchFamily="34" charset="-122"/>
                <a:sym typeface="+mn-ea"/>
              </a:rPr>
              <a:t>外三通T型接头</a:t>
            </a:r>
            <a:endParaRPr lang="zh-CN" altLang="zh-CN" sz="10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70000"/>
              </a:lnSpc>
              <a:spcBef>
                <a:spcPts val="0"/>
              </a:spcBef>
              <a:spcAft>
                <a:spcPts val="0"/>
              </a:spcAft>
            </a:pPr>
            <a:r>
              <a:rPr lang="en-US" altLang="zh-CN" sz="1000">
                <a:latin typeface="微软雅黑" panose="020B0503020204020204" pitchFamily="34" charset="-122"/>
                <a:cs typeface="微软雅黑" panose="020B0503020204020204" pitchFamily="34" charset="-122"/>
                <a:sym typeface="+mn-ea"/>
              </a:rPr>
              <a:t>4.</a:t>
            </a:r>
            <a:r>
              <a:rPr lang="zh-CN" altLang="zh-CN" sz="1000">
                <a:latin typeface="微软雅黑" panose="020B0503020204020204" pitchFamily="34" charset="-122"/>
                <a:cs typeface="微软雅黑" panose="020B0503020204020204" pitchFamily="34" charset="-122"/>
                <a:sym typeface="+mn-ea"/>
              </a:rPr>
              <a:t>舒适防滑吸汗手柄</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52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59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199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https://item.jd.com/10118311220257.html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lstStyle/>
          <a:p>
            <a:pPr marL="0" indent="0" algn="l">
              <a:lnSpc>
                <a:spcPct val="150000"/>
              </a:lnSpc>
              <a:buNone/>
            </a:pPr>
            <a:r>
              <a:rPr lang="zh-CN" altLang="zh-CN" sz="1000">
                <a:latin typeface="微软雅黑" panose="020B0503020204020204" pitchFamily="34" charset="-122"/>
                <a:cs typeface="微软雅黑" panose="020B0503020204020204" pitchFamily="34" charset="-122"/>
                <a:sym typeface="+mn-ea"/>
              </a:rPr>
              <a:t>型号：YY41441</a:t>
            </a:r>
            <a:endParaRPr lang="zh-CN" altLang="zh-CN" sz="1000">
              <a:latin typeface="微软雅黑" panose="020B0503020204020204" pitchFamily="34" charset="-122"/>
              <a:cs typeface="微软雅黑" panose="020B0503020204020204" pitchFamily="34" charset="-122"/>
            </a:endParaRPr>
          </a:p>
          <a:p>
            <a:pPr marL="0" indent="0" algn="l">
              <a:lnSpc>
                <a:spcPct val="150000"/>
              </a:lnSpc>
              <a:buNone/>
            </a:pPr>
            <a:r>
              <a:rPr lang="zh-CN" altLang="zh-CN" sz="1000">
                <a:latin typeface="微软雅黑" panose="020B0503020204020204" pitchFamily="34" charset="-122"/>
                <a:cs typeface="微软雅黑" panose="020B0503020204020204" pitchFamily="34" charset="-122"/>
                <a:sym typeface="微软雅黑" panose="020B0503020204020204" pitchFamily="34" charset="-122"/>
              </a:rPr>
              <a:t>69码：</a:t>
            </a:r>
            <a:r>
              <a:rPr lang="zh-CN" altLang="zh-CN" sz="1000">
                <a:latin typeface="微软雅黑" panose="020B0503020204020204" pitchFamily="34" charset="-122"/>
                <a:cs typeface="微软雅黑" panose="020B0503020204020204" pitchFamily="34" charset="-122"/>
                <a:sym typeface="+mn-ea"/>
              </a:rPr>
              <a:t>6923242160070蓝/白</a:t>
            </a:r>
            <a:endParaRPr lang="zh-CN" altLang="zh-CN" sz="1000">
              <a:latin typeface="微软雅黑" panose="020B0503020204020204" pitchFamily="34" charset="-122"/>
              <a:cs typeface="微软雅黑" panose="020B0503020204020204" pitchFamily="34" charset="-122"/>
              <a:sym typeface="+mn-ea"/>
            </a:endParaRPr>
          </a:p>
          <a:p>
            <a:pPr marL="0" indent="0" algn="l">
              <a:lnSpc>
                <a:spcPct val="150000"/>
              </a:lnSpc>
              <a:buNone/>
            </a:pPr>
            <a:r>
              <a:rPr lang="zh-CN" altLang="zh-CN" sz="1000">
                <a:latin typeface="微软雅黑" panose="020B0503020204020204" pitchFamily="34" charset="-122"/>
                <a:cs typeface="微软雅黑" panose="020B0503020204020204" pitchFamily="34" charset="-122"/>
                <a:sym typeface="+mn-ea"/>
              </a:rPr>
              <a:t>规格：球拍长度660mm；磅数≤22磅 </a:t>
            </a:r>
            <a:endParaRPr lang="zh-CN" altLang="zh-CN" sz="1000">
              <a:latin typeface="微软雅黑" panose="020B0503020204020204" pitchFamily="34" charset="-122"/>
              <a:cs typeface="微软雅黑" panose="020B0503020204020204" pitchFamily="34" charset="-122"/>
              <a:sym typeface="+mn-ea"/>
            </a:endParaRPr>
          </a:p>
          <a:p>
            <a:pPr marL="0" indent="0" algn="l">
              <a:lnSpc>
                <a:spcPct val="150000"/>
              </a:lnSpc>
              <a:buNone/>
            </a:pPr>
            <a:r>
              <a:rPr lang="zh-CN" altLang="zh-CN" sz="1000">
                <a:latin typeface="微软雅黑" panose="020B0503020204020204" pitchFamily="34" charset="-122"/>
                <a:cs typeface="微软雅黑" panose="020B0503020204020204" pitchFamily="34" charset="-122"/>
                <a:sym typeface="+mn-ea"/>
              </a:rPr>
              <a:t>重量：约105g</a:t>
            </a:r>
            <a:endParaRPr lang="zh-CN" altLang="zh-CN" sz="1000">
              <a:latin typeface="微软雅黑" panose="020B0503020204020204" pitchFamily="34" charset="-122"/>
              <a:cs typeface="微软雅黑" panose="020B0503020204020204" pitchFamily="34" charset="-122"/>
              <a:sym typeface="+mn-ea"/>
            </a:endParaRPr>
          </a:p>
          <a:p>
            <a:pPr marL="0" indent="0" algn="l">
              <a:lnSpc>
                <a:spcPct val="150000"/>
              </a:lnSpc>
              <a:buNone/>
            </a:pPr>
            <a:r>
              <a:rPr lang="zh-CN" altLang="zh-CN" sz="1000">
                <a:latin typeface="微软雅黑" panose="020B0503020204020204" pitchFamily="34" charset="-122"/>
                <a:cs typeface="微软雅黑" panose="020B0503020204020204" pitchFamily="34" charset="-122"/>
                <a:sym typeface="+mn-ea"/>
              </a:rPr>
              <a:t>材质：复合铁合金</a:t>
            </a: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C:\Users\Administrator\Desktop\36.jpg36"/>
          <p:cNvPicPr>
            <a:picLocks noChangeAspect="1"/>
          </p:cNvPicPr>
          <p:nvPr>
            <p:custDataLst>
              <p:tags r:id="rId2"/>
            </p:custDataLst>
          </p:nvPr>
        </p:nvPicPr>
        <p:blipFill>
          <a:blip r:embed="rId3"/>
          <a:srcRect/>
          <a:stretch>
            <a:fillRect/>
          </a:stretch>
        </p:blipFill>
        <p:spPr>
          <a:xfrm>
            <a:off x="6080760" y="1120775"/>
            <a:ext cx="5129530" cy="536194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4110990" y="5174615"/>
            <a:ext cx="1481455" cy="1504950"/>
          </a:xfrm>
          <a:prstGeom prst="rect">
            <a:avLst/>
          </a:prstGeom>
        </p:spPr>
      </p:pic>
      <p:pic>
        <p:nvPicPr>
          <p:cNvPr id="5" name="图片 4"/>
          <p:cNvPicPr>
            <a:picLocks noChangeAspect="1"/>
          </p:cNvPicPr>
          <p:nvPr>
            <p:custDataLst>
              <p:tags r:id="rId6"/>
            </p:custDataLst>
          </p:nvPr>
        </p:nvPicPr>
        <p:blipFill>
          <a:blip r:embed="rId7"/>
          <a:stretch>
            <a:fillRect/>
          </a:stretch>
        </p:blipFill>
        <p:spPr>
          <a:xfrm>
            <a:off x="2421890" y="5174615"/>
            <a:ext cx="1502410" cy="1504950"/>
          </a:xfrm>
          <a:prstGeom prst="rect">
            <a:avLst/>
          </a:prstGeom>
        </p:spPr>
      </p:pic>
      <p:pic>
        <p:nvPicPr>
          <p:cNvPr id="30" name="图片 29"/>
          <p:cNvPicPr>
            <a:picLocks noChangeAspect="1"/>
          </p:cNvPicPr>
          <p:nvPr>
            <p:custDataLst>
              <p:tags r:id="rId8"/>
            </p:custDataLst>
          </p:nvPr>
        </p:nvPicPr>
        <p:blipFill>
          <a:blip r:embed="rId9"/>
          <a:stretch>
            <a:fillRect/>
          </a:stretch>
        </p:blipFill>
        <p:spPr>
          <a:xfrm>
            <a:off x="762635" y="5189220"/>
            <a:ext cx="1472565" cy="1490345"/>
          </a:xfrm>
          <a:prstGeom prst="rect">
            <a:avLst/>
          </a:prstGeom>
        </p:spPr>
      </p:pic>
      <p:pic>
        <p:nvPicPr>
          <p:cNvPr id="3" name="图片 2"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1" name="五边形 10"/>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503146"/>
            <a:ext cx="10665841" cy="462985"/>
            <a:chOff x="763079" y="503146"/>
            <a:chExt cx="10665841" cy="462985"/>
          </a:xfrm>
        </p:grpSpPr>
        <p:sp>
          <p:nvSpPr>
            <p:cNvPr id="26" name="TextBox 7"/>
            <p:cNvSpPr txBox="1"/>
            <p:nvPr/>
          </p:nvSpPr>
          <p:spPr>
            <a:xfrm>
              <a:off x="1003495" y="503146"/>
              <a:ext cx="3592830" cy="460375"/>
            </a:xfrm>
            <a:prstGeom prst="rect">
              <a:avLst/>
            </a:prstGeom>
            <a:noFill/>
          </p:spPr>
          <p:txBody>
            <a:bodyPr wrap="none" rtlCol="0">
              <a:spAutoFit/>
            </a:bodyPr>
            <a:lstStyle/>
            <a:p>
              <a:pPr algn="l"/>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羽毛球拍FT-J66</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492061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buClrTx/>
              <a:buSzTx/>
              <a:buFont typeface="+mj-lt"/>
              <a:buNone/>
            </a:pPr>
            <a:r>
              <a:rPr lang="en-US" altLang="zh-CN" sz="1000" dirty="0">
                <a:latin typeface="微软雅黑" panose="020B0503020204020204" pitchFamily="34" charset="-122"/>
                <a:cs typeface="微软雅黑" panose="020B0503020204020204" pitchFamily="34" charset="-122"/>
                <a:sym typeface="+mn-ea"/>
              </a:rPr>
              <a:t>1.采用制作而成在保证了中杆强度的同时还增强了球拍的反弹力 合金材质耐用坚固；</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2.采用经典外三通T头 加固链接框杆减少击球震动 提高球拍的扭力 打球更持久稳定</a:t>
            </a:r>
            <a:r>
              <a:rPr lang="zh-CN" altLang="en-US" sz="1000" dirty="0">
                <a:latin typeface="微软雅黑" panose="020B0503020204020204" pitchFamily="34" charset="-122"/>
                <a:cs typeface="微软雅黑" panose="020B0503020204020204" pitchFamily="34" charset="-122"/>
                <a:sym typeface="+mn-ea"/>
              </a:rPr>
              <a:t>；</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3.舒适手柄设计 把握手感舒适减少击球时的不良震动</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4.深凹槽</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穿线便携</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不会突出能够保护好拍线不磨损 受力均匀</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mn-ea"/>
              <a:cs typeface="+mn-ea"/>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39.14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46.14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260475"/>
            <a:ext cx="3115945" cy="103378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altLang="zh-CN" sz="1000">
                <a:ln>
                  <a:noFill/>
                </a:ln>
                <a:effectLst/>
                <a:uLnTx/>
                <a:uFillTx/>
                <a:latin typeface="微软雅黑" panose="020B0503020204020204" pitchFamily="34" charset="-122"/>
                <a:cs typeface="微软雅黑" panose="020B0503020204020204" pitchFamily="34" charset="-122"/>
                <a:sym typeface="+mn-ea"/>
              </a:rPr>
              <a:t>YY43208</a:t>
            </a:r>
            <a:r>
              <a:rPr lang="en-US" sz="1000">
                <a:ln>
                  <a:noFill/>
                </a:ln>
                <a:effectLst/>
                <a:uLnTx/>
                <a:uFillTx/>
                <a:latin typeface="微软雅黑" panose="020B0503020204020204" pitchFamily="34" charset="-122"/>
                <a:cs typeface="微软雅黑" panose="020B0503020204020204" pitchFamily="34" charset="-122"/>
                <a:sym typeface="+mn-ea"/>
              </a:rPr>
              <a:t>+</a:t>
            </a:r>
            <a:r>
              <a:rPr lang="en-US" altLang="zh-CN" sz="1000">
                <a:ln>
                  <a:noFill/>
                </a:ln>
                <a:effectLst/>
                <a:uLnTx/>
                <a:uFillTx/>
                <a:latin typeface="微软雅黑" panose="020B0503020204020204" pitchFamily="34" charset="-122"/>
                <a:cs typeface="微软雅黑" panose="020B0503020204020204" pitchFamily="34" charset="-122"/>
                <a:sym typeface="+mn-ea"/>
              </a:rPr>
              <a:t>YYF4418</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码：6941916851895</a:t>
            </a:r>
            <a:r>
              <a:rPr lang="zh-CN" sz="1000">
                <a:ln>
                  <a:noFill/>
                </a:ln>
                <a:effectLst/>
                <a:uLnTx/>
                <a:uFillTx/>
                <a:latin typeface="微软雅黑" panose="020B0503020204020204" pitchFamily="34" charset="-122"/>
                <a:cs typeface="微软雅黑" panose="020B0503020204020204" pitchFamily="34" charset="-122"/>
                <a:sym typeface="+mn-ea"/>
              </a:rPr>
              <a:t>黑/白</a:t>
            </a:r>
            <a:endParaRPr 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材质：铁合金</a:t>
            </a:r>
            <a:br>
              <a:rPr lang="zh-CN" sz="1000">
                <a:ln>
                  <a:noFill/>
                </a:ln>
                <a:effectLst/>
                <a:uLnTx/>
                <a:uFillTx/>
                <a:latin typeface="微软雅黑" panose="020B0503020204020204" pitchFamily="34" charset="-122"/>
                <a:cs typeface="微软雅黑" panose="020B0503020204020204" pitchFamily="34" charset="-122"/>
                <a:sym typeface="+mn-ea"/>
              </a:rPr>
            </a:br>
            <a:r>
              <a:rPr lang="zh-CN" altLang="en-US" sz="1000">
                <a:ln>
                  <a:noFill/>
                </a:ln>
                <a:effectLst/>
                <a:uLnTx/>
                <a:uFillTx/>
                <a:latin typeface="微软雅黑" panose="020B0503020204020204" pitchFamily="34" charset="-122"/>
                <a:cs typeface="微软雅黑" panose="020B0503020204020204" pitchFamily="34" charset="-122"/>
                <a:sym typeface="+mn-ea"/>
              </a:rPr>
              <a:t>配置：球拍包</a:t>
            </a: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en-US" sz="1000">
                <a:ln>
                  <a:noFill/>
                </a:ln>
                <a:effectLst/>
                <a:uLnTx/>
                <a:uFillTx/>
                <a:latin typeface="微软雅黑" panose="020B0503020204020204" pitchFamily="34" charset="-122"/>
                <a:cs typeface="微软雅黑" panose="020B0503020204020204" pitchFamily="34" charset="-122"/>
                <a:sym typeface="+mn-ea"/>
              </a:rPr>
              <a:t>个</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尼龙球</a:t>
            </a: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个</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1"/>
          <p:cNvPicPr>
            <a:picLocks noChangeAspect="1"/>
          </p:cNvPicPr>
          <p:nvPr/>
        </p:nvPicPr>
        <p:blipFill>
          <a:blip r:embed="rId2"/>
          <a:stretch>
            <a:fillRect/>
          </a:stretch>
        </p:blipFill>
        <p:spPr>
          <a:xfrm>
            <a:off x="6082665" y="1120775"/>
            <a:ext cx="5262245" cy="5262245"/>
          </a:xfrm>
          <a:prstGeom prst="rect">
            <a:avLst/>
          </a:prstGeom>
        </p:spPr>
      </p:pic>
      <p:pic>
        <p:nvPicPr>
          <p:cNvPr id="4" name="图片 3" descr="4"/>
          <p:cNvPicPr>
            <a:picLocks noChangeAspect="1"/>
          </p:cNvPicPr>
          <p:nvPr/>
        </p:nvPicPr>
        <p:blipFill>
          <a:blip r:embed="rId3"/>
          <a:stretch>
            <a:fillRect/>
          </a:stretch>
        </p:blipFill>
        <p:spPr>
          <a:xfrm>
            <a:off x="762635" y="5113655"/>
            <a:ext cx="1459230" cy="1459230"/>
          </a:xfrm>
          <a:prstGeom prst="rect">
            <a:avLst/>
          </a:prstGeom>
        </p:spPr>
      </p:pic>
      <p:pic>
        <p:nvPicPr>
          <p:cNvPr id="13" name="图片 12" descr="8"/>
          <p:cNvPicPr>
            <a:picLocks noChangeAspect="1"/>
          </p:cNvPicPr>
          <p:nvPr/>
        </p:nvPicPr>
        <p:blipFill>
          <a:blip r:embed="rId4"/>
          <a:stretch>
            <a:fillRect/>
          </a:stretch>
        </p:blipFill>
        <p:spPr>
          <a:xfrm>
            <a:off x="2339340" y="5130800"/>
            <a:ext cx="1442085" cy="1442085"/>
          </a:xfrm>
          <a:prstGeom prst="rect">
            <a:avLst/>
          </a:prstGeom>
        </p:spPr>
      </p:pic>
      <p:pic>
        <p:nvPicPr>
          <p:cNvPr id="15" name="图片 14" descr="6"/>
          <p:cNvPicPr>
            <a:picLocks noChangeAspect="1"/>
          </p:cNvPicPr>
          <p:nvPr/>
        </p:nvPicPr>
        <p:blipFill>
          <a:blip r:embed="rId5"/>
          <a:stretch>
            <a:fillRect/>
          </a:stretch>
        </p:blipFill>
        <p:spPr>
          <a:xfrm>
            <a:off x="3898900" y="5140325"/>
            <a:ext cx="1432560" cy="1432560"/>
          </a:xfrm>
          <a:prstGeom prst="rect">
            <a:avLst/>
          </a:prstGeom>
        </p:spPr>
      </p:pic>
      <p:sp>
        <p:nvSpPr>
          <p:cNvPr id="5" name="文本框 4"/>
          <p:cNvSpPr txBox="1"/>
          <p:nvPr/>
        </p:nvSpPr>
        <p:spPr>
          <a:xfrm>
            <a:off x="762635" y="4771390"/>
            <a:ext cx="4648835" cy="262255"/>
          </a:xfrm>
          <a:prstGeom prst="rect">
            <a:avLst/>
          </a:prstGeom>
          <a:noFill/>
        </p:spPr>
        <p:txBody>
          <a:bodyPr wrap="square" rtlCol="0">
            <a:noAutofit/>
          </a:bodyPr>
          <a:lstStyle/>
          <a:p>
            <a:pPr algn="l">
              <a:lnSpc>
                <a:spcPct val="130000"/>
              </a:lnSpc>
              <a:buClrTx/>
              <a:buSzTx/>
              <a:buNone/>
            </a:pPr>
            <a:r>
              <a:rPr lang="zh-CN" altLang="en-US" sz="1000" b="1" dirty="0">
                <a:solidFill>
                  <a:srgbClr val="002060"/>
                </a:solidFill>
                <a:latin typeface="微软雅黑" panose="020B0503020204020204" pitchFamily="34" charset="-122"/>
                <a:cs typeface="微软雅黑 Light" panose="020B0502040204020203" charset="-122"/>
              </a:rPr>
              <a:t>电商链接</a:t>
            </a:r>
            <a:r>
              <a:rPr lang="zh-CN" altLang="en-US" sz="1000" b="1" dirty="0">
                <a:solidFill>
                  <a:srgbClr val="002060"/>
                </a:solidFill>
                <a:latin typeface="微软雅黑 Light" panose="020B0502040204020203" charset="-122"/>
                <a:ea typeface="微软雅黑 Light" panose="020B0502040204020203" charset="-122"/>
                <a:cs typeface="微软雅黑 Light" panose="020B0502040204020203" charset="-122"/>
              </a:rPr>
              <a:t>：</a:t>
            </a:r>
            <a:r>
              <a:rPr lang="en-US" altLang="zh-CN" sz="1000" b="1" dirty="0">
                <a:solidFill>
                  <a:srgbClr val="002060"/>
                </a:solidFill>
                <a:latin typeface="微软雅黑 Light" panose="020B0502040204020203" charset="-122"/>
                <a:ea typeface="微软雅黑 Light" panose="020B0502040204020203" charset="-122"/>
                <a:cs typeface="微软雅黑 Light" panose="020B0502040204020203" charset="-122"/>
              </a:rPr>
              <a:t>https://item.jd.com/10203782539576.html</a:t>
            </a:r>
            <a:endParaRPr lang="en-US" altLang="zh-CN" sz="1000" b="1" dirty="0">
              <a:solidFill>
                <a:srgbClr val="002060"/>
              </a:solidFill>
              <a:latin typeface="微软雅黑 Light" panose="020B0502040204020203" charset="-122"/>
              <a:ea typeface="微软雅黑 Light" panose="020B0502040204020203" charset="-122"/>
              <a:cs typeface="微软雅黑 Light" panose="020B0502040204020203" charset="-122"/>
            </a:endParaRPr>
          </a:p>
        </p:txBody>
      </p:sp>
      <p:pic>
        <p:nvPicPr>
          <p:cNvPr id="7" name="图片 6" descr="透明1176×900 拷贝"/>
          <p:cNvPicPr>
            <a:picLocks noChangeAspect="1"/>
          </p:cNvPicPr>
          <p:nvPr/>
        </p:nvPicPr>
        <p:blipFill>
          <a:blip r:embed="rId6"/>
          <a:stretch>
            <a:fillRect/>
          </a:stretch>
        </p:blipFill>
        <p:spPr>
          <a:xfrm>
            <a:off x="843280" y="295910"/>
            <a:ext cx="669925" cy="669925"/>
          </a:xfrm>
          <a:prstGeom prst="rect">
            <a:avLst/>
          </a:prstGeom>
        </p:spPr>
      </p:pic>
      <p:grpSp>
        <p:nvGrpSpPr>
          <p:cNvPr id="3" name="组合 2"/>
          <p:cNvGrpSpPr/>
          <p:nvPr/>
        </p:nvGrpSpPr>
        <p:grpSpPr>
          <a:xfrm>
            <a:off x="11635105" y="-10160"/>
            <a:ext cx="407670" cy="572135"/>
            <a:chOff x="12665" y="620"/>
            <a:chExt cx="642" cy="901"/>
          </a:xfrm>
        </p:grpSpPr>
        <p:sp>
          <p:nvSpPr>
            <p:cNvPr id="11" name="五边形 10"/>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7"/>
            <a:stretch>
              <a:fillRect/>
            </a:stretch>
          </p:blipFill>
          <p:spPr>
            <a:xfrm>
              <a:off x="12665" y="749"/>
              <a:ext cx="642" cy="642"/>
            </a:xfrm>
            <a:prstGeom prst="rect">
              <a:avLst/>
            </a:prstGeom>
          </p:spPr>
        </p:pic>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51054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羽毛球拍（超轻碳素纤维）</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684780"/>
            <a:ext cx="525716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Font typeface="Arial" panose="020B0604020202020204" pitchFamily="34" charset="0"/>
            </a:pPr>
            <a:r>
              <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1.手</a:t>
            </a:r>
            <a:r>
              <a:rPr lang="zh-CN" altLang="zh-CN" sz="1000">
                <a:ln>
                  <a:noFill/>
                </a:ln>
                <a:effectLst/>
                <a:uLnTx/>
                <a:uFillTx/>
                <a:latin typeface="微软雅黑" panose="020B0503020204020204" pitchFamily="34" charset="-122"/>
                <a:cs typeface="微软雅黑" panose="020B0503020204020204" pitchFamily="34" charset="-122"/>
                <a:sym typeface="+mn-ea"/>
              </a:rPr>
              <a:t>感超轻，轻盈材质感，快速出击</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Font typeface="Arial" panose="020B0604020202020204" pitchFamily="34" charset="0"/>
            </a:pPr>
            <a:r>
              <a:rPr lang="zh-CN" altLang="zh-CN" sz="1000">
                <a:ln>
                  <a:noFill/>
                </a:ln>
                <a:effectLst/>
                <a:uLnTx/>
                <a:uFillTx/>
                <a:latin typeface="微软雅黑" panose="020B0503020204020204" pitchFamily="34" charset="-122"/>
                <a:cs typeface="微软雅黑" panose="020B0503020204020204" pitchFamily="34" charset="-122"/>
                <a:sym typeface="+mn-ea"/>
              </a:rPr>
              <a:t>2.高刚性中管，平衡反弹和抗扭性能，破风拍框，空气动力学拍框面科</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Font typeface="Arial" panose="020B0604020202020204" pitchFamily="34" charset="0"/>
            </a:pPr>
            <a:r>
              <a:rPr lang="zh-CN" altLang="zh-CN" sz="1000">
                <a:ln>
                  <a:noFill/>
                </a:ln>
                <a:effectLst/>
                <a:uLnTx/>
                <a:uFillTx/>
                <a:latin typeface="微软雅黑" panose="020B0503020204020204" pitchFamily="34" charset="-122"/>
                <a:cs typeface="微软雅黑" panose="020B0503020204020204" pitchFamily="34" charset="-122"/>
                <a:sym typeface="+mn-ea"/>
              </a:rPr>
              <a:t>减震手柄，舒适握感久不滑手</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Font typeface="Arial" panose="020B0604020202020204" pitchFamily="34" charset="0"/>
            </a:pPr>
            <a:r>
              <a:rPr lang="zh-CN" altLang="zh-CN" sz="1000">
                <a:ln>
                  <a:noFill/>
                </a:ln>
                <a:effectLst/>
                <a:uLnTx/>
                <a:uFillTx/>
                <a:latin typeface="微软雅黑" panose="020B0503020204020204" pitchFamily="34" charset="-122"/>
                <a:cs typeface="微软雅黑" panose="020B0503020204020204" pitchFamily="34" charset="-122"/>
                <a:sym typeface="+mn-ea"/>
              </a:rPr>
              <a:t>3.紧固轻盈，纳米碳素材料，挥舞击球，舒适拍身不变形</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 typeface="Arial" panose="020B0604020202020204" pitchFamily="34" charset="0"/>
              <a:buNone/>
            </a:pPr>
            <a:r>
              <a:rPr lang="zh-CN" altLang="zh-CN" sz="1000">
                <a:ln>
                  <a:noFill/>
                </a:ln>
                <a:effectLst/>
                <a:uLnTx/>
                <a:uFillTx/>
                <a:latin typeface="微软雅黑" panose="020B0503020204020204" pitchFamily="34" charset="-122"/>
                <a:cs typeface="微软雅黑" panose="020B0503020204020204" pitchFamily="34" charset="-122"/>
                <a:sym typeface="+mn-ea"/>
              </a:rPr>
              <a:t>4.一体成型，挥洒自如，超轻碳素，轻盈手感，提高击球后白回弹带，助你发起连续强攻</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92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229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https://item.jd.com/10118311220255.html#crumb-wrap</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lstStyle/>
          <a:p>
            <a:pPr indent="0" algn="l">
              <a:lnSpc>
                <a:spcPct val="150000"/>
              </a:lnSpc>
              <a:buFont typeface="Arial" panose="020B0604020202020204" pitchFamily="34" charset="0"/>
              <a:buNone/>
              <a:defRPr/>
            </a:pPr>
            <a:r>
              <a:rPr lang="zh-CN" altLang="zh-CN" sz="1000">
                <a:ln>
                  <a:noFill/>
                </a:ln>
                <a:effectLst/>
                <a:uLnTx/>
                <a:uFillTx/>
                <a:latin typeface="微软雅黑" panose="020B0503020204020204" pitchFamily="34" charset="-122"/>
                <a:cs typeface="微软雅黑" panose="020B0503020204020204" pitchFamily="34" charset="-122"/>
                <a:sym typeface="+mn-ea"/>
              </a:rPr>
              <a:t>型号：YY42500</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Arial" panose="020B0604020202020204" pitchFamily="34" charset="0"/>
              <a:buNone/>
              <a:defRPr/>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zh-CN" altLang="zh-CN" sz="1000">
                <a:ln>
                  <a:noFill/>
                </a:ln>
                <a:effectLst/>
                <a:uLnTx/>
                <a:uFillTx/>
                <a:latin typeface="微软雅黑" panose="020B0503020204020204" pitchFamily="34" charset="-122"/>
                <a:cs typeface="微软雅黑" panose="020B0503020204020204" pitchFamily="34" charset="-122"/>
                <a:sym typeface="+mn-ea"/>
              </a:rPr>
              <a:t>6923242182171白/黑灰</a:t>
            </a:r>
            <a:r>
              <a:rPr lang="en-US" altLang="zh-CN" sz="1000">
                <a:ln>
                  <a:noFill/>
                </a:ln>
                <a:effectLst/>
                <a:uLnTx/>
                <a:uFillTx/>
                <a:latin typeface="微软雅黑" panose="020B0503020204020204" pitchFamily="34" charset="-122"/>
                <a:cs typeface="微软雅黑" panose="020B0503020204020204" pitchFamily="34" charset="-122"/>
                <a:sym typeface="+mn-ea"/>
              </a:rPr>
              <a:t> </a:t>
            </a:r>
            <a:endPar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50000"/>
              </a:lnSpc>
              <a:buFont typeface="Arial" panose="020B0604020202020204" pitchFamily="34" charset="0"/>
              <a:buNone/>
              <a:defRPr/>
            </a:pPr>
            <a:r>
              <a:rPr lang="zh-CN" altLang="zh-CN" sz="1000">
                <a:ln>
                  <a:noFill/>
                </a:ln>
                <a:effectLst/>
                <a:uLnTx/>
                <a:uFillTx/>
                <a:latin typeface="微软雅黑" panose="020B0503020204020204" pitchFamily="34" charset="-122"/>
                <a:cs typeface="微软雅黑" panose="020B0503020204020204" pitchFamily="34" charset="-122"/>
                <a:sym typeface="+mn-ea"/>
              </a:rPr>
              <a:t>规格：单拍</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50000"/>
              </a:lnSpc>
              <a:buFont typeface="Arial" panose="020B0604020202020204" pitchFamily="34" charset="0"/>
              <a:buNone/>
              <a:defRPr/>
            </a:pPr>
            <a:r>
              <a:rPr lang="zh-CN" altLang="zh-CN" sz="1000">
                <a:ln>
                  <a:noFill/>
                </a:ln>
                <a:effectLst/>
                <a:uLnTx/>
                <a:uFillTx/>
                <a:latin typeface="微软雅黑" panose="020B0503020204020204" pitchFamily="34" charset="-122"/>
                <a:cs typeface="微软雅黑" panose="020B0503020204020204" pitchFamily="34" charset="-122"/>
                <a:sym typeface="+mn-ea"/>
              </a:rPr>
              <a:t>重量：</a:t>
            </a:r>
            <a:r>
              <a:rPr lang="en-US" altLang="zh-CN" sz="1000">
                <a:ln>
                  <a:noFill/>
                </a:ln>
                <a:effectLst/>
                <a:uLnTx/>
                <a:uFillTx/>
                <a:latin typeface="微软雅黑" panose="020B0503020204020204" pitchFamily="34" charset="-122"/>
                <a:cs typeface="微软雅黑" panose="020B0503020204020204" pitchFamily="34" charset="-122"/>
                <a:sym typeface="+mn-ea"/>
              </a:rPr>
              <a:t>83g</a:t>
            </a:r>
            <a:r>
              <a:rPr lang="zh-CN" altLang="en-US" sz="1000">
                <a:ln>
                  <a:noFill/>
                </a:ln>
                <a:effectLst/>
                <a:uLnTx/>
                <a:uFillTx/>
                <a:latin typeface="微软雅黑" panose="020B0503020204020204" pitchFamily="34" charset="-122"/>
                <a:cs typeface="微软雅黑" panose="020B0503020204020204" pitchFamily="34" charset="-122"/>
                <a:sym typeface="+mn-ea"/>
              </a:rPr>
              <a:t>（</a:t>
            </a:r>
            <a:r>
              <a:rPr lang="en-US" altLang="zh-CN" sz="1000">
                <a:ln>
                  <a:noFill/>
                </a:ln>
                <a:effectLst/>
                <a:uLnTx/>
                <a:uFillTx/>
                <a:latin typeface="微软雅黑" panose="020B0503020204020204" pitchFamily="34" charset="-122"/>
                <a:cs typeface="微软雅黑" panose="020B0503020204020204" pitchFamily="34" charset="-122"/>
                <a:sym typeface="+mn-ea"/>
              </a:rPr>
              <a:t>4U</a:t>
            </a:r>
            <a:r>
              <a:rPr lang="zh-CN" altLang="en-US" sz="1000">
                <a:ln>
                  <a:noFill/>
                </a:ln>
                <a:effectLst/>
                <a:uLnTx/>
                <a:uFillTx/>
                <a:latin typeface="微软雅黑" panose="020B0503020204020204" pitchFamily="34" charset="-122"/>
                <a:cs typeface="微软雅黑" panose="020B0503020204020204" pitchFamily="34" charset="-122"/>
                <a:sym typeface="+mn-ea"/>
              </a:rPr>
              <a:t>）</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50000"/>
              </a:lnSpc>
              <a:buFont typeface="Arial" panose="020B0604020202020204" pitchFamily="34" charset="0"/>
              <a:buNone/>
              <a:defRPr/>
            </a:pPr>
            <a:r>
              <a:rPr lang="zh-CN" altLang="zh-CN" sz="1000">
                <a:ln>
                  <a:noFill/>
                </a:ln>
                <a:effectLst/>
                <a:uLnTx/>
                <a:uFillTx/>
                <a:latin typeface="微软雅黑" panose="020B0503020204020204" pitchFamily="34" charset="-122"/>
                <a:cs typeface="微软雅黑" panose="020B0503020204020204" pitchFamily="34" charset="-122"/>
                <a:sym typeface="+mn-ea"/>
              </a:rPr>
              <a:t>材质：碳素</a:t>
            </a:r>
            <a:endParaRPr lang="en-US" sz="1000" kern="1600" dirty="0">
              <a:solidFill>
                <a:schemeClr val="tx1">
                  <a:lumMod val="50000"/>
                  <a:lumOff val="50000"/>
                </a:schemeClr>
              </a:solidFill>
              <a:latin typeface="微软雅黑" panose="020B0503020204020204" pitchFamily="34" charset="-122"/>
              <a:cs typeface="微软雅黑" panose="020B0503020204020204" pitchFamily="34" charset="-122"/>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5"/>
          <p:cNvPicPr>
            <a:picLocks noChangeAspect="1"/>
          </p:cNvPicPr>
          <p:nvPr/>
        </p:nvPicPr>
        <p:blipFill>
          <a:blip r:embed="rId2"/>
          <a:stretch>
            <a:fillRect/>
          </a:stretch>
        </p:blipFill>
        <p:spPr>
          <a:xfrm>
            <a:off x="6096635" y="1120775"/>
            <a:ext cx="5118735" cy="5325110"/>
          </a:xfrm>
          <a:prstGeom prst="rect">
            <a:avLst/>
          </a:prstGeom>
        </p:spPr>
      </p:pic>
      <p:pic>
        <p:nvPicPr>
          <p:cNvPr id="12" name="图片 11" descr="D:\产品图片\包销品图片\2.匹克羽毛球拍超轻全碳素纤维YY42500\3.jpg3"/>
          <p:cNvPicPr>
            <a:picLocks noChangeAspect="1"/>
          </p:cNvPicPr>
          <p:nvPr>
            <p:custDataLst>
              <p:tags r:id="rId3"/>
            </p:custDataLst>
          </p:nvPr>
        </p:nvPicPr>
        <p:blipFill>
          <a:blip r:embed="rId4"/>
          <a:srcRect/>
          <a:stretch>
            <a:fillRect/>
          </a:stretch>
        </p:blipFill>
        <p:spPr>
          <a:xfrm>
            <a:off x="554990" y="5091430"/>
            <a:ext cx="1617345" cy="1680845"/>
          </a:xfrm>
          <a:prstGeom prst="rect">
            <a:avLst/>
          </a:prstGeom>
        </p:spPr>
      </p:pic>
      <p:pic>
        <p:nvPicPr>
          <p:cNvPr id="13" name="图片 12" descr="C:\Users\Administrator\Desktop\微信截图_20230421183148.png微信截图_20230421183148"/>
          <p:cNvPicPr>
            <a:picLocks noChangeAspect="1"/>
          </p:cNvPicPr>
          <p:nvPr>
            <p:custDataLst>
              <p:tags r:id="rId5"/>
            </p:custDataLst>
          </p:nvPr>
        </p:nvPicPr>
        <p:blipFill>
          <a:blip r:embed="rId6"/>
          <a:srcRect/>
          <a:stretch>
            <a:fillRect/>
          </a:stretch>
        </p:blipFill>
        <p:spPr>
          <a:xfrm>
            <a:off x="2397125" y="5091430"/>
            <a:ext cx="1634490" cy="1674495"/>
          </a:xfrm>
          <a:prstGeom prst="rect">
            <a:avLst/>
          </a:prstGeom>
        </p:spPr>
      </p:pic>
      <p:pic>
        <p:nvPicPr>
          <p:cNvPr id="14" name="图片 13" descr="C:\Users\Administrator\Desktop\微信截图_20230421183212.png微信截图_20230421183212"/>
          <p:cNvPicPr>
            <a:picLocks noChangeAspect="1"/>
          </p:cNvPicPr>
          <p:nvPr/>
        </p:nvPicPr>
        <p:blipFill>
          <a:blip r:embed="rId7"/>
          <a:srcRect/>
          <a:stretch>
            <a:fillRect/>
          </a:stretch>
        </p:blipFill>
        <p:spPr>
          <a:xfrm>
            <a:off x="4257040" y="5086350"/>
            <a:ext cx="1643380" cy="1679575"/>
          </a:xfrm>
          <a:prstGeom prst="rect">
            <a:avLst/>
          </a:prstGeom>
        </p:spPr>
      </p:pic>
      <p:pic>
        <p:nvPicPr>
          <p:cNvPr id="2" name="图片 1" descr="透明1176×900 拷贝"/>
          <p:cNvPicPr>
            <a:picLocks noChangeAspect="1"/>
          </p:cNvPicPr>
          <p:nvPr/>
        </p:nvPicPr>
        <p:blipFill>
          <a:blip r:embed="rId8"/>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1" name="五边形 10"/>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120x120 拷贝"/>
            <p:cNvPicPr>
              <a:picLocks noChangeAspect="1"/>
            </p:cNvPicPr>
            <p:nvPr/>
          </p:nvPicPr>
          <p:blipFill>
            <a:blip r:embed="rId9"/>
            <a:stretch>
              <a:fillRect/>
            </a:stretch>
          </p:blipFill>
          <p:spPr>
            <a:xfrm>
              <a:off x="12665" y="749"/>
              <a:ext cx="642" cy="642"/>
            </a:xfrm>
            <a:prstGeom prst="rect">
              <a:avLst/>
            </a:prstGeom>
          </p:spPr>
        </p:pic>
      </p:gr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15950" y="2684780"/>
            <a:ext cx="54057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pPr>
            <a:r>
              <a:rPr lang="en-US" altLang="zh-CN" sz="1000" dirty="0">
                <a:latin typeface="+mn-ea"/>
                <a:ea typeface="+mn-ea"/>
                <a:cs typeface="+mn-ea"/>
                <a:sym typeface="+mn-ea"/>
              </a:rPr>
              <a:t>1.</a:t>
            </a:r>
            <a:r>
              <a:rPr lang="zh-CN" altLang="en-US" sz="1000" dirty="0">
                <a:latin typeface="+mn-ea"/>
                <a:ea typeface="+mn-ea"/>
                <a:cs typeface="+mn-ea"/>
                <a:sym typeface="+mn-ea"/>
              </a:rPr>
              <a:t>精致做工 彰显品质</a:t>
            </a:r>
            <a:r>
              <a:rPr lang="en-US" altLang="zh-CN" sz="1000" dirty="0">
                <a:latin typeface="+mn-ea"/>
                <a:ea typeface="+mn-ea"/>
                <a:cs typeface="+mn-ea"/>
                <a:sym typeface="+mn-ea"/>
              </a:rPr>
              <a:t>.</a:t>
            </a:r>
            <a:r>
              <a:rPr lang="zh-CN" altLang="en-US" sz="1000" dirty="0">
                <a:latin typeface="+mn-ea"/>
                <a:ea typeface="+mn-ea"/>
                <a:cs typeface="+mn-ea"/>
                <a:sym typeface="+mn-ea"/>
              </a:rPr>
              <a:t>每一个细节都苛刻</a:t>
            </a:r>
            <a:endParaRPr lang="zh-CN" altLang="en-US" sz="1000" dirty="0">
              <a:latin typeface="+mn-ea"/>
              <a:ea typeface="+mn-ea"/>
              <a:cs typeface="+mn-ea"/>
            </a:endParaRPr>
          </a:p>
          <a:p>
            <a:pPr>
              <a:lnSpc>
                <a:spcPct val="170000"/>
              </a:lnSpc>
              <a:spcBef>
                <a:spcPts val="0"/>
              </a:spcBef>
              <a:spcAft>
                <a:spcPts val="0"/>
              </a:spcAft>
            </a:pPr>
            <a:r>
              <a:rPr lang="en-US" altLang="zh-CN" sz="1000" dirty="0">
                <a:latin typeface="+mn-ea"/>
                <a:ea typeface="+mn-ea"/>
                <a:cs typeface="+mn-ea"/>
                <a:sym typeface="+mn-ea"/>
              </a:rPr>
              <a:t>2.</a:t>
            </a:r>
            <a:r>
              <a:rPr lang="zh-CN" altLang="en-US" sz="1000" dirty="0">
                <a:latin typeface="+mn-ea"/>
                <a:ea typeface="+mn-ea"/>
                <a:cs typeface="+mn-ea"/>
                <a:sym typeface="+mn-ea"/>
              </a:rPr>
              <a:t>羽毛片排列紧密，稳定性高</a:t>
            </a:r>
            <a:endParaRPr lang="zh-CN" altLang="en-US" sz="1000" dirty="0">
              <a:latin typeface="+mn-ea"/>
              <a:ea typeface="+mn-ea"/>
              <a:cs typeface="+mn-ea"/>
            </a:endParaRPr>
          </a:p>
          <a:p>
            <a:pPr>
              <a:lnSpc>
                <a:spcPct val="170000"/>
              </a:lnSpc>
              <a:spcBef>
                <a:spcPts val="0"/>
              </a:spcBef>
              <a:spcAft>
                <a:spcPts val="0"/>
              </a:spcAft>
            </a:pPr>
            <a:r>
              <a:rPr lang="en-US" altLang="zh-CN" sz="1000" dirty="0">
                <a:latin typeface="+mn-ea"/>
                <a:ea typeface="+mn-ea"/>
                <a:cs typeface="+mn-ea"/>
                <a:sym typeface="+mn-ea"/>
              </a:rPr>
              <a:t>3.</a:t>
            </a:r>
            <a:r>
              <a:rPr lang="zh-CN" altLang="en-US" sz="1000" dirty="0">
                <a:latin typeface="+mn-ea"/>
                <a:ea typeface="+mn-ea"/>
                <a:cs typeface="+mn-ea"/>
                <a:sym typeface="+mn-ea"/>
              </a:rPr>
              <a:t>严格挑选好的鸭毛，羽毛厚实，羽毛球纤维紧密</a:t>
            </a:r>
            <a:endParaRPr lang="zh-CN" altLang="en-US" sz="1000" dirty="0">
              <a:latin typeface="+mn-ea"/>
              <a:ea typeface="+mn-ea"/>
              <a:cs typeface="+mn-ea"/>
            </a:endParaRPr>
          </a:p>
          <a:p>
            <a:pPr>
              <a:lnSpc>
                <a:spcPct val="170000"/>
              </a:lnSpc>
              <a:spcBef>
                <a:spcPts val="0"/>
              </a:spcBef>
              <a:spcAft>
                <a:spcPts val="0"/>
              </a:spcAft>
            </a:pPr>
            <a:r>
              <a:rPr lang="en-US" altLang="zh-CN" sz="1000" dirty="0">
                <a:latin typeface="+mn-ea"/>
                <a:ea typeface="+mn-ea"/>
                <a:cs typeface="+mn-ea"/>
                <a:sym typeface="+mn-ea"/>
              </a:rPr>
              <a:t>4.</a:t>
            </a:r>
            <a:r>
              <a:rPr lang="zh-CN" altLang="en-US" sz="1000" dirty="0">
                <a:latin typeface="+mn-ea"/>
                <a:ea typeface="+mn-ea"/>
                <a:cs typeface="+mn-ea"/>
                <a:sym typeface="+mn-ea"/>
              </a:rPr>
              <a:t>毛杆粗壮，保证的较强的耐打度，可承受专业羽毛球</a:t>
            </a:r>
            <a:r>
              <a:rPr lang="en-US" altLang="zh-CN" sz="1000" dirty="0">
                <a:latin typeface="+mn-ea"/>
                <a:ea typeface="+mn-ea"/>
                <a:cs typeface="+mn-ea"/>
                <a:sym typeface="+mn-ea"/>
              </a:rPr>
              <a:t>.</a:t>
            </a:r>
            <a:r>
              <a:rPr lang="zh-CN" altLang="en-US" sz="1000" dirty="0">
                <a:latin typeface="+mn-ea"/>
                <a:ea typeface="+mn-ea"/>
                <a:cs typeface="+mn-ea"/>
                <a:sym typeface="+mn-ea"/>
              </a:rPr>
              <a:t>运动员连续的大力扣杀</a:t>
            </a:r>
            <a:r>
              <a:rPr lang="en-US" altLang="zh-CN" sz="1000" dirty="0">
                <a:latin typeface="+mn-ea"/>
                <a:ea typeface="+mn-ea"/>
                <a:cs typeface="+mn-ea"/>
                <a:sym typeface="+mn-ea"/>
              </a:rPr>
              <a:t>.</a:t>
            </a:r>
            <a:r>
              <a:rPr lang="zh-CN" altLang="en-US" sz="1000" dirty="0">
                <a:latin typeface="+mn-ea"/>
                <a:ea typeface="+mn-ea"/>
                <a:cs typeface="+mn-ea"/>
                <a:sym typeface="+mn-ea"/>
              </a:rPr>
              <a:t>耐打度非常高</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5</a:t>
            </a:r>
            <a:r>
              <a:rPr lang="en-US" sz="1400" b="1" dirty="0">
                <a:solidFill>
                  <a:schemeClr val="bg1"/>
                </a:solidFill>
                <a:latin typeface="微软雅黑" panose="020B0503020204020204" pitchFamily="34" charset="-122"/>
                <a:cs typeface="微软雅黑" panose="020B0503020204020204" pitchFamily="34" charset="-122"/>
                <a:sym typeface="+mn-ea"/>
              </a:rPr>
              <a:t>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https://item.jd.com/10096464439154.html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YY52305 </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码：6941916803788白色</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规格：六只装</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毛重：</a:t>
            </a:r>
            <a:r>
              <a:rPr lang="en-US" altLang="zh-CN" sz="1000" dirty="0">
                <a:latin typeface="微软雅黑" panose="020B0503020204020204" pitchFamily="34" charset="-122"/>
                <a:cs typeface="微软雅黑" panose="020B0503020204020204" pitchFamily="34" charset="-122"/>
                <a:sym typeface="+mn-ea"/>
              </a:rPr>
              <a:t>0.093kg        </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材质：水鸭毛</a:t>
            </a:r>
            <a:endParaRPr lang="en-US" sz="1000" kern="1600" dirty="0">
              <a:solidFill>
                <a:schemeClr val="tx1">
                  <a:lumMod val="50000"/>
                  <a:lumOff val="50000"/>
                </a:schemeClr>
              </a:solidFill>
              <a:latin typeface="微软雅黑" panose="020B0503020204020204" pitchFamily="34" charset="-122"/>
              <a:cs typeface="微软雅黑" panose="020B0503020204020204" pitchFamily="34" charset="-122"/>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羽毛球主图-1"/>
          <p:cNvPicPr>
            <a:picLocks noChangeAspect="1"/>
          </p:cNvPicPr>
          <p:nvPr/>
        </p:nvPicPr>
        <p:blipFill>
          <a:blip r:embed="rId2"/>
          <a:stretch>
            <a:fillRect/>
          </a:stretch>
        </p:blipFill>
        <p:spPr>
          <a:xfrm>
            <a:off x="6096635" y="1120775"/>
            <a:ext cx="5347335" cy="5347335"/>
          </a:xfrm>
          <a:prstGeom prst="rect">
            <a:avLst/>
          </a:prstGeom>
        </p:spPr>
      </p:pic>
      <p:pic>
        <p:nvPicPr>
          <p:cNvPr id="4" name="图片 3" descr="羽毛球主图-5"/>
          <p:cNvPicPr>
            <a:picLocks noChangeAspect="1"/>
          </p:cNvPicPr>
          <p:nvPr/>
        </p:nvPicPr>
        <p:blipFill>
          <a:blip r:embed="rId3"/>
          <a:stretch>
            <a:fillRect/>
          </a:stretch>
        </p:blipFill>
        <p:spPr>
          <a:xfrm>
            <a:off x="843280" y="5149215"/>
            <a:ext cx="1494155" cy="1494155"/>
          </a:xfrm>
          <a:prstGeom prst="rect">
            <a:avLst/>
          </a:prstGeom>
        </p:spPr>
      </p:pic>
      <p:pic>
        <p:nvPicPr>
          <p:cNvPr id="5" name="图片 4" descr="羽毛球主图-2"/>
          <p:cNvPicPr>
            <a:picLocks noChangeAspect="1"/>
          </p:cNvPicPr>
          <p:nvPr/>
        </p:nvPicPr>
        <p:blipFill>
          <a:blip r:embed="rId4"/>
          <a:stretch>
            <a:fillRect/>
          </a:stretch>
        </p:blipFill>
        <p:spPr>
          <a:xfrm>
            <a:off x="4147820" y="5149215"/>
            <a:ext cx="1494155" cy="1494155"/>
          </a:xfrm>
          <a:prstGeom prst="rect">
            <a:avLst/>
          </a:prstGeom>
        </p:spPr>
      </p:pic>
      <p:pic>
        <p:nvPicPr>
          <p:cNvPr id="14" name="图片 13" descr="羽毛球主图-4"/>
          <p:cNvPicPr>
            <a:picLocks noChangeAspect="1"/>
          </p:cNvPicPr>
          <p:nvPr/>
        </p:nvPicPr>
        <p:blipFill>
          <a:blip r:embed="rId5"/>
          <a:stretch>
            <a:fillRect/>
          </a:stretch>
        </p:blipFill>
        <p:spPr>
          <a:xfrm>
            <a:off x="2448560" y="5149215"/>
            <a:ext cx="1494155" cy="1494155"/>
          </a:xfrm>
          <a:prstGeom prst="rect">
            <a:avLst/>
          </a:prstGeom>
        </p:spPr>
      </p:pic>
      <p:pic>
        <p:nvPicPr>
          <p:cNvPr id="3" name="图片 2" descr="透明1176×900 拷贝"/>
          <p:cNvPicPr>
            <a:picLocks noChangeAspect="1"/>
          </p:cNvPicPr>
          <p:nvPr/>
        </p:nvPicPr>
        <p:blipFill>
          <a:blip r:embed="rId6"/>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8" name="五边形 7"/>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20x120 拷贝"/>
            <p:cNvPicPr>
              <a:picLocks noChangeAspect="1"/>
            </p:cNvPicPr>
            <p:nvPr/>
          </p:nvPicPr>
          <p:blipFill>
            <a:blip r:embed="rId7"/>
            <a:stretch>
              <a:fillRect/>
            </a:stretch>
          </p:blipFill>
          <p:spPr>
            <a:xfrm>
              <a:off x="12665" y="749"/>
              <a:ext cx="642" cy="642"/>
            </a:xfrm>
            <a:prstGeom prst="rect">
              <a:avLst/>
            </a:prstGeom>
          </p:spPr>
        </p:pic>
      </p:grpSp>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羽毛球</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grpSp>
        <p:nvGrpSpPr>
          <p:cNvPr id="11" name="组合 10"/>
          <p:cNvGrpSpPr/>
          <p:nvPr/>
        </p:nvGrpSpPr>
        <p:grpSpPr>
          <a:xfrm>
            <a:off x="763079" y="440281"/>
            <a:ext cx="10665841" cy="570865"/>
            <a:chOff x="763079" y="440281"/>
            <a:chExt cx="10665841" cy="570865"/>
          </a:xfrm>
        </p:grpSpPr>
        <p:sp>
          <p:nvSpPr>
            <p:cNvPr id="12" name="TextBox 7"/>
            <p:cNvSpPr txBox="1"/>
            <p:nvPr/>
          </p:nvSpPr>
          <p:spPr>
            <a:xfrm>
              <a:off x="916500" y="440281"/>
              <a:ext cx="35179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endParaRPr lang="zh-CN" altLang="en-US" sz="2400" b="1" dirty="0">
                <a:solidFill>
                  <a:schemeClr val="bg2">
                    <a:lumMod val="25000"/>
                  </a:schemeClr>
                </a:solidFill>
                <a:cs typeface="+mn-ea"/>
                <a:sym typeface="+mn-lt"/>
              </a:endParaRPr>
            </a:p>
          </p:txBody>
        </p:sp>
        <p:cxnSp>
          <p:nvCxnSpPr>
            <p:cNvPr id="13" name="直接连接符 12"/>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41910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乒乓球拍双横拍套装</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zh-CN" sz="1000">
                <a:ln>
                  <a:noFill/>
                </a:ln>
                <a:effectLst/>
                <a:uLnTx/>
                <a:uFillTx/>
                <a:latin typeface="微软雅黑" panose="020B0503020204020204" pitchFamily="34" charset="-122"/>
                <a:cs typeface="微软雅黑" panose="020B0503020204020204" pitchFamily="34" charset="-122"/>
                <a:sym typeface="+mn-ea"/>
              </a:rPr>
              <a:t>木质底板+黄线立式手柄高档覆膜</a:t>
            </a:r>
            <a:r>
              <a:rPr lang="zh-CN" altLang="zh-CN" sz="1000">
                <a:ln>
                  <a:noFill/>
                </a:ln>
                <a:effectLst/>
                <a:uLnTx/>
                <a:uFillTx/>
                <a:latin typeface="微软雅黑" panose="020B0503020204020204" pitchFamily="34" charset="-122"/>
                <a:cs typeface="微软雅黑" panose="020B0503020204020204" pitchFamily="34" charset="-122"/>
                <a:sym typeface="+mn-ea"/>
              </a:rPr>
              <a:t>双面反胶</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zh-CN" sz="1000">
                <a:ln>
                  <a:noFill/>
                </a:ln>
                <a:effectLst/>
                <a:uLnTx/>
                <a:uFillTx/>
                <a:latin typeface="微软雅黑" panose="020B0503020204020204" pitchFamily="34" charset="-122"/>
                <a:cs typeface="微软雅黑" panose="020B0503020204020204" pitchFamily="34" charset="-122"/>
                <a:sym typeface="+mn-ea"/>
              </a:rPr>
              <a:t>纯木底板，手感出众，攻防一体</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zh-CN" sz="1000">
                <a:ln>
                  <a:noFill/>
                </a:ln>
                <a:effectLst/>
                <a:uLnTx/>
                <a:uFillTx/>
                <a:latin typeface="微软雅黑" panose="020B0503020204020204" pitchFamily="34" charset="-122"/>
                <a:cs typeface="微软雅黑" panose="020B0503020204020204" pitchFamily="34" charset="-122"/>
                <a:sym typeface="+mn-ea"/>
              </a:rPr>
              <a:t>强化打击持球稳定</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轻松控球运动轨迹,减少丢球率,海绵吃球深</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4.</a:t>
            </a:r>
            <a:r>
              <a:rPr lang="zh-CN" altLang="zh-CN" sz="1000">
                <a:ln>
                  <a:noFill/>
                </a:ln>
                <a:effectLst/>
                <a:uLnTx/>
                <a:uFillTx/>
                <a:latin typeface="微软雅黑" panose="020B0503020204020204" pitchFamily="34" charset="-122"/>
                <a:cs typeface="微软雅黑" panose="020B0503020204020204" pitchFamily="34" charset="-122"/>
                <a:sym typeface="+mn-ea"/>
              </a:rPr>
              <a:t>弹性优良,强烈进攻丝毫不手软</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Tx/>
            </a:pPr>
            <a:r>
              <a:rPr lang="en-US" altLang="zh-CN" sz="1000" dirty="0">
                <a:latin typeface="微软雅黑" panose="020B0503020204020204" pitchFamily="34" charset="-122"/>
                <a:cs typeface="微软雅黑" panose="020B0503020204020204" pitchFamily="34" charset="-122"/>
                <a:sym typeface="+mn-ea"/>
              </a:rPr>
              <a:t>5.力量大弧线长，正反手反转 容易应对相持球攻削结合</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148</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https://item.jd.com/10096565666653.html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4402455" cy="1667510"/>
          </a:xfrm>
          <a:prstGeom prst="rect">
            <a:avLst/>
          </a:prstGeom>
          <a:noFill/>
        </p:spPr>
        <p:txBody>
          <a:bodyPr wrap="square" rtlCol="0">
            <a:noAutofit/>
          </a:bodyPr>
          <a:lstStyle/>
          <a:p>
            <a:pPr algn="l">
              <a:lnSpc>
                <a:spcPct val="13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型号：YY11401</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None/>
            </a:pPr>
            <a:r>
              <a:rPr lang="en-US" altLang="zh-CN" sz="1000" dirty="0">
                <a:ln>
                  <a:noFill/>
                </a:ln>
                <a:effectLst/>
                <a:uLnTx/>
                <a:uFillTx/>
                <a:latin typeface="微软雅黑" panose="020B0503020204020204" pitchFamily="34" charset="-122"/>
                <a:cs typeface="微软雅黑" panose="020B0503020204020204" pitchFamily="34" charset="-122"/>
                <a:sym typeface="+mn-ea"/>
              </a:rPr>
              <a:t>69</a:t>
            </a:r>
            <a:r>
              <a:rPr lang="zh-CN" altLang="zh-CN" sz="1000" dirty="0">
                <a:ln>
                  <a:noFill/>
                </a:ln>
                <a:effectLst/>
                <a:uLnTx/>
                <a:uFillTx/>
                <a:latin typeface="微软雅黑" panose="020B0503020204020204" pitchFamily="34" charset="-122"/>
                <a:cs typeface="微软雅黑" panose="020B0503020204020204" pitchFamily="34" charset="-122"/>
                <a:sym typeface="+mn-ea"/>
              </a:rPr>
              <a:t>码：6923242159340</a:t>
            </a:r>
            <a:r>
              <a:rPr lang="zh-CN" altLang="en-US" sz="1000" dirty="0">
                <a:ln>
                  <a:noFill/>
                </a:ln>
                <a:effectLst/>
                <a:uLnTx/>
                <a:uFillTx/>
                <a:latin typeface="微软雅黑" panose="020B0503020204020204" pitchFamily="34" charset="-122"/>
                <a:cs typeface="微软雅黑" panose="020B0503020204020204" pitchFamily="34" charset="-122"/>
                <a:sym typeface="+mn-ea"/>
              </a:rPr>
              <a:t>黑</a:t>
            </a:r>
            <a:r>
              <a:rPr lang="en-US" altLang="zh-CN" sz="1000" dirty="0">
                <a:ln>
                  <a:noFill/>
                </a:ln>
                <a:effectLst/>
                <a:uLnTx/>
                <a:uFillTx/>
                <a:latin typeface="微软雅黑" panose="020B0503020204020204" pitchFamily="34" charset="-122"/>
                <a:cs typeface="微软雅黑" panose="020B0503020204020204" pitchFamily="34" charset="-122"/>
                <a:sym typeface="+mn-ea"/>
              </a:rPr>
              <a:t>/</a:t>
            </a:r>
            <a:r>
              <a:rPr lang="zh-CN" altLang="en-US" sz="1000" dirty="0">
                <a:ln>
                  <a:noFill/>
                </a:ln>
                <a:effectLst/>
                <a:uLnTx/>
                <a:uFillTx/>
                <a:latin typeface="微软雅黑" panose="020B0503020204020204" pitchFamily="34" charset="-122"/>
                <a:cs typeface="微软雅黑" panose="020B0503020204020204" pitchFamily="34" charset="-122"/>
                <a:sym typeface="+mn-ea"/>
              </a:rPr>
              <a:t>红</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规格：对拍</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重量：约</a:t>
            </a:r>
            <a:r>
              <a:rPr lang="en-US" altLang="zh-CN" sz="1000" dirty="0">
                <a:ln>
                  <a:noFill/>
                </a:ln>
                <a:effectLst/>
                <a:uLnTx/>
                <a:uFillTx/>
                <a:latin typeface="微软雅黑" panose="020B0503020204020204" pitchFamily="34" charset="-122"/>
                <a:cs typeface="微软雅黑" panose="020B0503020204020204" pitchFamily="34" charset="-122"/>
                <a:sym typeface="+mn-ea"/>
              </a:rPr>
              <a:t>0.385kg</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材质：底板：</a:t>
            </a:r>
            <a:r>
              <a:rPr lang="en-US" altLang="zh-CN" sz="1000" dirty="0">
                <a:ln>
                  <a:noFill/>
                </a:ln>
                <a:effectLst/>
                <a:uLnTx/>
                <a:uFillTx/>
                <a:latin typeface="微软雅黑" panose="020B0503020204020204" pitchFamily="34" charset="-122"/>
                <a:cs typeface="微软雅黑" panose="020B0503020204020204" pitchFamily="34" charset="-122"/>
                <a:sym typeface="+mn-ea"/>
              </a:rPr>
              <a:t>杨木底板</a:t>
            </a:r>
            <a:r>
              <a:rPr lang="zh-CN" altLang="en-US" sz="1000" dirty="0">
                <a:ln>
                  <a:noFill/>
                </a:ln>
                <a:effectLst/>
                <a:uLnTx/>
                <a:uFillTx/>
                <a:latin typeface="微软雅黑" panose="020B0503020204020204" pitchFamily="34" charset="-122"/>
                <a:cs typeface="微软雅黑" panose="020B0503020204020204" pitchFamily="34" charset="-122"/>
                <a:sym typeface="+mn-ea"/>
              </a:rPr>
              <a:t>；</a:t>
            </a:r>
            <a:r>
              <a:rPr lang="en-US" altLang="zh-CN" sz="1000" dirty="0">
                <a:ln>
                  <a:noFill/>
                </a:ln>
                <a:effectLst/>
                <a:uLnTx/>
                <a:uFillTx/>
                <a:latin typeface="微软雅黑" panose="020B0503020204020204" pitchFamily="34" charset="-122"/>
                <a:cs typeface="微软雅黑" panose="020B0503020204020204" pitchFamily="34" charset="-122"/>
                <a:sym typeface="+mn-ea"/>
              </a:rPr>
              <a:t>球拍套胶</a:t>
            </a:r>
            <a:r>
              <a:rPr lang="zh-CN" altLang="en-US" sz="1000" dirty="0">
                <a:ln>
                  <a:noFill/>
                </a:ln>
                <a:effectLst/>
                <a:uLnTx/>
                <a:uFillTx/>
                <a:latin typeface="微软雅黑" panose="020B0503020204020204" pitchFamily="34" charset="-122"/>
                <a:cs typeface="微软雅黑" panose="020B0503020204020204" pitchFamily="34" charset="-122"/>
                <a:sym typeface="+mn-ea"/>
              </a:rPr>
              <a:t>：</a:t>
            </a:r>
            <a:r>
              <a:rPr lang="en-US" altLang="zh-CN" sz="1000" dirty="0">
                <a:ln>
                  <a:noFill/>
                </a:ln>
                <a:effectLst/>
                <a:uLnTx/>
                <a:uFillTx/>
                <a:latin typeface="微软雅黑" panose="020B0503020204020204" pitchFamily="34" charset="-122"/>
                <a:cs typeface="微软雅黑" panose="020B0503020204020204" pitchFamily="34" charset="-122"/>
                <a:sym typeface="+mn-ea"/>
              </a:rPr>
              <a:t>覆膜双面反胶</a:t>
            </a:r>
            <a:r>
              <a:rPr lang="zh-CN" altLang="en-US" sz="1000" dirty="0">
                <a:ln>
                  <a:noFill/>
                </a:ln>
                <a:effectLst/>
                <a:uLnTx/>
                <a:uFillTx/>
                <a:latin typeface="微软雅黑" panose="020B0503020204020204" pitchFamily="34" charset="-122"/>
                <a:cs typeface="微软雅黑" panose="020B0503020204020204" pitchFamily="34" charset="-122"/>
                <a:sym typeface="+mn-ea"/>
              </a:rPr>
              <a:t>；</a:t>
            </a:r>
            <a:r>
              <a:rPr lang="en-US" altLang="zh-CN" sz="1000" dirty="0">
                <a:ln>
                  <a:noFill/>
                </a:ln>
                <a:effectLst/>
                <a:uLnTx/>
                <a:uFillTx/>
                <a:latin typeface="微软雅黑" panose="020B0503020204020204" pitchFamily="34" charset="-122"/>
                <a:cs typeface="微软雅黑" panose="020B0503020204020204" pitchFamily="34" charset="-122"/>
                <a:sym typeface="+mn-ea"/>
              </a:rPr>
              <a:t>球</a:t>
            </a:r>
            <a:r>
              <a:rPr lang="zh-CN" altLang="en-US" sz="1000" dirty="0">
                <a:ln>
                  <a:noFill/>
                </a:ln>
                <a:effectLst/>
                <a:uLnTx/>
                <a:uFillTx/>
                <a:latin typeface="微软雅黑" panose="020B0503020204020204" pitchFamily="34" charset="-122"/>
                <a:cs typeface="微软雅黑" panose="020B0503020204020204" pitchFamily="34" charset="-122"/>
                <a:sym typeface="+mn-ea"/>
              </a:rPr>
              <a:t>：</a:t>
            </a:r>
            <a:r>
              <a:rPr lang="en-US" altLang="zh-CN" sz="1000" dirty="0">
                <a:ln>
                  <a:noFill/>
                </a:ln>
                <a:effectLst/>
                <a:uLnTx/>
                <a:uFillTx/>
                <a:latin typeface="微软雅黑" panose="020B0503020204020204" pitchFamily="34" charset="-122"/>
                <a:cs typeface="微软雅黑" panose="020B0503020204020204" pitchFamily="34" charset="-122"/>
                <a:sym typeface="+mn-ea"/>
              </a:rPr>
              <a:t>ABS</a:t>
            </a:r>
            <a:r>
              <a:rPr lang="zh-CN" altLang="en-US" sz="1000" dirty="0">
                <a:ln>
                  <a:noFill/>
                </a:ln>
                <a:effectLst/>
                <a:uLnTx/>
                <a:uFillTx/>
                <a:latin typeface="微软雅黑" panose="020B0503020204020204" pitchFamily="34" charset="-122"/>
                <a:cs typeface="微软雅黑" panose="020B0503020204020204" pitchFamily="34" charset="-122"/>
                <a:sym typeface="+mn-ea"/>
              </a:rPr>
              <a:t>；</a:t>
            </a:r>
            <a:r>
              <a:rPr lang="zh-CN" altLang="zh-CN" sz="1000" dirty="0">
                <a:ln>
                  <a:noFill/>
                </a:ln>
                <a:effectLst/>
                <a:uLnTx/>
                <a:uFillTx/>
                <a:latin typeface="微软雅黑" panose="020B0503020204020204" pitchFamily="34" charset="-122"/>
                <a:cs typeface="微软雅黑" panose="020B0503020204020204" pitchFamily="34" charset="-122"/>
                <a:sym typeface="+mn-ea"/>
              </a:rPr>
              <a:t>手柄：横拍</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标配：乒乓球拍*2，乒乓球*3</a:t>
            </a:r>
            <a:endParaRPr lang="zh-CN" sz="1000">
              <a:latin typeface="微软雅黑" panose="020B0503020204020204" pitchFamily="34" charset="-122"/>
              <a:cs typeface="微软雅黑" panose="020B0503020204020204" pitchFamily="34" charset="-122"/>
              <a:sym typeface="+mn-ea"/>
            </a:endParaRPr>
          </a:p>
        </p:txBody>
      </p:sp>
      <p:pic>
        <p:nvPicPr>
          <p:cNvPr id="12" name="图片 11" descr="图片4"/>
          <p:cNvPicPr>
            <a:picLocks noChangeAspect="1"/>
          </p:cNvPicPr>
          <p:nvPr>
            <p:custDataLst>
              <p:tags r:id="rId2"/>
            </p:custDataLst>
          </p:nvPr>
        </p:nvPicPr>
        <p:blipFill>
          <a:blip r:embed="rId3"/>
          <a:stretch>
            <a:fillRect/>
          </a:stretch>
        </p:blipFill>
        <p:spPr>
          <a:xfrm>
            <a:off x="5920740" y="1120775"/>
            <a:ext cx="5363845" cy="563245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692785" y="5168900"/>
            <a:ext cx="1587500" cy="1578610"/>
          </a:xfrm>
          <a:prstGeom prst="rect">
            <a:avLst/>
          </a:prstGeom>
        </p:spPr>
      </p:pic>
      <p:pic>
        <p:nvPicPr>
          <p:cNvPr id="13" name="图片 12"/>
          <p:cNvPicPr>
            <a:picLocks noChangeAspect="1"/>
          </p:cNvPicPr>
          <p:nvPr>
            <p:custDataLst>
              <p:tags r:id="rId6"/>
            </p:custDataLst>
          </p:nvPr>
        </p:nvPicPr>
        <p:blipFill>
          <a:blip r:embed="rId7"/>
          <a:stretch>
            <a:fillRect/>
          </a:stretch>
        </p:blipFill>
        <p:spPr>
          <a:xfrm>
            <a:off x="2412365" y="5154295"/>
            <a:ext cx="1647190" cy="1628140"/>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4146550" y="5146040"/>
            <a:ext cx="1631315" cy="1575435"/>
          </a:xfrm>
          <a:prstGeom prst="rect">
            <a:avLst/>
          </a:prstGeom>
        </p:spPr>
      </p:pic>
      <p:pic>
        <p:nvPicPr>
          <p:cNvPr id="3" name="图片 2"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503146"/>
            <a:ext cx="10665841" cy="462985"/>
            <a:chOff x="763079" y="503146"/>
            <a:chExt cx="10665841" cy="462985"/>
          </a:xfrm>
        </p:grpSpPr>
        <p:sp>
          <p:nvSpPr>
            <p:cNvPr id="26" name="TextBox 7"/>
            <p:cNvSpPr txBox="1"/>
            <p:nvPr/>
          </p:nvSpPr>
          <p:spPr>
            <a:xfrm>
              <a:off x="1003495" y="503146"/>
              <a:ext cx="4724400" cy="460375"/>
            </a:xfrm>
            <a:prstGeom prst="rect">
              <a:avLst/>
            </a:prstGeom>
            <a:noFill/>
          </p:spPr>
          <p:txBody>
            <a:bodyPr wrap="none" rtlCol="0">
              <a:spAutoFit/>
            </a:bodyPr>
            <a:lstStyle/>
            <a:p>
              <a:pPr algn="l"/>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7号PU篮球（不含配件）</a:t>
              </a: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01586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buClrTx/>
              <a:buSzTx/>
              <a:buFont typeface="+mj-lt"/>
              <a:buNone/>
            </a:pPr>
            <a:r>
              <a:rPr lang="en-US" altLang="zh-CN" sz="1000" dirty="0">
                <a:latin typeface="微软雅黑" panose="020B0503020204020204" pitchFamily="34" charset="-122"/>
                <a:cs typeface="微软雅黑" panose="020B0503020204020204" pitchFamily="34" charset="-122"/>
                <a:sym typeface="+mn-ea"/>
              </a:rPr>
              <a:t>1.</a:t>
            </a:r>
            <a:r>
              <a:rPr lang="en-US" altLang="zh-CN" sz="1000" dirty="0">
                <a:latin typeface="+mn-ea"/>
                <a:cs typeface="+mn-ea"/>
                <a:sym typeface="+mn-ea"/>
              </a:rPr>
              <a:t>PU</a:t>
            </a:r>
            <a:r>
              <a:rPr lang="zh-CN" altLang="en-US" sz="1000" dirty="0">
                <a:latin typeface="+mn-ea"/>
                <a:cs typeface="+mn-ea"/>
                <a:sym typeface="+mn-ea"/>
              </a:rPr>
              <a:t>吸湿皮革，吸汗防滑，手感舒适投球更精准；</a:t>
            </a:r>
            <a:endParaRPr lang="zh-CN" altLang="en-US" sz="1000" dirty="0">
              <a:latin typeface="+mn-ea"/>
              <a:cs typeface="+mn-ea"/>
              <a:sym typeface="+mn-ea"/>
            </a:endParaRPr>
          </a:p>
          <a:p>
            <a:pPr algn="l">
              <a:lnSpc>
                <a:spcPct val="150000"/>
              </a:lnSpc>
              <a:buClrTx/>
              <a:buSzTx/>
              <a:buFont typeface="+mj-lt"/>
              <a:buNone/>
            </a:pPr>
            <a:r>
              <a:rPr lang="en-US" altLang="zh-CN" sz="1000" dirty="0">
                <a:latin typeface="+mn-ea"/>
                <a:cs typeface="+mn-ea"/>
                <a:sym typeface="+mn-ea"/>
              </a:rPr>
              <a:t>2.</a:t>
            </a:r>
            <a:r>
              <a:rPr lang="zh-CN" altLang="en-US" sz="1000" dirty="0">
                <a:latin typeface="+mn-ea"/>
                <a:cs typeface="+mn-ea"/>
                <a:sym typeface="+mn-ea"/>
              </a:rPr>
              <a:t>真实吸湿</a:t>
            </a:r>
            <a:r>
              <a:rPr lang="en-US" altLang="zh-CN" sz="1000" dirty="0">
                <a:latin typeface="+mn-ea"/>
                <a:cs typeface="+mn-ea"/>
                <a:sym typeface="+mn-ea"/>
              </a:rPr>
              <a:t> </a:t>
            </a:r>
            <a:r>
              <a:rPr lang="zh-CN" altLang="en-US" sz="1000" dirty="0">
                <a:latin typeface="+mn-ea"/>
                <a:cs typeface="+mn-ea"/>
                <a:sym typeface="+mn-ea"/>
              </a:rPr>
              <a:t>真实手感的掌控。</a:t>
            </a:r>
            <a:endParaRPr lang="en-US" altLang="zh-CN" sz="1000" dirty="0">
              <a:latin typeface="+mn-ea"/>
              <a:cs typeface="+mn-ea"/>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73.34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79.34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94</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DQ113702</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6923242169561</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颜色：黑色</a:t>
            </a:r>
            <a:endParaRPr 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材质：</a:t>
            </a:r>
            <a:r>
              <a:rPr lang="zh-CN" altLang="en-US" sz="1000">
                <a:ln>
                  <a:noFill/>
                </a:ln>
                <a:effectLst/>
                <a:uLnTx/>
                <a:uFillTx/>
                <a:latin typeface="微软雅黑" panose="020B0503020204020204" pitchFamily="34" charset="-122"/>
                <a:cs typeface="微软雅黑" panose="020B0503020204020204" pitchFamily="34" charset="-122"/>
                <a:sym typeface="+mn-ea"/>
              </a:rPr>
              <a:t>玻璃纤维</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DQ113702篮球主图-1(1)"/>
          <p:cNvPicPr>
            <a:picLocks noChangeAspect="1"/>
          </p:cNvPicPr>
          <p:nvPr/>
        </p:nvPicPr>
        <p:blipFill>
          <a:blip r:embed="rId2"/>
          <a:stretch>
            <a:fillRect/>
          </a:stretch>
        </p:blipFill>
        <p:spPr>
          <a:xfrm>
            <a:off x="6231255" y="1156970"/>
            <a:ext cx="5040630" cy="5040630"/>
          </a:xfrm>
          <a:prstGeom prst="rect">
            <a:avLst/>
          </a:prstGeom>
        </p:spPr>
      </p:pic>
      <p:pic>
        <p:nvPicPr>
          <p:cNvPr id="4" name="图片 3" descr="DQ113702篮球主图-2(1)"/>
          <p:cNvPicPr>
            <a:picLocks noChangeAspect="1"/>
          </p:cNvPicPr>
          <p:nvPr/>
        </p:nvPicPr>
        <p:blipFill>
          <a:blip r:embed="rId3"/>
          <a:stretch>
            <a:fillRect/>
          </a:stretch>
        </p:blipFill>
        <p:spPr>
          <a:xfrm>
            <a:off x="762635" y="5049520"/>
            <a:ext cx="1605915" cy="1605915"/>
          </a:xfrm>
          <a:prstGeom prst="rect">
            <a:avLst/>
          </a:prstGeom>
        </p:spPr>
      </p:pic>
      <p:pic>
        <p:nvPicPr>
          <p:cNvPr id="5" name="图片 4" descr="画板 5"/>
          <p:cNvPicPr>
            <a:picLocks noChangeAspect="1"/>
          </p:cNvPicPr>
          <p:nvPr/>
        </p:nvPicPr>
        <p:blipFill>
          <a:blip r:embed="rId4"/>
          <a:stretch>
            <a:fillRect/>
          </a:stretch>
        </p:blipFill>
        <p:spPr>
          <a:xfrm>
            <a:off x="2448560" y="5108575"/>
            <a:ext cx="1546860" cy="1546860"/>
          </a:xfrm>
          <a:prstGeom prst="rect">
            <a:avLst/>
          </a:prstGeom>
        </p:spPr>
      </p:pic>
      <p:sp>
        <p:nvSpPr>
          <p:cNvPr id="7" name="文本框 6"/>
          <p:cNvSpPr txBox="1"/>
          <p:nvPr/>
        </p:nvSpPr>
        <p:spPr>
          <a:xfrm>
            <a:off x="762635" y="4725670"/>
            <a:ext cx="6096000" cy="275590"/>
          </a:xfrm>
          <a:prstGeom prst="rect">
            <a:avLst/>
          </a:prstGeom>
          <a:noFill/>
        </p:spPr>
        <p:txBody>
          <a:bodyPr wrap="square" rtlCol="0" anchor="t">
            <a:spAutoFit/>
          </a:bodyPr>
          <a:lstStyle/>
          <a:p>
            <a:r>
              <a:rPr lang="zh-CN" altLang="en-US" sz="1200"/>
              <a:t>电商链接：</a:t>
            </a:r>
            <a:r>
              <a:rPr lang="en-US" altLang="zh-CN" sz="1200"/>
              <a:t>https://item.jd.com/10096361366660.html</a:t>
            </a:r>
            <a:endParaRPr lang="en-US" altLang="zh-CN" sz="1200"/>
          </a:p>
        </p:txBody>
      </p:sp>
      <p:pic>
        <p:nvPicPr>
          <p:cNvPr id="12" name="图片 11"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11" name="图片 10" descr="主图-3"/>
          <p:cNvPicPr>
            <a:picLocks noChangeAspect="1"/>
          </p:cNvPicPr>
          <p:nvPr/>
        </p:nvPicPr>
        <p:blipFill>
          <a:blip r:embed="rId6"/>
          <a:stretch>
            <a:fillRect/>
          </a:stretch>
        </p:blipFill>
        <p:spPr>
          <a:xfrm>
            <a:off x="4075430" y="5015865"/>
            <a:ext cx="1635125" cy="16351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505686"/>
            <a:ext cx="10665841" cy="460445"/>
            <a:chOff x="763079" y="505686"/>
            <a:chExt cx="10665841" cy="460445"/>
          </a:xfrm>
        </p:grpSpPr>
        <p:sp>
          <p:nvSpPr>
            <p:cNvPr id="26" name="TextBox 7"/>
            <p:cNvSpPr txBox="1"/>
            <p:nvPr/>
          </p:nvSpPr>
          <p:spPr>
            <a:xfrm>
              <a:off x="1003744" y="505686"/>
              <a:ext cx="4836795" cy="460375"/>
            </a:xfrm>
            <a:prstGeom prst="rect">
              <a:avLst/>
            </a:prstGeom>
            <a:noFill/>
          </p:spPr>
          <p:txBody>
            <a:bodyPr wrap="square" rtlCol="0">
              <a:spAutoFit/>
            </a:bodyPr>
            <a:lstStyle/>
            <a:p>
              <a:pPr algn="l"/>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dirty="0">
                  <a:sym typeface="+mn-ea"/>
                </a:rPr>
                <a:t>篮球</a:t>
              </a:r>
              <a:r>
                <a:rPr lang="en-US" altLang="zh-CN" sz="2400" b="1" dirty="0">
                  <a:sym typeface="+mn-ea"/>
                </a:rPr>
                <a:t>7</a:t>
              </a:r>
              <a:r>
                <a:rPr lang="zh-CN" altLang="en-US" sz="2400" b="1" dirty="0">
                  <a:sym typeface="+mn-ea"/>
                </a:rPr>
                <a:t>号</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（不含配件）</a:t>
              </a: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495550"/>
            <a:ext cx="5269230"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70000"/>
              </a:lnSpc>
              <a:spcBef>
                <a:spcPts val="0"/>
              </a:spcBef>
              <a:spcAft>
                <a:spcPts val="0"/>
              </a:spcAft>
              <a:buFont typeface="Arial" panose="020B0604020202020204" pitchFamily="34" charset="0"/>
            </a:pPr>
            <a:r>
              <a:rPr lang="en-US" altLang="zh-CN" sz="1000" noProof="0" dirty="0">
                <a:ln>
                  <a:noFill/>
                </a:ln>
                <a:effectLst/>
                <a:uLnTx/>
                <a:uFillTx/>
                <a:latin typeface="微软雅黑" panose="020B0503020204020204" pitchFamily="34" charset="-122"/>
                <a:sym typeface="+mn-ea"/>
              </a:rPr>
              <a:t>1.</a:t>
            </a:r>
            <a:r>
              <a:rPr sz="1000" noProof="0" dirty="0">
                <a:ln>
                  <a:noFill/>
                </a:ln>
                <a:effectLst/>
                <a:uLnTx/>
                <a:uFillTx/>
                <a:latin typeface="微软雅黑" panose="020B0503020204020204" pitchFamily="34" charset="-122"/>
                <a:sym typeface="+mn-ea"/>
              </a:rPr>
              <a:t>科技分子技术，有效防止球内气体外泄</a:t>
            </a:r>
            <a:r>
              <a:rPr lang="en-US" sz="1000" noProof="0" dirty="0">
                <a:ln>
                  <a:noFill/>
                </a:ln>
                <a:effectLst/>
                <a:uLnTx/>
                <a:uFillTx/>
                <a:latin typeface="微软雅黑" panose="020B0503020204020204" pitchFamily="34" charset="-122"/>
                <a:sym typeface="+mn-ea"/>
              </a:rPr>
              <a:t>.</a:t>
            </a:r>
            <a:r>
              <a:rPr sz="1000" noProof="0" dirty="0">
                <a:ln>
                  <a:noFill/>
                </a:ln>
                <a:effectLst/>
                <a:uLnTx/>
                <a:uFillTx/>
                <a:latin typeface="微软雅黑" panose="020B0503020204020204" pitchFamily="34" charset="-122"/>
                <a:sym typeface="+mn-ea"/>
              </a:rPr>
              <a:t>内膜技术缩小中胆天然气孔</a:t>
            </a:r>
            <a:r>
              <a:rPr lang="en-US" sz="1000" noProof="0" dirty="0">
                <a:ln>
                  <a:noFill/>
                </a:ln>
                <a:effectLst/>
                <a:uLnTx/>
                <a:uFillTx/>
                <a:latin typeface="微软雅黑" panose="020B0503020204020204" pitchFamily="34" charset="-122"/>
                <a:sym typeface="+mn-ea"/>
              </a:rPr>
              <a:t>.</a:t>
            </a:r>
            <a:r>
              <a:rPr sz="1000" noProof="0" dirty="0">
                <a:ln>
                  <a:noFill/>
                </a:ln>
                <a:effectLst/>
                <a:uLnTx/>
                <a:uFillTx/>
                <a:latin typeface="微软雅黑" panose="020B0503020204020204" pitchFamily="34" charset="-122"/>
                <a:sym typeface="+mn-ea"/>
              </a:rPr>
              <a:t>大限度留住气体，长久维持弹跳高度</a:t>
            </a:r>
            <a:endParaRPr sz="1000" noProof="0" dirty="0">
              <a:ln>
                <a:noFill/>
              </a:ln>
              <a:effectLst/>
              <a:uLnTx/>
              <a:uFillTx/>
              <a:latin typeface="微软雅黑" panose="020B0503020204020204" pitchFamily="34" charset="-122"/>
              <a:sym typeface="+mn-ea"/>
            </a:endParaRPr>
          </a:p>
          <a:p>
            <a:pPr algn="l">
              <a:lnSpc>
                <a:spcPct val="170000"/>
              </a:lnSpc>
              <a:spcBef>
                <a:spcPts val="0"/>
              </a:spcBef>
              <a:spcAft>
                <a:spcPts val="0"/>
              </a:spcAft>
              <a:buFont typeface="Arial" panose="020B0604020202020204" pitchFamily="34" charset="0"/>
            </a:pPr>
            <a:r>
              <a:rPr lang="en-US" sz="1000" noProof="0" dirty="0">
                <a:ln>
                  <a:noFill/>
                </a:ln>
                <a:effectLst/>
                <a:uLnTx/>
                <a:uFillTx/>
                <a:latin typeface="微软雅黑" panose="020B0503020204020204" pitchFamily="34" charset="-122"/>
                <a:sym typeface="+mn-ea"/>
              </a:rPr>
              <a:t>2.表皮颗粒顶部进行了强化处理，表皮更加耐磨防滑</a:t>
            </a:r>
            <a:endParaRPr lang="en-US" sz="1000" noProof="0" dirty="0">
              <a:ln>
                <a:noFill/>
              </a:ln>
              <a:effectLst/>
              <a:uLnTx/>
              <a:uFillTx/>
              <a:latin typeface="微软雅黑" panose="020B0503020204020204" pitchFamily="34" charset="-122"/>
              <a:sym typeface="+mn-ea"/>
            </a:endParaRPr>
          </a:p>
          <a:p>
            <a:pPr algn="l">
              <a:lnSpc>
                <a:spcPct val="170000"/>
              </a:lnSpc>
              <a:spcBef>
                <a:spcPts val="0"/>
              </a:spcBef>
              <a:spcAft>
                <a:spcPts val="0"/>
              </a:spcAft>
              <a:buFont typeface="Arial" panose="020B0604020202020204" pitchFamily="34" charset="0"/>
            </a:pPr>
            <a:r>
              <a:rPr lang="en-US" sz="1000" noProof="0" dirty="0">
                <a:ln>
                  <a:noFill/>
                </a:ln>
                <a:effectLst/>
                <a:uLnTx/>
                <a:uFillTx/>
                <a:latin typeface="微软雅黑" panose="020B0503020204020204" pitchFamily="34" charset="-122"/>
                <a:sym typeface="+mn-ea"/>
              </a:rPr>
              <a:t>3.橡胶中胎，增弹性/抗压强</a:t>
            </a:r>
            <a:endParaRPr lang="en-US" sz="1000" noProof="0" dirty="0">
              <a:ln>
                <a:noFill/>
              </a:ln>
              <a:effectLst/>
              <a:uLnTx/>
              <a:uFillTx/>
              <a:latin typeface="微软雅黑" panose="020B0503020204020204" pitchFamily="34" charset="-122"/>
              <a:sym typeface="+mn-ea"/>
            </a:endParaRPr>
          </a:p>
          <a:p>
            <a:pPr algn="l">
              <a:lnSpc>
                <a:spcPct val="170000"/>
              </a:lnSpc>
              <a:spcBef>
                <a:spcPts val="0"/>
              </a:spcBef>
              <a:spcAft>
                <a:spcPts val="0"/>
              </a:spcAft>
              <a:buFont typeface="Arial" panose="020B0604020202020204" pitchFamily="34" charset="0"/>
            </a:pPr>
            <a:r>
              <a:rPr lang="en-US" sz="1000" noProof="0" dirty="0">
                <a:ln>
                  <a:noFill/>
                </a:ln>
                <a:effectLst/>
                <a:uLnTx/>
                <a:uFillTx/>
                <a:latin typeface="微软雅黑" panose="020B0503020204020204" pitchFamily="34" charset="-122"/>
                <a:sym typeface="+mn-ea"/>
              </a:rPr>
              <a:t>4.橡胶丁基内胆,高强气密性，防爆抗压.耐老化</a:t>
            </a:r>
            <a:endParaRPr lang="en-US" sz="1000" noProof="0" dirty="0">
              <a:ln>
                <a:noFill/>
              </a:ln>
              <a:effectLst/>
              <a:uLnTx/>
              <a:uFillTx/>
              <a:latin typeface="微软雅黑" panose="020B0503020204020204" pitchFamily="34" charset="-122"/>
              <a:sym typeface="+mn-ea"/>
            </a:endParaRPr>
          </a:p>
          <a:p>
            <a:pPr algn="l">
              <a:lnSpc>
                <a:spcPct val="170000"/>
              </a:lnSpc>
              <a:spcBef>
                <a:spcPts val="0"/>
              </a:spcBef>
              <a:spcAft>
                <a:spcPts val="0"/>
              </a:spcAft>
              <a:buFont typeface="Arial" panose="020B0604020202020204" pitchFamily="34" charset="0"/>
            </a:pPr>
            <a:r>
              <a:rPr lang="en-US" sz="1000" noProof="0" dirty="0">
                <a:ln>
                  <a:noFill/>
                </a:ln>
                <a:effectLst/>
                <a:uLnTx/>
                <a:uFillTx/>
                <a:latin typeface="微软雅黑" panose="020B0503020204020204" pitchFamily="34" charset="-122"/>
                <a:sym typeface="+mn-ea"/>
              </a:rPr>
              <a:t>5.室内室外皆可使用，科技表皮不惧磨损.越打手感越好</a:t>
            </a:r>
            <a:endParaRPr lang="en-US" altLang="zh-CN" sz="1000" dirty="0">
              <a:latin typeface="+mn-ea"/>
              <a:cs typeface="+mn-ea"/>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 78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3280" y="1276985"/>
            <a:ext cx="3115945" cy="943610"/>
          </a:xfrm>
          <a:prstGeom prst="rect">
            <a:avLst/>
          </a:prstGeom>
          <a:noFill/>
        </p:spPr>
        <p:txBody>
          <a:bodyPr wrap="square" rtlCol="0">
            <a:noAutofit/>
          </a:bodyPr>
          <a:lstStyle/>
          <a:p>
            <a:pPr marL="0" algn="l">
              <a:lnSpc>
                <a:spcPct val="150000"/>
              </a:lnSpc>
              <a:buNone/>
            </a:pPr>
            <a:r>
              <a:rPr lang="zh-CN" altLang="en-US" sz="1000" dirty="0">
                <a:latin typeface="微软雅黑" panose="020B0503020204020204" pitchFamily="34" charset="-122"/>
                <a:cs typeface="微软雅黑" panose="020B0503020204020204" pitchFamily="34" charset="-122"/>
                <a:sym typeface="+mn-ea"/>
              </a:rPr>
              <a:t>型号</a:t>
            </a:r>
            <a:r>
              <a:rPr lang="zh-CN"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DQ102702</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69</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码：</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6941191439474</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marL="0" algn="l">
              <a:lnSpc>
                <a:spcPct val="150000"/>
              </a:lnSpc>
              <a:buNone/>
            </a:pP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外皮</a:t>
            </a:r>
            <a:r>
              <a:rPr lang="en-US" altLang="zh-CN" sz="1000" dirty="0">
                <a:latin typeface="微软雅黑" panose="020B0503020204020204" pitchFamily="34" charset="-122"/>
                <a:cs typeface="微软雅黑" panose="020B0503020204020204" pitchFamily="34" charset="-122"/>
                <a:sym typeface="+mn-ea"/>
              </a:rPr>
              <a:t>)PU</a:t>
            </a:r>
            <a:r>
              <a:rPr lang="zh-CN" altLang="en-US" sz="1000" dirty="0">
                <a:latin typeface="微软雅黑" panose="020B0503020204020204" pitchFamily="34" charset="-122"/>
                <a:cs typeface="微软雅黑" panose="020B0503020204020204" pitchFamily="34" charset="-122"/>
                <a:sym typeface="+mn-ea"/>
              </a:rPr>
              <a:t>材质；中胆：橡胶中胎</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marL="0" algn="l">
              <a:lnSpc>
                <a:spcPct val="150000"/>
              </a:lnSpc>
              <a:buNone/>
            </a:pP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7</a:t>
            </a:r>
            <a:r>
              <a:rPr lang="zh-CN" altLang="en-US" sz="1000" dirty="0">
                <a:latin typeface="微软雅黑" panose="020B0503020204020204" pitchFamily="34" charset="-122"/>
                <a:cs typeface="微软雅黑" panose="020B0503020204020204" pitchFamily="34" charset="-122"/>
                <a:sym typeface="+mn-ea"/>
              </a:rPr>
              <a:t>号标准通用；内胆：丁基内胆</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762635" y="4725670"/>
            <a:ext cx="6096000" cy="349250"/>
          </a:xfrm>
          <a:prstGeom prst="rect">
            <a:avLst/>
          </a:prstGeom>
          <a:noFill/>
        </p:spPr>
        <p:txBody>
          <a:bodyPr wrap="square" rtlCol="0" anchor="t">
            <a:spAutoFit/>
          </a:bodyPr>
          <a:lstStyle/>
          <a:p>
            <a:pPr algn="l">
              <a:lnSpc>
                <a:spcPct val="14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sym typeface="微软雅黑" panose="020B0503020204020204" pitchFamily="34" charset="-122"/>
              </a:rPr>
              <a:t>https://item.jd.com/70943691037.html</a:t>
            </a:r>
            <a:endParaRPr lang="en-US" altLang="zh-CN" sz="1200"/>
          </a:p>
        </p:txBody>
      </p:sp>
      <p:pic>
        <p:nvPicPr>
          <p:cNvPr id="11" name="图片 10"/>
          <p:cNvPicPr>
            <a:picLocks noChangeAspect="1"/>
          </p:cNvPicPr>
          <p:nvPr/>
        </p:nvPicPr>
        <p:blipFill>
          <a:blip r:embed="rId2"/>
          <a:stretch>
            <a:fillRect/>
          </a:stretch>
        </p:blipFill>
        <p:spPr>
          <a:xfrm>
            <a:off x="6031230" y="1120775"/>
            <a:ext cx="5543550" cy="5391150"/>
          </a:xfrm>
          <a:prstGeom prst="rect">
            <a:avLst/>
          </a:prstGeom>
        </p:spPr>
      </p:pic>
      <p:pic>
        <p:nvPicPr>
          <p:cNvPr id="12" name="图片 11"/>
          <p:cNvPicPr>
            <a:picLocks noChangeAspect="1"/>
          </p:cNvPicPr>
          <p:nvPr/>
        </p:nvPicPr>
        <p:blipFill>
          <a:blip r:embed="rId3"/>
          <a:stretch>
            <a:fillRect/>
          </a:stretch>
        </p:blipFill>
        <p:spPr>
          <a:xfrm>
            <a:off x="858520" y="5089525"/>
            <a:ext cx="1546225" cy="1494155"/>
          </a:xfrm>
          <a:prstGeom prst="rect">
            <a:avLst/>
          </a:prstGeom>
        </p:spPr>
      </p:pic>
      <p:pic>
        <p:nvPicPr>
          <p:cNvPr id="13" name="图片 12"/>
          <p:cNvPicPr>
            <a:picLocks noChangeAspect="1"/>
          </p:cNvPicPr>
          <p:nvPr/>
        </p:nvPicPr>
        <p:blipFill>
          <a:blip r:embed="rId4"/>
          <a:stretch>
            <a:fillRect/>
          </a:stretch>
        </p:blipFill>
        <p:spPr>
          <a:xfrm>
            <a:off x="2821940" y="5231130"/>
            <a:ext cx="1362075" cy="1352550"/>
          </a:xfrm>
          <a:prstGeom prst="rect">
            <a:avLst/>
          </a:prstGeom>
        </p:spPr>
      </p:pic>
      <p:pic>
        <p:nvPicPr>
          <p:cNvPr id="14" name="图片 13"/>
          <p:cNvPicPr>
            <a:picLocks noChangeAspect="1"/>
          </p:cNvPicPr>
          <p:nvPr/>
        </p:nvPicPr>
        <p:blipFill>
          <a:blip r:embed="rId5"/>
          <a:stretch>
            <a:fillRect/>
          </a:stretch>
        </p:blipFill>
        <p:spPr>
          <a:xfrm>
            <a:off x="4601210" y="5231130"/>
            <a:ext cx="1516380" cy="1447800"/>
          </a:xfrm>
          <a:prstGeom prst="rect">
            <a:avLst/>
          </a:prstGeom>
        </p:spPr>
      </p:pic>
      <p:pic>
        <p:nvPicPr>
          <p:cNvPr id="4" name="图片 3"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987550"/>
            <a:chOff x="763079" y="440281"/>
            <a:chExt cx="10665841" cy="1987550"/>
          </a:xfrm>
        </p:grpSpPr>
        <p:sp>
          <p:nvSpPr>
            <p:cNvPr id="26" name="TextBox 7"/>
            <p:cNvSpPr txBox="1"/>
            <p:nvPr/>
          </p:nvSpPr>
          <p:spPr>
            <a:xfrm>
              <a:off x="916749" y="440281"/>
              <a:ext cx="3268980" cy="1987550"/>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5号PVC机缝足球</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不含配件</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endPar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270" y="24758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2635" y="41636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16369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3280" y="1280160"/>
            <a:ext cx="4704715" cy="1003300"/>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zh-CN" sz="1000">
                <a:ln>
                  <a:noFill/>
                </a:ln>
                <a:effectLst/>
                <a:uLnTx/>
                <a:uFillTx/>
                <a:latin typeface="微软雅黑" panose="020B0503020204020204" pitchFamily="34" charset="-122"/>
                <a:cs typeface="微软雅黑" panose="020B0503020204020204" pitchFamily="34" charset="-122"/>
                <a:sym typeface="+mn-ea"/>
              </a:rPr>
              <a:t>YQZ4102</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sz="1000">
                <a:latin typeface="微软雅黑" panose="020B0503020204020204" pitchFamily="34" charset="-122"/>
                <a:cs typeface="微软雅黑" panose="020B0503020204020204" pitchFamily="34" charset="-122"/>
                <a:sym typeface="+mn-ea"/>
              </a:rPr>
              <a:t>6927068703084</a:t>
            </a:r>
            <a:r>
              <a:rPr lang="zh-CN" sz="1000">
                <a:latin typeface="微软雅黑" panose="020B0503020204020204" pitchFamily="34" charset="-122"/>
                <a:cs typeface="微软雅黑" panose="020B0503020204020204" pitchFamily="34" charset="-122"/>
                <a:sym typeface="+mn-ea"/>
              </a:rPr>
              <a:t>白粉红黑</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n>
                  <a:noFill/>
                </a:ln>
                <a:effectLst/>
                <a:uLnTx/>
                <a:uFillTx/>
                <a:latin typeface="微软雅黑" panose="020B0503020204020204" pitchFamily="34" charset="-122"/>
                <a:cs typeface="微软雅黑" panose="020B0503020204020204" pitchFamily="34" charset="-122"/>
                <a:sym typeface="+mn-ea"/>
              </a:rPr>
              <a:t>规格：5号/标准</a:t>
            </a: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sz="1000">
                <a:latin typeface="微软雅黑" panose="020B0503020204020204" pitchFamily="34" charset="-122"/>
                <a:cs typeface="微软雅黑" panose="020B0503020204020204" pitchFamily="34" charset="-122"/>
                <a:sym typeface="+mn-ea"/>
              </a:rPr>
              <a:t>机缝3.5PVC+缠纱内胆</a:t>
            </a:r>
            <a:endParaRPr lang="zh-CN" sz="1000">
              <a:latin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762635" y="4526915"/>
            <a:ext cx="4899660" cy="26352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https://item.jd.com/10111314761792.html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2" name="文本框 1"/>
          <p:cNvSpPr txBox="1"/>
          <p:nvPr/>
        </p:nvSpPr>
        <p:spPr>
          <a:xfrm>
            <a:off x="843280" y="2526665"/>
            <a:ext cx="4935220" cy="1270000"/>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1.采用</a:t>
            </a:r>
            <a:r>
              <a:rPr lang="zh-CN" altLang="en-US" sz="1000" dirty="0">
                <a:latin typeface="微软雅黑" panose="020B0503020204020204" pitchFamily="34" charset="-122"/>
                <a:cs typeface="微软雅黑" panose="020B0503020204020204" pitchFamily="34" charset="-122"/>
                <a:sym typeface="+mn-ea"/>
              </a:rPr>
              <a:t>耐磨</a:t>
            </a:r>
            <a:r>
              <a:rPr lang="en-US" altLang="zh-CN" sz="1000" dirty="0">
                <a:latin typeface="微软雅黑" panose="020B0503020204020204" pitchFamily="34" charset="-122"/>
                <a:cs typeface="微软雅黑" panose="020B0503020204020204" pitchFamily="34" charset="-122"/>
                <a:sym typeface="+mn-ea"/>
              </a:rPr>
              <a:t>PVC表皮;</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2.机器缝制的缝线球，面料柔软</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韧性强、弹性好，脚感舒适</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3.产品柔软耐磨</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专业做工</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zh-CN" altLang="en-US" sz="1000" dirty="0">
              <a:latin typeface="微软雅黑" panose="020B0503020204020204" pitchFamily="34" charset="-122"/>
              <a:cs typeface="微软雅黑" panose="020B0503020204020204" pitchFamily="34" charset="-122"/>
              <a:sym typeface="+mn-ea"/>
            </a:endParaRPr>
          </a:p>
        </p:txBody>
      </p:sp>
      <p:pic>
        <p:nvPicPr>
          <p:cNvPr id="18" name="图片 17"/>
          <p:cNvPicPr>
            <a:picLocks noChangeAspect="1"/>
          </p:cNvPicPr>
          <p:nvPr/>
        </p:nvPicPr>
        <p:blipFill>
          <a:blip r:embed="rId2"/>
          <a:stretch>
            <a:fillRect/>
          </a:stretch>
        </p:blipFill>
        <p:spPr>
          <a:xfrm>
            <a:off x="6489065" y="1120775"/>
            <a:ext cx="5005705" cy="5015230"/>
          </a:xfrm>
          <a:prstGeom prst="rect">
            <a:avLst/>
          </a:prstGeom>
        </p:spPr>
      </p:pic>
      <p:pic>
        <p:nvPicPr>
          <p:cNvPr id="3" name="图片 2"/>
          <p:cNvPicPr>
            <a:picLocks noChangeAspect="1"/>
          </p:cNvPicPr>
          <p:nvPr/>
        </p:nvPicPr>
        <p:blipFill>
          <a:blip r:embed="rId3"/>
          <a:stretch>
            <a:fillRect/>
          </a:stretch>
        </p:blipFill>
        <p:spPr>
          <a:xfrm>
            <a:off x="763270" y="4850765"/>
            <a:ext cx="1642745" cy="1628775"/>
          </a:xfrm>
          <a:prstGeom prst="rect">
            <a:avLst/>
          </a:prstGeom>
        </p:spPr>
      </p:pic>
      <p:pic>
        <p:nvPicPr>
          <p:cNvPr id="5" name="图片 4"/>
          <p:cNvPicPr>
            <a:picLocks noChangeAspect="1"/>
          </p:cNvPicPr>
          <p:nvPr/>
        </p:nvPicPr>
        <p:blipFill>
          <a:blip r:embed="rId4"/>
          <a:stretch>
            <a:fillRect/>
          </a:stretch>
        </p:blipFill>
        <p:spPr>
          <a:xfrm>
            <a:off x="2496185" y="4850765"/>
            <a:ext cx="1600200" cy="1625600"/>
          </a:xfrm>
          <a:prstGeom prst="rect">
            <a:avLst/>
          </a:prstGeom>
        </p:spPr>
      </p:pic>
      <p:pic>
        <p:nvPicPr>
          <p:cNvPr id="12" name="图片 11"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4" name="图片 3" descr="5"/>
          <p:cNvPicPr>
            <a:picLocks noChangeAspect="1"/>
          </p:cNvPicPr>
          <p:nvPr/>
        </p:nvPicPr>
        <p:blipFill>
          <a:blip r:embed="rId6"/>
          <a:stretch>
            <a:fillRect/>
          </a:stretch>
        </p:blipFill>
        <p:spPr>
          <a:xfrm>
            <a:off x="4186555" y="4833620"/>
            <a:ext cx="1644650" cy="164465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12165" y="2534920"/>
            <a:ext cx="3782695" cy="1009650"/>
          </a:xfrm>
          <a:prstGeom prst="rect">
            <a:avLst/>
          </a:prstGeom>
        </p:spPr>
        <p:txBody>
          <a:bodyPr wrap="square">
            <a:noAutofit/>
          </a:bodyPr>
          <a:lstStyle/>
          <a:p>
            <a:r>
              <a:rPr lang="zh-CN" altLang="en-US" sz="4400" b="1" spc="300" dirty="0">
                <a:solidFill>
                  <a:schemeClr val="bg1"/>
                </a:solidFill>
                <a:cs typeface="+mn-ea"/>
                <a:sym typeface="+mn-lt"/>
              </a:rPr>
              <a:t>匹克产品介绍</a:t>
            </a:r>
            <a:endParaRPr lang="zh-CN" altLang="en-US" sz="4400" b="1" spc="300" dirty="0">
              <a:solidFill>
                <a:schemeClr val="bg1"/>
              </a:solidFill>
              <a:cs typeface="+mn-ea"/>
              <a:sym typeface="+mn-lt"/>
            </a:endParaRPr>
          </a:p>
        </p:txBody>
      </p:sp>
      <p:grpSp>
        <p:nvGrpSpPr>
          <p:cNvPr id="83" name="组合 82"/>
          <p:cNvGrpSpPr/>
          <p:nvPr>
            <p:custDataLst>
              <p:tags r:id="rId1"/>
            </p:custDataLst>
          </p:nvPr>
        </p:nvGrpSpPr>
        <p:grpSpPr>
          <a:xfrm>
            <a:off x="1130249" y="3510301"/>
            <a:ext cx="2710044" cy="429149"/>
            <a:chOff x="7933572" y="4252468"/>
            <a:chExt cx="2710044" cy="429149"/>
          </a:xfrm>
        </p:grpSpPr>
        <p:sp>
          <p:nvSpPr>
            <p:cNvPr id="15" name="Base Shape"/>
            <p:cNvSpPr/>
            <p:nvPr>
              <p:custDataLst>
                <p:tags r:id="rId2"/>
              </p:custDataLst>
            </p:nvPr>
          </p:nvSpPr>
          <p:spPr>
            <a:xfrm flipH="1">
              <a:off x="7933572" y="4252468"/>
              <a:ext cx="2710044" cy="429149"/>
            </a:xfrm>
            <a:prstGeom prst="roundRect">
              <a:avLst>
                <a:gd name="adj" fmla="val 5000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5">
                <a:cs typeface="+mn-ea"/>
                <a:sym typeface="+mn-lt"/>
              </a:endParaRPr>
            </a:p>
          </p:txBody>
        </p:sp>
        <p:sp>
          <p:nvSpPr>
            <p:cNvPr id="16" name="Magnifier Icon"/>
            <p:cNvSpPr>
              <a:spLocks noChangeArrowheads="1"/>
            </p:cNvSpPr>
            <p:nvPr>
              <p:custDataLst>
                <p:tags r:id="rId3"/>
              </p:custDataLst>
            </p:nvPr>
          </p:nvSpPr>
          <p:spPr bwMode="auto">
            <a:xfrm flipH="1">
              <a:off x="8126470" y="4337664"/>
              <a:ext cx="255618" cy="254821"/>
            </a:xfrm>
            <a:custGeom>
              <a:avLst/>
              <a:gdLst>
                <a:gd name="connsiteX0" fmla="*/ 221428 w 505037"/>
                <a:gd name="connsiteY0" fmla="*/ 0 h 503464"/>
                <a:gd name="connsiteX1" fmla="*/ 442856 w 505037"/>
                <a:gd name="connsiteY1" fmla="*/ 220738 h 503464"/>
                <a:gd name="connsiteX2" fmla="*/ 409490 w 505037"/>
                <a:gd name="connsiteY2" fmla="*/ 338667 h 503464"/>
                <a:gd name="connsiteX3" fmla="*/ 491388 w 505037"/>
                <a:gd name="connsiteY3" fmla="*/ 423333 h 503464"/>
                <a:gd name="connsiteX4" fmla="*/ 491388 w 505037"/>
                <a:gd name="connsiteY4" fmla="*/ 489857 h 503464"/>
                <a:gd name="connsiteX5" fmla="*/ 424656 w 505037"/>
                <a:gd name="connsiteY5" fmla="*/ 489857 h 503464"/>
                <a:gd name="connsiteX6" fmla="*/ 339725 w 505037"/>
                <a:gd name="connsiteY6" fmla="*/ 405191 h 503464"/>
                <a:gd name="connsiteX7" fmla="*/ 221428 w 505037"/>
                <a:gd name="connsiteY7" fmla="*/ 441476 h 503464"/>
                <a:gd name="connsiteX8" fmla="*/ 0 w 505037"/>
                <a:gd name="connsiteY8" fmla="*/ 220738 h 503464"/>
                <a:gd name="connsiteX9" fmla="*/ 221428 w 505037"/>
                <a:gd name="connsiteY9" fmla="*/ 0 h 503464"/>
                <a:gd name="connsiteX10" fmla="*/ 219869 w 505037"/>
                <a:gd name="connsiteY10" fmla="*/ 60325 h 503464"/>
                <a:gd name="connsiteX11" fmla="*/ 60325 w 505037"/>
                <a:gd name="connsiteY11" fmla="*/ 219075 h 503464"/>
                <a:gd name="connsiteX12" fmla="*/ 219869 w 505037"/>
                <a:gd name="connsiteY12" fmla="*/ 377825 h 503464"/>
                <a:gd name="connsiteX13" fmla="*/ 379413 w 505037"/>
                <a:gd name="connsiteY13" fmla="*/ 219075 h 503464"/>
                <a:gd name="connsiteX14" fmla="*/ 219869 w 505037"/>
                <a:gd name="connsiteY14" fmla="*/ 60325 h 50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5037" h="503464">
                  <a:moveTo>
                    <a:pt x="221428" y="0"/>
                  </a:moveTo>
                  <a:cubicBezTo>
                    <a:pt x="342758" y="0"/>
                    <a:pt x="442856" y="96762"/>
                    <a:pt x="442856" y="220738"/>
                  </a:cubicBezTo>
                  <a:cubicBezTo>
                    <a:pt x="442856" y="263072"/>
                    <a:pt x="430722" y="305405"/>
                    <a:pt x="409490" y="338667"/>
                  </a:cubicBezTo>
                  <a:cubicBezTo>
                    <a:pt x="491388" y="423333"/>
                    <a:pt x="491388" y="423333"/>
                    <a:pt x="491388" y="423333"/>
                  </a:cubicBezTo>
                  <a:cubicBezTo>
                    <a:pt x="509587" y="441476"/>
                    <a:pt x="509587" y="471714"/>
                    <a:pt x="491388" y="489857"/>
                  </a:cubicBezTo>
                  <a:cubicBezTo>
                    <a:pt x="473188" y="508000"/>
                    <a:pt x="442856" y="508000"/>
                    <a:pt x="424656" y="489857"/>
                  </a:cubicBezTo>
                  <a:cubicBezTo>
                    <a:pt x="339725" y="405191"/>
                    <a:pt x="339725" y="405191"/>
                    <a:pt x="339725" y="405191"/>
                  </a:cubicBezTo>
                  <a:cubicBezTo>
                    <a:pt x="306359" y="426357"/>
                    <a:pt x="266927" y="441476"/>
                    <a:pt x="221428" y="441476"/>
                  </a:cubicBezTo>
                  <a:cubicBezTo>
                    <a:pt x="100098" y="441476"/>
                    <a:pt x="0" y="341691"/>
                    <a:pt x="0" y="220738"/>
                  </a:cubicBezTo>
                  <a:cubicBezTo>
                    <a:pt x="0" y="96762"/>
                    <a:pt x="100098" y="0"/>
                    <a:pt x="221428" y="0"/>
                  </a:cubicBezTo>
                  <a:close/>
                  <a:moveTo>
                    <a:pt x="219869" y="60325"/>
                  </a:moveTo>
                  <a:cubicBezTo>
                    <a:pt x="131755" y="60325"/>
                    <a:pt x="60325" y="131400"/>
                    <a:pt x="60325" y="219075"/>
                  </a:cubicBezTo>
                  <a:cubicBezTo>
                    <a:pt x="60325" y="306750"/>
                    <a:pt x="131755" y="377825"/>
                    <a:pt x="219869" y="377825"/>
                  </a:cubicBezTo>
                  <a:cubicBezTo>
                    <a:pt x="307983" y="377825"/>
                    <a:pt x="379413" y="306750"/>
                    <a:pt x="379413" y="219075"/>
                  </a:cubicBezTo>
                  <a:cubicBezTo>
                    <a:pt x="379413" y="131400"/>
                    <a:pt x="307983" y="60325"/>
                    <a:pt x="219869" y="60325"/>
                  </a:cubicBezTo>
                  <a:close/>
                </a:path>
              </a:pathLst>
            </a:custGeom>
            <a:solidFill>
              <a:schemeClr val="bg1"/>
            </a:solidFill>
            <a:ln>
              <a:noFill/>
            </a:ln>
          </p:spPr>
          <p:txBody>
            <a:bodyPr vert="horz" wrap="square" lIns="91440" tIns="45720" rIns="91440" bIns="45720" numCol="1" anchor="t" anchorCtr="0" compatLnSpc="1">
              <a:noAutofit/>
            </a:bodyPr>
            <a:lstStyle/>
            <a:p>
              <a:endParaRPr lang="en-US" sz="1225">
                <a:cs typeface="+mn-ea"/>
                <a:sym typeface="+mn-lt"/>
              </a:endParaRPr>
            </a:p>
          </p:txBody>
        </p:sp>
        <p:sp>
          <p:nvSpPr>
            <p:cNvPr id="19" name="Shape"/>
            <p:cNvSpPr/>
            <p:nvPr>
              <p:custDataLst>
                <p:tags r:id="rId4"/>
              </p:custDataLst>
            </p:nvPr>
          </p:nvSpPr>
          <p:spPr>
            <a:xfrm>
              <a:off x="10198113" y="4296316"/>
              <a:ext cx="368922" cy="369637"/>
            </a:xfrm>
            <a:custGeom>
              <a:avLst/>
              <a:gdLst>
                <a:gd name="connsiteX0" fmla="*/ 380579 w 762643"/>
                <a:gd name="connsiteY0" fmla="*/ 0 h 764126"/>
                <a:gd name="connsiteX1" fmla="*/ 762643 w 762643"/>
                <a:gd name="connsiteY1" fmla="*/ 382063 h 764126"/>
                <a:gd name="connsiteX2" fmla="*/ 380579 w 762643"/>
                <a:gd name="connsiteY2" fmla="*/ 764126 h 764126"/>
                <a:gd name="connsiteX3" fmla="*/ 6277 w 762643"/>
                <a:gd name="connsiteY3" fmla="*/ 459062 h 764126"/>
                <a:gd name="connsiteX4" fmla="*/ 743 w 762643"/>
                <a:gd name="connsiteY4" fmla="*/ 404161 h 764126"/>
                <a:gd name="connsiteX5" fmla="*/ 121445 w 762643"/>
                <a:gd name="connsiteY5" fmla="*/ 404161 h 764126"/>
                <a:gd name="connsiteX6" fmla="*/ 433313 w 762643"/>
                <a:gd name="connsiteY6" fmla="*/ 404161 h 764126"/>
                <a:gd name="connsiteX7" fmla="*/ 308098 w 762643"/>
                <a:gd name="connsiteY7" fmla="*/ 529372 h 764126"/>
                <a:gd name="connsiteX8" fmla="*/ 333877 w 762643"/>
                <a:gd name="connsiteY8" fmla="*/ 555153 h 764126"/>
                <a:gd name="connsiteX9" fmla="*/ 503287 w 762643"/>
                <a:gd name="connsiteY9" fmla="*/ 385746 h 764126"/>
                <a:gd name="connsiteX10" fmla="*/ 333877 w 762643"/>
                <a:gd name="connsiteY10" fmla="*/ 216341 h 764126"/>
                <a:gd name="connsiteX11" fmla="*/ 308098 w 762643"/>
                <a:gd name="connsiteY11" fmla="*/ 242120 h 764126"/>
                <a:gd name="connsiteX12" fmla="*/ 433313 w 762643"/>
                <a:gd name="connsiteY12" fmla="*/ 367333 h 764126"/>
                <a:gd name="connsiteX13" fmla="*/ 121445 w 762643"/>
                <a:gd name="connsiteY13" fmla="*/ 367333 h 764126"/>
                <a:gd name="connsiteX14" fmla="*/ 63192 w 762643"/>
                <a:gd name="connsiteY14" fmla="*/ 367333 h 764126"/>
                <a:gd name="connsiteX15" fmla="*/ 0 w 762643"/>
                <a:gd name="connsiteY15" fmla="*/ 367333 h 764126"/>
                <a:gd name="connsiteX16" fmla="*/ 6277 w 762643"/>
                <a:gd name="connsiteY16" fmla="*/ 305064 h 764126"/>
                <a:gd name="connsiteX17" fmla="*/ 380579 w 762643"/>
                <a:gd name="connsiteY17" fmla="*/ 0 h 76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643" h="764126">
                  <a:moveTo>
                    <a:pt x="380579" y="0"/>
                  </a:moveTo>
                  <a:cubicBezTo>
                    <a:pt x="591587" y="0"/>
                    <a:pt x="762643" y="171055"/>
                    <a:pt x="762643" y="382063"/>
                  </a:cubicBezTo>
                  <a:cubicBezTo>
                    <a:pt x="762643" y="593071"/>
                    <a:pt x="591587" y="764126"/>
                    <a:pt x="380579" y="764126"/>
                  </a:cubicBezTo>
                  <a:cubicBezTo>
                    <a:pt x="195947" y="764126"/>
                    <a:pt x="41904" y="633162"/>
                    <a:pt x="6277" y="459062"/>
                  </a:cubicBezTo>
                  <a:lnTo>
                    <a:pt x="743" y="404161"/>
                  </a:lnTo>
                  <a:lnTo>
                    <a:pt x="121445" y="404161"/>
                  </a:lnTo>
                  <a:lnTo>
                    <a:pt x="433313" y="404161"/>
                  </a:lnTo>
                  <a:lnTo>
                    <a:pt x="308098" y="529372"/>
                  </a:lnTo>
                  <a:lnTo>
                    <a:pt x="333877" y="555153"/>
                  </a:lnTo>
                  <a:lnTo>
                    <a:pt x="503287" y="385746"/>
                  </a:lnTo>
                  <a:lnTo>
                    <a:pt x="333877" y="216341"/>
                  </a:lnTo>
                  <a:lnTo>
                    <a:pt x="308098" y="242120"/>
                  </a:lnTo>
                  <a:lnTo>
                    <a:pt x="433313" y="367333"/>
                  </a:lnTo>
                  <a:lnTo>
                    <a:pt x="121445" y="367333"/>
                  </a:lnTo>
                  <a:lnTo>
                    <a:pt x="63192" y="367333"/>
                  </a:lnTo>
                  <a:lnTo>
                    <a:pt x="0" y="367333"/>
                  </a:lnTo>
                  <a:lnTo>
                    <a:pt x="6277" y="305064"/>
                  </a:lnTo>
                  <a:cubicBezTo>
                    <a:pt x="41904" y="130964"/>
                    <a:pt x="195947" y="0"/>
                    <a:pt x="3805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225" dirty="0">
                <a:cs typeface="+mn-ea"/>
                <a:sym typeface="+mn-lt"/>
              </a:endParaRPr>
            </a:p>
          </p:txBody>
        </p:sp>
        <p:sp>
          <p:nvSpPr>
            <p:cNvPr id="20" name="文本框 19"/>
            <p:cNvSpPr txBox="1"/>
            <p:nvPr>
              <p:custDataLst>
                <p:tags r:id="rId5"/>
              </p:custDataLst>
            </p:nvPr>
          </p:nvSpPr>
          <p:spPr>
            <a:xfrm>
              <a:off x="8412362" y="4296283"/>
              <a:ext cx="1761490" cy="306705"/>
            </a:xfrm>
            <a:prstGeom prst="rect">
              <a:avLst/>
            </a:prstGeom>
            <a:noFill/>
          </p:spPr>
          <p:txBody>
            <a:bodyPr wrap="square" rtlCol="0">
              <a:spAutoFit/>
            </a:bodyPr>
            <a:lstStyle/>
            <a:p>
              <a:pPr algn="dist"/>
              <a:r>
                <a:rPr lang="en-US" altLang="zh-CN" sz="1200" dirty="0">
                  <a:solidFill>
                    <a:schemeClr val="bg1"/>
                  </a:solidFill>
                  <a:cs typeface="+mn-ea"/>
                  <a:sym typeface="+mn-lt"/>
                </a:rPr>
                <a:t>Product </a:t>
              </a:r>
              <a:r>
                <a:rPr lang="en-US" altLang="zh-CN" sz="1400" dirty="0">
                  <a:solidFill>
                    <a:schemeClr val="bg1"/>
                  </a:solidFill>
                  <a:cs typeface="+mn-ea"/>
                  <a:sym typeface="+mn-lt"/>
                </a:rPr>
                <a:t>introduction</a:t>
              </a:r>
              <a:endParaRPr lang="en-US" altLang="zh-CN" sz="1200" dirty="0">
                <a:solidFill>
                  <a:schemeClr val="bg1"/>
                </a:solidFill>
                <a:cs typeface="+mn-ea"/>
                <a:sym typeface="+mn-lt"/>
              </a:endParaRPr>
            </a:p>
          </p:txBody>
        </p:sp>
      </p:grpSp>
      <p:pic>
        <p:nvPicPr>
          <p:cNvPr id="29" name="图片 28" descr="800X800png白"/>
          <p:cNvPicPr>
            <a:picLocks noChangeAspect="1"/>
          </p:cNvPicPr>
          <p:nvPr/>
        </p:nvPicPr>
        <p:blipFill>
          <a:blip r:embed="rId6"/>
          <a:stretch>
            <a:fillRect/>
          </a:stretch>
        </p:blipFill>
        <p:spPr>
          <a:xfrm>
            <a:off x="145415" y="84455"/>
            <a:ext cx="744855" cy="744855"/>
          </a:xfrm>
          <a:prstGeom prst="rect">
            <a:avLst/>
          </a:prstGeom>
        </p:spPr>
      </p:pic>
      <p:sp>
        <p:nvSpPr>
          <p:cNvPr id="9" name="流程图: 资料带 8"/>
          <p:cNvSpPr/>
          <p:nvPr/>
        </p:nvSpPr>
        <p:spPr>
          <a:xfrm>
            <a:off x="0" y="0"/>
            <a:ext cx="12197080" cy="4472305"/>
          </a:xfrm>
          <a:prstGeom prst="flowChartPunchedTape">
            <a:avLst/>
          </a:prstGeom>
          <a:solidFill>
            <a:srgbClr val="A72527"/>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矩形 26"/>
          <p:cNvSpPr/>
          <p:nvPr/>
        </p:nvSpPr>
        <p:spPr>
          <a:xfrm>
            <a:off x="2720975" y="1977390"/>
            <a:ext cx="3744595" cy="1274445"/>
          </a:xfrm>
          <a:prstGeom prst="rect">
            <a:avLst/>
          </a:prstGeom>
        </p:spPr>
        <p:txBody>
          <a:bodyPr wrap="square">
            <a:noAutofit/>
          </a:bodyPr>
          <a:lstStyle/>
          <a:p>
            <a:r>
              <a:rPr lang="en-US" altLang="zh-CN" sz="3600" b="1" dirty="0">
                <a:gradFill>
                  <a:gsLst>
                    <a:gs pos="0">
                      <a:schemeClr val="bg1"/>
                    </a:gs>
                    <a:gs pos="76000">
                      <a:schemeClr val="bg1">
                        <a:alpha val="58000"/>
                      </a:schemeClr>
                    </a:gs>
                  </a:gsLst>
                  <a:lin ang="5400000" scaled="0"/>
                </a:gradFill>
                <a:cs typeface="+mn-ea"/>
                <a:sym typeface="+mn-lt"/>
              </a:rPr>
              <a:t>Product </a:t>
            </a:r>
            <a:r>
              <a:rPr lang="en-US" altLang="zh-CN" sz="3200" b="1" dirty="0">
                <a:gradFill>
                  <a:gsLst>
                    <a:gs pos="0">
                      <a:schemeClr val="bg1"/>
                    </a:gs>
                    <a:gs pos="76000">
                      <a:schemeClr val="bg1">
                        <a:alpha val="58000"/>
                      </a:schemeClr>
                    </a:gs>
                  </a:gsLst>
                  <a:lin ang="5400000" scaled="0"/>
                </a:gradFill>
                <a:cs typeface="+mn-ea"/>
                <a:sym typeface="+mn-lt"/>
              </a:rPr>
              <a:t>Introduction 2025</a:t>
            </a:r>
            <a:endParaRPr lang="en-US" altLang="zh-CN" sz="3200" b="1" dirty="0">
              <a:gradFill>
                <a:gsLst>
                  <a:gs pos="0">
                    <a:schemeClr val="bg1"/>
                  </a:gs>
                  <a:gs pos="76000">
                    <a:schemeClr val="bg1">
                      <a:alpha val="58000"/>
                    </a:schemeClr>
                  </a:gs>
                </a:gsLst>
                <a:lin ang="5400000" scaled="0"/>
              </a:gradFill>
              <a:cs typeface="+mn-ea"/>
              <a:sym typeface="+mn-lt"/>
            </a:endParaRPr>
          </a:p>
          <a:p>
            <a:endParaRPr lang="en-US" altLang="zh-CN" sz="3200" b="1" dirty="0">
              <a:gradFill>
                <a:gsLst>
                  <a:gs pos="0">
                    <a:schemeClr val="bg1"/>
                  </a:gs>
                  <a:gs pos="76000">
                    <a:schemeClr val="bg1">
                      <a:alpha val="58000"/>
                    </a:schemeClr>
                  </a:gs>
                </a:gsLst>
                <a:lin ang="5400000" scaled="0"/>
              </a:gradFill>
              <a:cs typeface="+mn-ea"/>
              <a:sym typeface="+mn-lt"/>
            </a:endParaRPr>
          </a:p>
        </p:txBody>
      </p:sp>
      <p:sp>
        <p:nvSpPr>
          <p:cNvPr id="28" name="矩形 27"/>
          <p:cNvSpPr/>
          <p:nvPr/>
        </p:nvSpPr>
        <p:spPr>
          <a:xfrm>
            <a:off x="3840480" y="1176655"/>
            <a:ext cx="5255895" cy="1010920"/>
          </a:xfrm>
          <a:prstGeom prst="rect">
            <a:avLst/>
          </a:prstGeom>
        </p:spPr>
        <p:txBody>
          <a:bodyPr wrap="square">
            <a:noAutofit/>
          </a:bodyPr>
          <a:lstStyle/>
          <a:p>
            <a:r>
              <a:rPr lang="zh-CN" altLang="en-US" sz="4400" b="1" spc="300" dirty="0">
                <a:solidFill>
                  <a:schemeClr val="bg1"/>
                </a:solidFill>
                <a:cs typeface="+mn-ea"/>
                <a:sym typeface="+mn-lt"/>
              </a:rPr>
              <a:t>匹</a:t>
            </a:r>
            <a:r>
              <a:rPr lang="en-US" altLang="zh-CN" sz="4400" b="1" spc="300" dirty="0">
                <a:solidFill>
                  <a:schemeClr val="bg1"/>
                </a:solidFill>
                <a:cs typeface="+mn-ea"/>
                <a:sym typeface="+mn-lt"/>
              </a:rPr>
              <a:t> </a:t>
            </a:r>
            <a:r>
              <a:rPr lang="zh-CN" altLang="en-US" sz="4400" b="1" spc="300" dirty="0">
                <a:solidFill>
                  <a:schemeClr val="bg1"/>
                </a:solidFill>
                <a:cs typeface="+mn-ea"/>
                <a:sym typeface="+mn-lt"/>
              </a:rPr>
              <a:t>克</a:t>
            </a:r>
            <a:r>
              <a:rPr lang="en-US" altLang="zh-CN" sz="4400" b="1" spc="300" dirty="0">
                <a:solidFill>
                  <a:schemeClr val="bg1"/>
                </a:solidFill>
                <a:cs typeface="+mn-ea"/>
                <a:sym typeface="+mn-lt"/>
              </a:rPr>
              <a:t> </a:t>
            </a:r>
            <a:r>
              <a:rPr lang="zh-CN" altLang="en-US" sz="4400" b="1" spc="300" dirty="0">
                <a:solidFill>
                  <a:schemeClr val="bg1"/>
                </a:solidFill>
                <a:cs typeface="+mn-ea"/>
                <a:sym typeface="+mn-lt"/>
              </a:rPr>
              <a:t>产</a:t>
            </a:r>
            <a:r>
              <a:rPr lang="en-US" altLang="zh-CN" sz="4400" b="1" spc="300" dirty="0">
                <a:solidFill>
                  <a:schemeClr val="bg1"/>
                </a:solidFill>
                <a:cs typeface="+mn-ea"/>
                <a:sym typeface="+mn-lt"/>
              </a:rPr>
              <a:t> </a:t>
            </a:r>
            <a:r>
              <a:rPr lang="zh-CN" altLang="en-US" sz="4400" b="1" spc="300" dirty="0">
                <a:solidFill>
                  <a:schemeClr val="bg1"/>
                </a:solidFill>
                <a:cs typeface="+mn-ea"/>
                <a:sym typeface="+mn-lt"/>
              </a:rPr>
              <a:t>品</a:t>
            </a:r>
            <a:r>
              <a:rPr lang="en-US" altLang="zh-CN" sz="4400" b="1" spc="300" dirty="0">
                <a:solidFill>
                  <a:schemeClr val="bg1"/>
                </a:solidFill>
                <a:cs typeface="+mn-ea"/>
                <a:sym typeface="+mn-lt"/>
              </a:rPr>
              <a:t> </a:t>
            </a:r>
            <a:r>
              <a:rPr lang="zh-CN" altLang="en-US" sz="4400" b="1" spc="300" dirty="0">
                <a:solidFill>
                  <a:schemeClr val="bg1"/>
                </a:solidFill>
                <a:cs typeface="+mn-ea"/>
                <a:sym typeface="+mn-lt"/>
              </a:rPr>
              <a:t>介</a:t>
            </a:r>
            <a:r>
              <a:rPr lang="en-US" altLang="zh-CN" sz="4400" b="1" spc="300" dirty="0">
                <a:solidFill>
                  <a:schemeClr val="bg1"/>
                </a:solidFill>
                <a:cs typeface="+mn-ea"/>
                <a:sym typeface="+mn-lt"/>
              </a:rPr>
              <a:t> </a:t>
            </a:r>
            <a:r>
              <a:rPr lang="zh-CN" altLang="en-US" sz="4400" b="1" spc="300" dirty="0">
                <a:solidFill>
                  <a:schemeClr val="bg1"/>
                </a:solidFill>
                <a:cs typeface="+mn-ea"/>
                <a:sym typeface="+mn-lt"/>
              </a:rPr>
              <a:t>绍</a:t>
            </a:r>
            <a:endParaRPr lang="zh-CN" altLang="en-US" sz="4400" b="1" spc="300" dirty="0">
              <a:solidFill>
                <a:schemeClr val="bg1"/>
              </a:solidFill>
              <a:cs typeface="+mn-ea"/>
              <a:sym typeface="+mn-lt"/>
            </a:endParaRPr>
          </a:p>
        </p:txBody>
      </p:sp>
      <p:pic>
        <p:nvPicPr>
          <p:cNvPr id="31" name="图片 30" descr="800X800png白"/>
          <p:cNvPicPr>
            <a:picLocks noChangeAspect="1"/>
          </p:cNvPicPr>
          <p:nvPr/>
        </p:nvPicPr>
        <p:blipFill>
          <a:blip r:embed="rId7"/>
          <a:stretch>
            <a:fillRect/>
          </a:stretch>
        </p:blipFill>
        <p:spPr>
          <a:xfrm>
            <a:off x="10195560" y="337185"/>
            <a:ext cx="1727835" cy="1727835"/>
          </a:xfrm>
          <a:prstGeom prst="rect">
            <a:avLst/>
          </a:prstGeom>
        </p:spPr>
      </p:pic>
      <p:grpSp>
        <p:nvGrpSpPr>
          <p:cNvPr id="32" name="组合 31"/>
          <p:cNvGrpSpPr/>
          <p:nvPr>
            <p:custDataLst>
              <p:tags r:id="rId8"/>
            </p:custDataLst>
          </p:nvPr>
        </p:nvGrpSpPr>
        <p:grpSpPr>
          <a:xfrm>
            <a:off x="7624394" y="3081041"/>
            <a:ext cx="2710044" cy="429149"/>
            <a:chOff x="7933572" y="4252468"/>
            <a:chExt cx="2710044" cy="429149"/>
          </a:xfrm>
        </p:grpSpPr>
        <p:sp>
          <p:nvSpPr>
            <p:cNvPr id="34" name="Base Shape"/>
            <p:cNvSpPr/>
            <p:nvPr>
              <p:custDataLst>
                <p:tags r:id="rId9"/>
              </p:custDataLst>
            </p:nvPr>
          </p:nvSpPr>
          <p:spPr>
            <a:xfrm flipH="1">
              <a:off x="7933572" y="4252468"/>
              <a:ext cx="2710044" cy="429149"/>
            </a:xfrm>
            <a:prstGeom prst="roundRect">
              <a:avLst>
                <a:gd name="adj" fmla="val 5000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5">
                <a:cs typeface="+mn-ea"/>
                <a:sym typeface="+mn-lt"/>
              </a:endParaRPr>
            </a:p>
          </p:txBody>
        </p:sp>
        <p:sp>
          <p:nvSpPr>
            <p:cNvPr id="35" name="Magnifier Icon"/>
            <p:cNvSpPr>
              <a:spLocks noChangeArrowheads="1"/>
            </p:cNvSpPr>
            <p:nvPr>
              <p:custDataLst>
                <p:tags r:id="rId10"/>
              </p:custDataLst>
            </p:nvPr>
          </p:nvSpPr>
          <p:spPr bwMode="auto">
            <a:xfrm flipH="1">
              <a:off x="8126470" y="4337664"/>
              <a:ext cx="255618" cy="254821"/>
            </a:xfrm>
            <a:custGeom>
              <a:avLst/>
              <a:gdLst>
                <a:gd name="connsiteX0" fmla="*/ 221428 w 505037"/>
                <a:gd name="connsiteY0" fmla="*/ 0 h 503464"/>
                <a:gd name="connsiteX1" fmla="*/ 442856 w 505037"/>
                <a:gd name="connsiteY1" fmla="*/ 220738 h 503464"/>
                <a:gd name="connsiteX2" fmla="*/ 409490 w 505037"/>
                <a:gd name="connsiteY2" fmla="*/ 338667 h 503464"/>
                <a:gd name="connsiteX3" fmla="*/ 491388 w 505037"/>
                <a:gd name="connsiteY3" fmla="*/ 423333 h 503464"/>
                <a:gd name="connsiteX4" fmla="*/ 491388 w 505037"/>
                <a:gd name="connsiteY4" fmla="*/ 489857 h 503464"/>
                <a:gd name="connsiteX5" fmla="*/ 424656 w 505037"/>
                <a:gd name="connsiteY5" fmla="*/ 489857 h 503464"/>
                <a:gd name="connsiteX6" fmla="*/ 339725 w 505037"/>
                <a:gd name="connsiteY6" fmla="*/ 405191 h 503464"/>
                <a:gd name="connsiteX7" fmla="*/ 221428 w 505037"/>
                <a:gd name="connsiteY7" fmla="*/ 441476 h 503464"/>
                <a:gd name="connsiteX8" fmla="*/ 0 w 505037"/>
                <a:gd name="connsiteY8" fmla="*/ 220738 h 503464"/>
                <a:gd name="connsiteX9" fmla="*/ 221428 w 505037"/>
                <a:gd name="connsiteY9" fmla="*/ 0 h 503464"/>
                <a:gd name="connsiteX10" fmla="*/ 219869 w 505037"/>
                <a:gd name="connsiteY10" fmla="*/ 60325 h 503464"/>
                <a:gd name="connsiteX11" fmla="*/ 60325 w 505037"/>
                <a:gd name="connsiteY11" fmla="*/ 219075 h 503464"/>
                <a:gd name="connsiteX12" fmla="*/ 219869 w 505037"/>
                <a:gd name="connsiteY12" fmla="*/ 377825 h 503464"/>
                <a:gd name="connsiteX13" fmla="*/ 379413 w 505037"/>
                <a:gd name="connsiteY13" fmla="*/ 219075 h 503464"/>
                <a:gd name="connsiteX14" fmla="*/ 219869 w 505037"/>
                <a:gd name="connsiteY14" fmla="*/ 60325 h 50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5037" h="503464">
                  <a:moveTo>
                    <a:pt x="221428" y="0"/>
                  </a:moveTo>
                  <a:cubicBezTo>
                    <a:pt x="342758" y="0"/>
                    <a:pt x="442856" y="96762"/>
                    <a:pt x="442856" y="220738"/>
                  </a:cubicBezTo>
                  <a:cubicBezTo>
                    <a:pt x="442856" y="263072"/>
                    <a:pt x="430722" y="305405"/>
                    <a:pt x="409490" y="338667"/>
                  </a:cubicBezTo>
                  <a:cubicBezTo>
                    <a:pt x="491388" y="423333"/>
                    <a:pt x="491388" y="423333"/>
                    <a:pt x="491388" y="423333"/>
                  </a:cubicBezTo>
                  <a:cubicBezTo>
                    <a:pt x="509587" y="441476"/>
                    <a:pt x="509587" y="471714"/>
                    <a:pt x="491388" y="489857"/>
                  </a:cubicBezTo>
                  <a:cubicBezTo>
                    <a:pt x="473188" y="508000"/>
                    <a:pt x="442856" y="508000"/>
                    <a:pt x="424656" y="489857"/>
                  </a:cubicBezTo>
                  <a:cubicBezTo>
                    <a:pt x="339725" y="405191"/>
                    <a:pt x="339725" y="405191"/>
                    <a:pt x="339725" y="405191"/>
                  </a:cubicBezTo>
                  <a:cubicBezTo>
                    <a:pt x="306359" y="426357"/>
                    <a:pt x="266927" y="441476"/>
                    <a:pt x="221428" y="441476"/>
                  </a:cubicBezTo>
                  <a:cubicBezTo>
                    <a:pt x="100098" y="441476"/>
                    <a:pt x="0" y="341691"/>
                    <a:pt x="0" y="220738"/>
                  </a:cubicBezTo>
                  <a:cubicBezTo>
                    <a:pt x="0" y="96762"/>
                    <a:pt x="100098" y="0"/>
                    <a:pt x="221428" y="0"/>
                  </a:cubicBezTo>
                  <a:close/>
                  <a:moveTo>
                    <a:pt x="219869" y="60325"/>
                  </a:moveTo>
                  <a:cubicBezTo>
                    <a:pt x="131755" y="60325"/>
                    <a:pt x="60325" y="131400"/>
                    <a:pt x="60325" y="219075"/>
                  </a:cubicBezTo>
                  <a:cubicBezTo>
                    <a:pt x="60325" y="306750"/>
                    <a:pt x="131755" y="377825"/>
                    <a:pt x="219869" y="377825"/>
                  </a:cubicBezTo>
                  <a:cubicBezTo>
                    <a:pt x="307983" y="377825"/>
                    <a:pt x="379413" y="306750"/>
                    <a:pt x="379413" y="219075"/>
                  </a:cubicBezTo>
                  <a:cubicBezTo>
                    <a:pt x="379413" y="131400"/>
                    <a:pt x="307983" y="60325"/>
                    <a:pt x="219869" y="60325"/>
                  </a:cubicBezTo>
                  <a:close/>
                </a:path>
              </a:pathLst>
            </a:custGeom>
            <a:solidFill>
              <a:schemeClr val="bg1"/>
            </a:solidFill>
            <a:ln>
              <a:noFill/>
            </a:ln>
          </p:spPr>
          <p:txBody>
            <a:bodyPr vert="horz" wrap="square" lIns="91440" tIns="45720" rIns="91440" bIns="45720" numCol="1" anchor="t" anchorCtr="0" compatLnSpc="1">
              <a:noAutofit/>
            </a:bodyPr>
            <a:lstStyle/>
            <a:p>
              <a:endParaRPr lang="en-US" sz="1225">
                <a:cs typeface="+mn-ea"/>
                <a:sym typeface="+mn-lt"/>
              </a:endParaRPr>
            </a:p>
          </p:txBody>
        </p:sp>
        <p:sp>
          <p:nvSpPr>
            <p:cNvPr id="36" name="Shape"/>
            <p:cNvSpPr/>
            <p:nvPr>
              <p:custDataLst>
                <p:tags r:id="rId11"/>
              </p:custDataLst>
            </p:nvPr>
          </p:nvSpPr>
          <p:spPr>
            <a:xfrm>
              <a:off x="10198113" y="4296316"/>
              <a:ext cx="368922" cy="369637"/>
            </a:xfrm>
            <a:custGeom>
              <a:avLst/>
              <a:gdLst>
                <a:gd name="connsiteX0" fmla="*/ 380579 w 762643"/>
                <a:gd name="connsiteY0" fmla="*/ 0 h 764126"/>
                <a:gd name="connsiteX1" fmla="*/ 762643 w 762643"/>
                <a:gd name="connsiteY1" fmla="*/ 382063 h 764126"/>
                <a:gd name="connsiteX2" fmla="*/ 380579 w 762643"/>
                <a:gd name="connsiteY2" fmla="*/ 764126 h 764126"/>
                <a:gd name="connsiteX3" fmla="*/ 6277 w 762643"/>
                <a:gd name="connsiteY3" fmla="*/ 459062 h 764126"/>
                <a:gd name="connsiteX4" fmla="*/ 743 w 762643"/>
                <a:gd name="connsiteY4" fmla="*/ 404161 h 764126"/>
                <a:gd name="connsiteX5" fmla="*/ 121445 w 762643"/>
                <a:gd name="connsiteY5" fmla="*/ 404161 h 764126"/>
                <a:gd name="connsiteX6" fmla="*/ 433313 w 762643"/>
                <a:gd name="connsiteY6" fmla="*/ 404161 h 764126"/>
                <a:gd name="connsiteX7" fmla="*/ 308098 w 762643"/>
                <a:gd name="connsiteY7" fmla="*/ 529372 h 764126"/>
                <a:gd name="connsiteX8" fmla="*/ 333877 w 762643"/>
                <a:gd name="connsiteY8" fmla="*/ 555153 h 764126"/>
                <a:gd name="connsiteX9" fmla="*/ 503287 w 762643"/>
                <a:gd name="connsiteY9" fmla="*/ 385746 h 764126"/>
                <a:gd name="connsiteX10" fmla="*/ 333877 w 762643"/>
                <a:gd name="connsiteY10" fmla="*/ 216341 h 764126"/>
                <a:gd name="connsiteX11" fmla="*/ 308098 w 762643"/>
                <a:gd name="connsiteY11" fmla="*/ 242120 h 764126"/>
                <a:gd name="connsiteX12" fmla="*/ 433313 w 762643"/>
                <a:gd name="connsiteY12" fmla="*/ 367333 h 764126"/>
                <a:gd name="connsiteX13" fmla="*/ 121445 w 762643"/>
                <a:gd name="connsiteY13" fmla="*/ 367333 h 764126"/>
                <a:gd name="connsiteX14" fmla="*/ 63192 w 762643"/>
                <a:gd name="connsiteY14" fmla="*/ 367333 h 764126"/>
                <a:gd name="connsiteX15" fmla="*/ 0 w 762643"/>
                <a:gd name="connsiteY15" fmla="*/ 367333 h 764126"/>
                <a:gd name="connsiteX16" fmla="*/ 6277 w 762643"/>
                <a:gd name="connsiteY16" fmla="*/ 305064 h 764126"/>
                <a:gd name="connsiteX17" fmla="*/ 380579 w 762643"/>
                <a:gd name="connsiteY17" fmla="*/ 0 h 76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643" h="764126">
                  <a:moveTo>
                    <a:pt x="380579" y="0"/>
                  </a:moveTo>
                  <a:cubicBezTo>
                    <a:pt x="591587" y="0"/>
                    <a:pt x="762643" y="171055"/>
                    <a:pt x="762643" y="382063"/>
                  </a:cubicBezTo>
                  <a:cubicBezTo>
                    <a:pt x="762643" y="593071"/>
                    <a:pt x="591587" y="764126"/>
                    <a:pt x="380579" y="764126"/>
                  </a:cubicBezTo>
                  <a:cubicBezTo>
                    <a:pt x="195947" y="764126"/>
                    <a:pt x="41904" y="633162"/>
                    <a:pt x="6277" y="459062"/>
                  </a:cubicBezTo>
                  <a:lnTo>
                    <a:pt x="743" y="404161"/>
                  </a:lnTo>
                  <a:lnTo>
                    <a:pt x="121445" y="404161"/>
                  </a:lnTo>
                  <a:lnTo>
                    <a:pt x="433313" y="404161"/>
                  </a:lnTo>
                  <a:lnTo>
                    <a:pt x="308098" y="529372"/>
                  </a:lnTo>
                  <a:lnTo>
                    <a:pt x="333877" y="555153"/>
                  </a:lnTo>
                  <a:lnTo>
                    <a:pt x="503287" y="385746"/>
                  </a:lnTo>
                  <a:lnTo>
                    <a:pt x="333877" y="216341"/>
                  </a:lnTo>
                  <a:lnTo>
                    <a:pt x="308098" y="242120"/>
                  </a:lnTo>
                  <a:lnTo>
                    <a:pt x="433313" y="367333"/>
                  </a:lnTo>
                  <a:lnTo>
                    <a:pt x="121445" y="367333"/>
                  </a:lnTo>
                  <a:lnTo>
                    <a:pt x="63192" y="367333"/>
                  </a:lnTo>
                  <a:lnTo>
                    <a:pt x="0" y="367333"/>
                  </a:lnTo>
                  <a:lnTo>
                    <a:pt x="6277" y="305064"/>
                  </a:lnTo>
                  <a:cubicBezTo>
                    <a:pt x="41904" y="130964"/>
                    <a:pt x="195947" y="0"/>
                    <a:pt x="3805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225" dirty="0">
                <a:cs typeface="+mn-ea"/>
                <a:sym typeface="+mn-lt"/>
              </a:endParaRPr>
            </a:p>
          </p:txBody>
        </p:sp>
        <p:sp>
          <p:nvSpPr>
            <p:cNvPr id="37" name="文本框 36"/>
            <p:cNvSpPr txBox="1"/>
            <p:nvPr>
              <p:custDataLst>
                <p:tags r:id="rId12"/>
              </p:custDataLst>
            </p:nvPr>
          </p:nvSpPr>
          <p:spPr>
            <a:xfrm>
              <a:off x="8412362" y="4296283"/>
              <a:ext cx="1761490" cy="306705"/>
            </a:xfrm>
            <a:prstGeom prst="rect">
              <a:avLst/>
            </a:prstGeom>
            <a:noFill/>
          </p:spPr>
          <p:txBody>
            <a:bodyPr wrap="square" rtlCol="0">
              <a:spAutoFit/>
            </a:bodyPr>
            <a:lstStyle/>
            <a:p>
              <a:pPr algn="dist"/>
              <a:r>
                <a:rPr lang="en-US" altLang="zh-CN" sz="1200" dirty="0">
                  <a:solidFill>
                    <a:schemeClr val="bg1"/>
                  </a:solidFill>
                  <a:cs typeface="+mn-ea"/>
                  <a:sym typeface="+mn-lt"/>
                </a:rPr>
                <a:t>Product </a:t>
              </a:r>
              <a:r>
                <a:rPr lang="en-US" altLang="zh-CN" sz="1400" dirty="0">
                  <a:solidFill>
                    <a:schemeClr val="bg1"/>
                  </a:solidFill>
                  <a:cs typeface="+mn-ea"/>
                  <a:sym typeface="+mn-lt"/>
                </a:rPr>
                <a:t>introduction</a:t>
              </a:r>
              <a:endParaRPr lang="en-US" altLang="zh-CN" sz="1200" dirty="0">
                <a:solidFill>
                  <a:schemeClr val="bg1"/>
                </a:solidFill>
                <a:cs typeface="+mn-ea"/>
                <a:sym typeface="+mn-lt"/>
              </a:endParaRPr>
            </a:p>
          </p:txBody>
        </p:sp>
      </p:grpSp>
      <p:sp>
        <p:nvSpPr>
          <p:cNvPr id="40" name="椭圆 39"/>
          <p:cNvSpPr/>
          <p:nvPr>
            <p:custDataLst>
              <p:tags r:id="rId13"/>
            </p:custDataLst>
          </p:nvPr>
        </p:nvSpPr>
        <p:spPr>
          <a:xfrm>
            <a:off x="2888615" y="4892040"/>
            <a:ext cx="1205230" cy="1223645"/>
          </a:xfrm>
          <a:prstGeom prst="ellipse">
            <a:avLst/>
          </a:prstGeom>
          <a:solidFill>
            <a:srgbClr val="A72527"/>
          </a:solidFill>
          <a:ln>
            <a:solidFill>
              <a:srgbClr val="A7252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1" name="椭圆 40"/>
          <p:cNvSpPr/>
          <p:nvPr>
            <p:custDataLst>
              <p:tags r:id="rId14"/>
            </p:custDataLst>
          </p:nvPr>
        </p:nvSpPr>
        <p:spPr>
          <a:xfrm>
            <a:off x="4064635" y="4892040"/>
            <a:ext cx="1214755" cy="1223645"/>
          </a:xfrm>
          <a:prstGeom prst="ellipse">
            <a:avLst/>
          </a:prstGeom>
          <a:solidFill>
            <a:srgbClr val="A72527"/>
          </a:solidFill>
          <a:ln>
            <a:solidFill>
              <a:srgbClr val="A7252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2" name="图片 41" descr="匹克户外帐篷双人升级款YL12316"/>
          <p:cNvPicPr>
            <a:picLocks noChangeAspect="1"/>
          </p:cNvPicPr>
          <p:nvPr>
            <p:custDataLst>
              <p:tags r:id="rId15"/>
            </p:custDataLst>
          </p:nvPr>
        </p:nvPicPr>
        <p:blipFill>
          <a:blip r:embed="rId16"/>
          <a:stretch>
            <a:fillRect/>
          </a:stretch>
        </p:blipFill>
        <p:spPr>
          <a:xfrm>
            <a:off x="2983865" y="4999355"/>
            <a:ext cx="957580" cy="957580"/>
          </a:xfrm>
          <a:prstGeom prst="rect">
            <a:avLst/>
          </a:prstGeom>
        </p:spPr>
      </p:pic>
      <p:sp>
        <p:nvSpPr>
          <p:cNvPr id="43" name="椭圆 42"/>
          <p:cNvSpPr/>
          <p:nvPr>
            <p:custDataLst>
              <p:tags r:id="rId17"/>
            </p:custDataLst>
          </p:nvPr>
        </p:nvSpPr>
        <p:spPr>
          <a:xfrm>
            <a:off x="5250815" y="4904105"/>
            <a:ext cx="1214755" cy="1223645"/>
          </a:xfrm>
          <a:prstGeom prst="ellipse">
            <a:avLst/>
          </a:prstGeom>
          <a:solidFill>
            <a:srgbClr val="A72527"/>
          </a:solidFill>
          <a:ln>
            <a:solidFill>
              <a:srgbClr val="A7252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椭圆 44"/>
          <p:cNvSpPr/>
          <p:nvPr>
            <p:custDataLst>
              <p:tags r:id="rId18"/>
            </p:custDataLst>
          </p:nvPr>
        </p:nvSpPr>
        <p:spPr>
          <a:xfrm>
            <a:off x="6447155" y="4904105"/>
            <a:ext cx="1214755" cy="1223645"/>
          </a:xfrm>
          <a:prstGeom prst="ellipse">
            <a:avLst/>
          </a:prstGeom>
          <a:solidFill>
            <a:srgbClr val="A72527"/>
          </a:solidFill>
          <a:ln>
            <a:solidFill>
              <a:srgbClr val="A7252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6" name="图片 45" descr="1-3"/>
          <p:cNvPicPr>
            <a:picLocks noChangeAspect="1"/>
          </p:cNvPicPr>
          <p:nvPr>
            <p:custDataLst>
              <p:tags r:id="rId19"/>
            </p:custDataLst>
          </p:nvPr>
        </p:nvPicPr>
        <p:blipFill>
          <a:blip r:embed="rId20"/>
          <a:stretch>
            <a:fillRect/>
          </a:stretch>
        </p:blipFill>
        <p:spPr>
          <a:xfrm>
            <a:off x="4154805" y="4916170"/>
            <a:ext cx="1090295" cy="1090295"/>
          </a:xfrm>
          <a:prstGeom prst="rect">
            <a:avLst/>
          </a:prstGeom>
        </p:spPr>
      </p:pic>
      <p:sp>
        <p:nvSpPr>
          <p:cNvPr id="47" name="椭圆 46"/>
          <p:cNvSpPr/>
          <p:nvPr>
            <p:custDataLst>
              <p:tags r:id="rId21"/>
            </p:custDataLst>
          </p:nvPr>
        </p:nvSpPr>
        <p:spPr>
          <a:xfrm>
            <a:off x="7622540" y="4904105"/>
            <a:ext cx="1214755" cy="1223645"/>
          </a:xfrm>
          <a:prstGeom prst="ellipse">
            <a:avLst/>
          </a:prstGeom>
          <a:solidFill>
            <a:srgbClr val="A72527"/>
          </a:solidFill>
          <a:ln>
            <a:solidFill>
              <a:srgbClr val="A7252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8" name="图片 47" descr="匹克冰感运动毛巾 YH53401（紫色）"/>
          <p:cNvPicPr>
            <a:picLocks noChangeAspect="1"/>
          </p:cNvPicPr>
          <p:nvPr>
            <p:custDataLst>
              <p:tags r:id="rId22"/>
            </p:custDataLst>
          </p:nvPr>
        </p:nvPicPr>
        <p:blipFill>
          <a:blip r:embed="rId23"/>
          <a:stretch>
            <a:fillRect/>
          </a:stretch>
        </p:blipFill>
        <p:spPr>
          <a:xfrm>
            <a:off x="7725410" y="5037455"/>
            <a:ext cx="1078230" cy="1078230"/>
          </a:xfrm>
          <a:prstGeom prst="rect">
            <a:avLst/>
          </a:prstGeom>
        </p:spPr>
      </p:pic>
      <p:pic>
        <p:nvPicPr>
          <p:cNvPr id="49" name="Picture 2" descr="d:\Users\Administrator\Desktop\PEAK标\PEAK标\云之家图片20161030115254.png"/>
          <p:cNvPicPr>
            <a:picLocks noChangeAspect="1" noChangeArrowheads="1"/>
          </p:cNvPicPr>
          <p:nvPr/>
        </p:nvPicPr>
        <p:blipFill>
          <a:blip r:embed="rId24"/>
          <a:srcRect/>
          <a:stretch>
            <a:fillRect/>
          </a:stretch>
        </p:blipFill>
        <p:spPr bwMode="auto">
          <a:xfrm>
            <a:off x="1924685" y="123190"/>
            <a:ext cx="1558290" cy="803275"/>
          </a:xfrm>
          <a:prstGeom prst="rect">
            <a:avLst/>
          </a:prstGeom>
          <a:noFill/>
        </p:spPr>
      </p:pic>
      <p:pic>
        <p:nvPicPr>
          <p:cNvPr id="39" name="图片 38" descr="透明图"/>
          <p:cNvPicPr>
            <a:picLocks noChangeAspect="1"/>
          </p:cNvPicPr>
          <p:nvPr>
            <p:custDataLst>
              <p:tags r:id="rId25"/>
            </p:custDataLst>
          </p:nvPr>
        </p:nvPicPr>
        <p:blipFill>
          <a:blip r:embed="rId26"/>
          <a:stretch>
            <a:fillRect/>
          </a:stretch>
        </p:blipFill>
        <p:spPr>
          <a:xfrm>
            <a:off x="5491480" y="5037455"/>
            <a:ext cx="836295" cy="836295"/>
          </a:xfrm>
          <a:prstGeom prst="rect">
            <a:avLst/>
          </a:prstGeom>
        </p:spPr>
      </p:pic>
      <p:pic>
        <p:nvPicPr>
          <p:cNvPr id="44" name="图片 43" descr="主图1-透明"/>
          <p:cNvPicPr>
            <a:picLocks noChangeAspect="1"/>
          </p:cNvPicPr>
          <p:nvPr>
            <p:custDataLst>
              <p:tags r:id="rId27"/>
            </p:custDataLst>
          </p:nvPr>
        </p:nvPicPr>
        <p:blipFill>
          <a:blip r:embed="rId28"/>
          <a:stretch>
            <a:fillRect/>
          </a:stretch>
        </p:blipFill>
        <p:spPr>
          <a:xfrm>
            <a:off x="6635750" y="5037455"/>
            <a:ext cx="919480" cy="919480"/>
          </a:xfrm>
          <a:prstGeom prst="rect">
            <a:avLst/>
          </a:prstGeom>
        </p:spPr>
      </p:pic>
      <p:pic>
        <p:nvPicPr>
          <p:cNvPr id="2" name="图片 1" descr="180729LW1079 拷贝"/>
          <p:cNvPicPr>
            <a:picLocks noChangeAspect="1"/>
          </p:cNvPicPr>
          <p:nvPr/>
        </p:nvPicPr>
        <p:blipFill>
          <a:blip r:embed="rId29"/>
          <a:stretch>
            <a:fillRect/>
          </a:stretch>
        </p:blipFill>
        <p:spPr>
          <a:xfrm>
            <a:off x="8803640" y="3650615"/>
            <a:ext cx="2089785" cy="3134360"/>
          </a:xfrm>
          <a:prstGeom prst="rect">
            <a:avLst/>
          </a:prstGeom>
        </p:spPr>
      </p:pic>
      <p:pic>
        <p:nvPicPr>
          <p:cNvPr id="4" name="图片 3" descr="x1701162261543_7392 拷贝"/>
          <p:cNvPicPr>
            <a:picLocks noChangeAspect="1"/>
          </p:cNvPicPr>
          <p:nvPr/>
        </p:nvPicPr>
        <p:blipFill>
          <a:blip r:embed="rId30"/>
          <a:stretch>
            <a:fillRect/>
          </a:stretch>
        </p:blipFill>
        <p:spPr>
          <a:xfrm>
            <a:off x="681990" y="4472305"/>
            <a:ext cx="2414905" cy="1790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ipe(left)">
                                      <p:cBhvr>
                                        <p:cTn id="14" dur="500"/>
                                        <p:tgtEl>
                                          <p:spTgt spid="8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iterate type="lt">
                                    <p:tmPct val="10000"/>
                                  </p:iterate>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050290"/>
            <a:chOff x="763079" y="424406"/>
            <a:chExt cx="10665841" cy="1050290"/>
          </a:xfrm>
        </p:grpSpPr>
        <p:sp>
          <p:nvSpPr>
            <p:cNvPr id="26" name="TextBox 7"/>
            <p:cNvSpPr txBox="1"/>
            <p:nvPr/>
          </p:nvSpPr>
          <p:spPr>
            <a:xfrm>
              <a:off x="1003495" y="424406"/>
              <a:ext cx="4410710" cy="1050290"/>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PVC</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足球（不含配件）</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489835"/>
            <a:ext cx="5015865" cy="167576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800" dirty="0">
                <a:latin typeface="微软雅黑" panose="020B0503020204020204" pitchFamily="34" charset="-122"/>
                <a:cs typeface="微软雅黑" panose="020B0503020204020204" pitchFamily="34" charset="-122"/>
                <a:sym typeface="+mn-ea"/>
              </a:rPr>
              <a:t>1.</a:t>
            </a:r>
            <a:r>
              <a:rPr sz="800" dirty="0">
                <a:latin typeface="微软雅黑" panose="020B0503020204020204" pitchFamily="34" charset="-122"/>
                <a:cs typeface="微软雅黑" panose="020B0503020204020204" pitchFamily="34" charset="-122"/>
                <a:sym typeface="+mn-ea"/>
              </a:rPr>
              <a:t>PVC材质具有较好的耐磨性，使得PVC足球在频繁使用和多种场地条件下都能保持较长的使用寿命</a:t>
            </a:r>
            <a:br>
              <a:rPr sz="800" dirty="0">
                <a:latin typeface="微软雅黑" panose="020B0503020204020204" pitchFamily="34" charset="-122"/>
                <a:cs typeface="微软雅黑" panose="020B0503020204020204" pitchFamily="34" charset="-122"/>
                <a:sym typeface="+mn-ea"/>
              </a:rPr>
            </a:br>
            <a:r>
              <a:rPr lang="en-US" altLang="zh-CN" sz="800" dirty="0">
                <a:latin typeface="微软雅黑" panose="020B0503020204020204" pitchFamily="34" charset="-122"/>
                <a:cs typeface="微软雅黑" panose="020B0503020204020204" pitchFamily="34" charset="-122"/>
                <a:sym typeface="+mn-ea"/>
              </a:rPr>
              <a:t>2.</a:t>
            </a:r>
            <a:r>
              <a:rPr lang="zh-CN" altLang="en-US" sz="800" dirty="0">
                <a:latin typeface="微软雅黑" panose="020B0503020204020204" pitchFamily="34" charset="-122"/>
                <a:cs typeface="微软雅黑" panose="020B0503020204020204" pitchFamily="34" charset="-122"/>
                <a:sym typeface="+mn-ea"/>
              </a:rPr>
              <a:t>相比其他材质如PU（聚氨酯）或真皮足球，PVC足球的价格通常更为亲民</a:t>
            </a:r>
            <a:br>
              <a:rPr lang="zh-CN" altLang="en-US" sz="800" dirty="0">
                <a:latin typeface="微软雅黑" panose="020B0503020204020204" pitchFamily="34" charset="-122"/>
                <a:cs typeface="微软雅黑" panose="020B0503020204020204" pitchFamily="34" charset="-122"/>
                <a:sym typeface="+mn-ea"/>
              </a:rPr>
            </a:br>
            <a:r>
              <a:rPr lang="en-US" altLang="zh-CN" sz="800" dirty="0">
                <a:latin typeface="微软雅黑" panose="020B0503020204020204" pitchFamily="34" charset="-122"/>
                <a:cs typeface="微软雅黑" panose="020B0503020204020204" pitchFamily="34" charset="-122"/>
                <a:sym typeface="+mn-ea"/>
              </a:rPr>
              <a:t>3.</a:t>
            </a:r>
            <a:r>
              <a:rPr sz="800" dirty="0">
                <a:latin typeface="微软雅黑" panose="020B0503020204020204" pitchFamily="34" charset="-122"/>
                <a:cs typeface="微软雅黑" panose="020B0503020204020204" pitchFamily="34" charset="-122"/>
                <a:sym typeface="+mn-ea"/>
              </a:rPr>
              <a:t>具有较好的抗老化性能，能够在一定程度上抵抗紫外线、潮湿等环境因素的侵蚀，保持足球的形状和性能</a:t>
            </a:r>
            <a:r>
              <a:rPr lang="en-US" altLang="zh-CN" sz="800" dirty="0">
                <a:latin typeface="微软雅黑" panose="020B0503020204020204" pitchFamily="34" charset="-122"/>
                <a:cs typeface="微软雅黑" panose="020B0503020204020204" pitchFamily="34" charset="-122"/>
                <a:sym typeface="+mn-ea"/>
              </a:rPr>
              <a:t>4.</a:t>
            </a:r>
            <a:r>
              <a:rPr sz="800" dirty="0">
                <a:latin typeface="微软雅黑" panose="020B0503020204020204" pitchFamily="34" charset="-122"/>
                <a:cs typeface="微软雅黑" panose="020B0503020204020204" pitchFamily="34" charset="-122"/>
                <a:sym typeface="+mn-ea"/>
              </a:rPr>
              <a:t>适用于多种场地条件，包括草地、硬地、水泥地等</a:t>
            </a:r>
            <a:br>
              <a:rPr sz="800" dirty="0">
                <a:latin typeface="微软雅黑" panose="020B0503020204020204" pitchFamily="34" charset="-122"/>
                <a:cs typeface="微软雅黑" panose="020B0503020204020204" pitchFamily="34" charset="-122"/>
                <a:sym typeface="+mn-ea"/>
              </a:rPr>
            </a:br>
            <a:r>
              <a:rPr lang="en-US" altLang="zh-CN" sz="800" dirty="0">
                <a:latin typeface="微软雅黑" panose="020B0503020204020204" pitchFamily="34" charset="-122"/>
                <a:cs typeface="微软雅黑" panose="020B0503020204020204" pitchFamily="34" charset="-122"/>
                <a:sym typeface="+mn-ea"/>
              </a:rPr>
              <a:t>5.</a:t>
            </a:r>
            <a:r>
              <a:rPr sz="800" dirty="0">
                <a:latin typeface="微软雅黑" panose="020B0503020204020204" pitchFamily="34" charset="-122"/>
                <a:cs typeface="微软雅黑" panose="020B0503020204020204" pitchFamily="34" charset="-122"/>
                <a:sym typeface="+mn-ea"/>
              </a:rPr>
              <a:t>PVC材质不易吸水且耐磨性强，PVC足球在使用后容易清洁和维护，能够保持较长时间的良好外观和性能</a:t>
            </a:r>
            <a:endParaRPr lang="zh-CN" altLang="en-US" sz="8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43.84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49.84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89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824730"/>
            <a:ext cx="4237355" cy="20637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https://item.jd.com/10161093442587.html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p>
            <a:pPr>
              <a:lnSpc>
                <a:spcPct val="150000"/>
              </a:lnSpc>
            </a:pPr>
            <a:r>
              <a:rPr lang="zh-CN" altLang="en-US" sz="800" dirty="0">
                <a:latin typeface="微软雅黑" panose="020B0503020204020204" pitchFamily="34" charset="-122"/>
                <a:cs typeface="微软雅黑" panose="020B0503020204020204" pitchFamily="34" charset="-122"/>
                <a:sym typeface="+mn-ea"/>
              </a:rPr>
              <a:t>型号：</a:t>
            </a:r>
            <a:r>
              <a:rPr lang="en-US" altLang="zh-CN" sz="800" dirty="0">
                <a:latin typeface="微软雅黑" panose="020B0503020204020204" pitchFamily="34" charset="-122"/>
                <a:cs typeface="微软雅黑" panose="020B0503020204020204" pitchFamily="34" charset="-122"/>
                <a:sym typeface="+mn-ea"/>
              </a:rPr>
              <a:t>YQF0420</a:t>
            </a:r>
            <a:br>
              <a:rPr lang="en-US" altLang="zh-CN" sz="800" dirty="0">
                <a:latin typeface="微软雅黑" panose="020B0503020204020204" pitchFamily="34" charset="-122"/>
                <a:cs typeface="微软雅黑" panose="020B0503020204020204" pitchFamily="34" charset="-122"/>
                <a:sym typeface="+mn-ea"/>
              </a:rPr>
            </a:br>
            <a:r>
              <a:rPr lang="en-US" altLang="zh-CN" sz="800" dirty="0">
                <a:latin typeface="微软雅黑" panose="020B0503020204020204" pitchFamily="34" charset="-122"/>
                <a:cs typeface="微软雅黑" panose="020B0503020204020204" pitchFamily="34" charset="-122"/>
                <a:sym typeface="+mn-ea"/>
              </a:rPr>
              <a:t>69</a:t>
            </a:r>
            <a:r>
              <a:rPr lang="zh-CN" altLang="en-US" sz="800" dirty="0">
                <a:latin typeface="微软雅黑" panose="020B0503020204020204" pitchFamily="34" charset="-122"/>
                <a:cs typeface="微软雅黑" panose="020B0503020204020204" pitchFamily="34" charset="-122"/>
                <a:sym typeface="+mn-ea"/>
              </a:rPr>
              <a:t>码：</a:t>
            </a:r>
            <a:r>
              <a:rPr sz="800" dirty="0">
                <a:latin typeface="微软雅黑" panose="020B0503020204020204" pitchFamily="34" charset="-122"/>
                <a:cs typeface="微软雅黑" panose="020B0503020204020204" pitchFamily="34" charset="-122"/>
                <a:sym typeface="+mn-ea"/>
              </a:rPr>
              <a:t>6941916847287</a:t>
            </a:r>
            <a:br>
              <a:rPr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颜色：白/深蓝</a:t>
            </a:r>
            <a:br>
              <a:rPr lang="zh-CN" altLang="en-US"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规格：</a:t>
            </a:r>
            <a:r>
              <a:rPr lang="en-US" altLang="zh-CN" sz="800" dirty="0">
                <a:latin typeface="微软雅黑" panose="020B0503020204020204" pitchFamily="34" charset="-122"/>
                <a:cs typeface="微软雅黑" panose="020B0503020204020204" pitchFamily="34" charset="-122"/>
                <a:sym typeface="+mn-ea"/>
              </a:rPr>
              <a:t>5</a:t>
            </a:r>
            <a:r>
              <a:rPr lang="zh-CN" altLang="en-US" sz="800" dirty="0">
                <a:latin typeface="微软雅黑" panose="020B0503020204020204" pitchFamily="34" charset="-122"/>
                <a:cs typeface="微软雅黑" panose="020B0503020204020204" pitchFamily="34" charset="-122"/>
                <a:sym typeface="+mn-ea"/>
              </a:rPr>
              <a:t>号</a:t>
            </a:r>
            <a:br>
              <a:rPr lang="zh-CN" altLang="en-US"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材质：</a:t>
            </a:r>
            <a:r>
              <a:rPr lang="en-US" altLang="zh-CN" sz="800" dirty="0">
                <a:latin typeface="微软雅黑" panose="020B0503020204020204" pitchFamily="34" charset="-122"/>
                <a:cs typeface="微软雅黑" panose="020B0503020204020204" pitchFamily="34" charset="-122"/>
                <a:sym typeface="+mn-ea"/>
              </a:rPr>
              <a:t>PVC</a:t>
            </a:r>
            <a:endParaRPr lang="en-US" altLang="zh-CN" sz="800" dirty="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pic>
        <p:nvPicPr>
          <p:cNvPr id="7" name="图片 6" descr="主图-3"/>
          <p:cNvPicPr>
            <a:picLocks noChangeAspect="1"/>
          </p:cNvPicPr>
          <p:nvPr/>
        </p:nvPicPr>
        <p:blipFill>
          <a:blip r:embed="rId3"/>
          <a:stretch>
            <a:fillRect/>
          </a:stretch>
        </p:blipFill>
        <p:spPr>
          <a:xfrm>
            <a:off x="762000" y="5233670"/>
            <a:ext cx="1447165" cy="1447165"/>
          </a:xfrm>
          <a:prstGeom prst="rect">
            <a:avLst/>
          </a:prstGeom>
        </p:spPr>
      </p:pic>
      <p:pic>
        <p:nvPicPr>
          <p:cNvPr id="15" name="图片 14" descr="主图-6"/>
          <p:cNvPicPr>
            <a:picLocks noChangeAspect="1"/>
          </p:cNvPicPr>
          <p:nvPr/>
        </p:nvPicPr>
        <p:blipFill>
          <a:blip r:embed="rId4"/>
          <a:stretch>
            <a:fillRect/>
          </a:stretch>
        </p:blipFill>
        <p:spPr>
          <a:xfrm>
            <a:off x="6377305" y="1225550"/>
            <a:ext cx="5051425" cy="505142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050290"/>
            <a:chOff x="763079" y="424406"/>
            <a:chExt cx="10665841" cy="1050290"/>
          </a:xfrm>
        </p:grpSpPr>
        <p:sp>
          <p:nvSpPr>
            <p:cNvPr id="26" name="TextBox 7"/>
            <p:cNvSpPr txBox="1"/>
            <p:nvPr/>
          </p:nvSpPr>
          <p:spPr>
            <a:xfrm>
              <a:off x="1003495" y="424406"/>
              <a:ext cx="54102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中小学生软排球（不含配件）</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6859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728595"/>
            <a:ext cx="5536565" cy="146050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1.</a:t>
            </a:r>
            <a:r>
              <a:rPr sz="900" dirty="0">
                <a:latin typeface="微软雅黑" panose="020B0503020204020204" pitchFamily="34" charset="-122"/>
                <a:cs typeface="微软雅黑" panose="020B0503020204020204" pitchFamily="34" charset="-122"/>
                <a:sym typeface="+mn-ea"/>
              </a:rPr>
              <a:t>PVC材质相对较轻，使得排球整体重量适中，便于球员在比赛中进行传、垫、扣、发等动作</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2.</a:t>
            </a:r>
            <a:r>
              <a:rPr lang="zh-CN" altLang="en-US" sz="900" dirty="0">
                <a:latin typeface="微软雅黑" panose="020B0503020204020204" pitchFamily="34" charset="-122"/>
                <a:cs typeface="微软雅黑" panose="020B0503020204020204" pitchFamily="34" charset="-122"/>
                <a:sym typeface="+mn-ea"/>
              </a:rPr>
              <a:t>PVC材料具有良好的防水性能，使得排球在潮湿多雨的环境下也能保持较好使用状态，不易受潮吸水变重</a:t>
            </a:r>
            <a:br>
              <a:rPr lang="zh-CN" altLang="en-US"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3.</a:t>
            </a:r>
            <a:r>
              <a:rPr sz="900" dirty="0">
                <a:latin typeface="微软雅黑" panose="020B0503020204020204" pitchFamily="34" charset="-122"/>
                <a:cs typeface="微软雅黑" panose="020B0503020204020204" pitchFamily="34" charset="-122"/>
                <a:sym typeface="+mn-ea"/>
              </a:rPr>
              <a:t>PVC材质在弹性和手感方面可能不如某些高端材质（如PU）</a:t>
            </a:r>
            <a:r>
              <a:rPr lang="zh-CN" sz="900" dirty="0">
                <a:latin typeface="微软雅黑" panose="020B0503020204020204" pitchFamily="34" charset="-122"/>
                <a:cs typeface="微软雅黑" panose="020B0503020204020204" pitchFamily="34" charset="-122"/>
                <a:sym typeface="+mn-ea"/>
              </a:rPr>
              <a:t>，但经过特殊工艺处理，价格实惠弹性好</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4.</a:t>
            </a:r>
            <a:r>
              <a:rPr sz="900" dirty="0">
                <a:latin typeface="微软雅黑" panose="020B0503020204020204" pitchFamily="34" charset="-122"/>
                <a:cs typeface="微软雅黑" panose="020B0503020204020204" pitchFamily="34" charset="-122"/>
                <a:sym typeface="+mn-ea"/>
              </a:rPr>
              <a:t>PVC排球适用于各种比赛和训练场合，如学校、俱乐部、体育馆等</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5.</a:t>
            </a:r>
            <a:r>
              <a:rPr sz="900" dirty="0">
                <a:latin typeface="微软雅黑" panose="020B0503020204020204" pitchFamily="34" charset="-122"/>
                <a:cs typeface="微软雅黑" panose="020B0503020204020204" pitchFamily="34" charset="-122"/>
                <a:sym typeface="+mn-ea"/>
              </a:rPr>
              <a:t>PVC排球外观颜色鲜艳、图案多样，能够吸引球员的注意力并提升比赛的观赏性</a:t>
            </a:r>
            <a:endParaRPr sz="8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zh-CN" altLang="en-US" sz="8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30.80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36.8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81</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https://item.jd.com/10158992655671.html#crumb-wrap</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792220" cy="1172845"/>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YQF5202</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6941916868381</a:t>
            </a:r>
            <a:r>
              <a:rPr lang="zh-CN" altLang="en-US" sz="1000" dirty="0">
                <a:latin typeface="微软雅黑" panose="020B0503020204020204" pitchFamily="34" charset="-122"/>
                <a:cs typeface="微软雅黑" panose="020B0503020204020204" pitchFamily="34" charset="-122"/>
                <a:sym typeface="+mn-ea"/>
              </a:rPr>
              <a:t>白</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蓝</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6941916868374</a:t>
            </a:r>
            <a:r>
              <a:rPr lang="zh-CN" altLang="en-US" sz="1000" dirty="0">
                <a:latin typeface="微软雅黑" panose="020B0503020204020204" pitchFamily="34" charset="-122"/>
                <a:cs typeface="微软雅黑" panose="020B0503020204020204" pitchFamily="34" charset="-122"/>
                <a:sym typeface="+mn-ea"/>
              </a:rPr>
              <a:t>白</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粉</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紫</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5</a:t>
            </a:r>
            <a:r>
              <a:rPr lang="zh-CN" altLang="en-US" sz="1000" dirty="0">
                <a:latin typeface="微软雅黑" panose="020B0503020204020204" pitchFamily="34" charset="-122"/>
                <a:cs typeface="微软雅黑" panose="020B0503020204020204" pitchFamily="34" charset="-122"/>
                <a:sym typeface="+mn-ea"/>
              </a:rPr>
              <a:t>号排球</a:t>
            </a:r>
            <a:br>
              <a:rPr 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材质：机缝</a:t>
            </a:r>
            <a:r>
              <a:rPr lang="en-US" altLang="zh-CN" sz="1000" dirty="0">
                <a:latin typeface="微软雅黑" panose="020B0503020204020204" pitchFamily="34" charset="-122"/>
                <a:cs typeface="微软雅黑" panose="020B0503020204020204" pitchFamily="34" charset="-122"/>
                <a:sym typeface="+mn-ea"/>
              </a:rPr>
              <a:t>PVC+</a:t>
            </a:r>
            <a:r>
              <a:rPr lang="zh-CN" altLang="en-US" sz="1000" dirty="0">
                <a:latin typeface="微软雅黑" panose="020B0503020204020204" pitchFamily="34" charset="-122"/>
                <a:cs typeface="微软雅黑" panose="020B0503020204020204" pitchFamily="34" charset="-122"/>
                <a:sym typeface="+mn-ea"/>
              </a:rPr>
              <a:t>橡胶内胆</a:t>
            </a:r>
            <a:endParaRPr lang="en-US" altLang="zh-CN" sz="1000" dirty="0">
              <a:latin typeface="微软雅黑" panose="020B0503020204020204" pitchFamily="34" charset="-122"/>
              <a:cs typeface="微软雅黑" panose="020B0503020204020204" pitchFamily="34" charset="-122"/>
              <a:sym typeface="+mn-ea"/>
            </a:endParaRPr>
          </a:p>
        </p:txBody>
      </p:sp>
      <p:pic>
        <p:nvPicPr>
          <p:cNvPr id="12" name="图片 11" descr="匹克-5202排球-主图02 拷贝"/>
          <p:cNvPicPr>
            <a:picLocks noChangeAspect="1"/>
          </p:cNvPicPr>
          <p:nvPr/>
        </p:nvPicPr>
        <p:blipFill>
          <a:blip r:embed="rId2"/>
          <a:stretch>
            <a:fillRect/>
          </a:stretch>
        </p:blipFill>
        <p:spPr>
          <a:xfrm>
            <a:off x="6299835" y="1120775"/>
            <a:ext cx="5045710" cy="5045710"/>
          </a:xfrm>
          <a:prstGeom prst="rect">
            <a:avLst/>
          </a:prstGeom>
        </p:spPr>
      </p:pic>
      <p:pic>
        <p:nvPicPr>
          <p:cNvPr id="13" name="图片 12" descr="匹克-5202排球-主图04 拷贝"/>
          <p:cNvPicPr>
            <a:picLocks noChangeAspect="1"/>
          </p:cNvPicPr>
          <p:nvPr/>
        </p:nvPicPr>
        <p:blipFill>
          <a:blip r:embed="rId3"/>
          <a:stretch>
            <a:fillRect/>
          </a:stretch>
        </p:blipFill>
        <p:spPr>
          <a:xfrm>
            <a:off x="1003300" y="5227955"/>
            <a:ext cx="1260000" cy="1260000"/>
          </a:xfrm>
          <a:prstGeom prst="rect">
            <a:avLst/>
          </a:prstGeom>
        </p:spPr>
      </p:pic>
      <p:pic>
        <p:nvPicPr>
          <p:cNvPr id="4" name="图片 3"/>
          <p:cNvPicPr>
            <a:picLocks noChangeAspect="1"/>
          </p:cNvPicPr>
          <p:nvPr/>
        </p:nvPicPr>
        <p:blipFill>
          <a:blip r:embed="rId4"/>
          <a:stretch>
            <a:fillRect/>
          </a:stretch>
        </p:blipFill>
        <p:spPr>
          <a:xfrm>
            <a:off x="2415540" y="5227955"/>
            <a:ext cx="1311275" cy="1322070"/>
          </a:xfrm>
          <a:prstGeom prst="rect">
            <a:avLst/>
          </a:prstGeom>
        </p:spPr>
      </p:pic>
      <p:pic>
        <p:nvPicPr>
          <p:cNvPr id="2" name="图片 1"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3" name="图片 2" descr="匹克-5202排球-主图03 拷贝"/>
          <p:cNvPicPr>
            <a:picLocks noChangeAspect="1"/>
          </p:cNvPicPr>
          <p:nvPr/>
        </p:nvPicPr>
        <p:blipFill>
          <a:blip r:embed="rId6"/>
          <a:stretch>
            <a:fillRect/>
          </a:stretch>
        </p:blipFill>
        <p:spPr>
          <a:xfrm>
            <a:off x="3879850" y="5227955"/>
            <a:ext cx="1357630" cy="135763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050290"/>
            <a:chOff x="763079" y="424406"/>
            <a:chExt cx="10665841" cy="1050290"/>
          </a:xfrm>
        </p:grpSpPr>
        <p:sp>
          <p:nvSpPr>
            <p:cNvPr id="26" name="TextBox 7"/>
            <p:cNvSpPr txBox="1"/>
            <p:nvPr/>
          </p:nvSpPr>
          <p:spPr>
            <a:xfrm>
              <a:off x="1003495" y="424406"/>
              <a:ext cx="54102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中小学生软排球</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（不含配件）</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617210" cy="148971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1.</a:t>
            </a:r>
            <a:r>
              <a:rPr sz="900" dirty="0">
                <a:latin typeface="微软雅黑" panose="020B0503020204020204" pitchFamily="34" charset="-122"/>
                <a:cs typeface="微软雅黑" panose="020B0503020204020204" pitchFamily="34" charset="-122"/>
                <a:sym typeface="+mn-ea"/>
              </a:rPr>
              <a:t>PVC材质相对较轻，使得排球整体重量适中，便于球员在比赛中进行传、垫、扣、发等动作</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2.</a:t>
            </a:r>
            <a:r>
              <a:rPr lang="zh-CN" altLang="en-US" sz="900" dirty="0">
                <a:latin typeface="微软雅黑" panose="020B0503020204020204" pitchFamily="34" charset="-122"/>
                <a:cs typeface="微软雅黑" panose="020B0503020204020204" pitchFamily="34" charset="-122"/>
                <a:sym typeface="+mn-ea"/>
              </a:rPr>
              <a:t>PVC材料具有良好的防水性能，使得排球在潮湿多雨的环境下也能保持较好使用状态，不易受潮吸水变重</a:t>
            </a:r>
            <a:br>
              <a:rPr lang="zh-CN" altLang="en-US"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3.</a:t>
            </a:r>
            <a:r>
              <a:rPr sz="900" dirty="0">
                <a:latin typeface="微软雅黑" panose="020B0503020204020204" pitchFamily="34" charset="-122"/>
                <a:cs typeface="微软雅黑" panose="020B0503020204020204" pitchFamily="34" charset="-122"/>
                <a:sym typeface="+mn-ea"/>
              </a:rPr>
              <a:t>PVC材质在弹性和手感方面可能不如某些高端材质（如PU）</a:t>
            </a:r>
            <a:r>
              <a:rPr lang="zh-CN" sz="900" dirty="0">
                <a:latin typeface="微软雅黑" panose="020B0503020204020204" pitchFamily="34" charset="-122"/>
                <a:cs typeface="微软雅黑" panose="020B0503020204020204" pitchFamily="34" charset="-122"/>
                <a:sym typeface="+mn-ea"/>
              </a:rPr>
              <a:t>，但经过特殊工艺处理，价格实惠弹性好</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4.</a:t>
            </a:r>
            <a:r>
              <a:rPr sz="900" dirty="0">
                <a:latin typeface="微软雅黑" panose="020B0503020204020204" pitchFamily="34" charset="-122"/>
                <a:cs typeface="微软雅黑" panose="020B0503020204020204" pitchFamily="34" charset="-122"/>
                <a:sym typeface="+mn-ea"/>
              </a:rPr>
              <a:t>PVC排球适用于各种比赛和训练场合，如学校、俱乐部、体育馆等</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5.</a:t>
            </a:r>
            <a:r>
              <a:rPr sz="900" dirty="0">
                <a:latin typeface="微软雅黑" panose="020B0503020204020204" pitchFamily="34" charset="-122"/>
                <a:cs typeface="微软雅黑" panose="020B0503020204020204" pitchFamily="34" charset="-122"/>
                <a:sym typeface="+mn-ea"/>
              </a:rPr>
              <a:t>PVC排球外观颜色鲜艳、图案多样，能够吸引球员的注意力并提升比赛的观赏性</a:t>
            </a:r>
            <a:endParaRPr sz="9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zh-CN" altLang="en-US" sz="9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20560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23481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28.5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34.5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72.9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60475"/>
            <a:ext cx="3706495" cy="1138555"/>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YQF5203</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6927068791180</a:t>
            </a:r>
            <a:r>
              <a:rPr lang="zh-CN" altLang="en-US" sz="1000" dirty="0">
                <a:latin typeface="微软雅黑" panose="020B0503020204020204" pitchFamily="34" charset="-122"/>
                <a:cs typeface="微软雅黑" panose="020B0503020204020204" pitchFamily="34" charset="-122"/>
                <a:sym typeface="+mn-ea"/>
              </a:rPr>
              <a:t>白</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粉兰、</a:t>
            </a:r>
            <a:r>
              <a:rPr lang="en-US" altLang="zh-CN" sz="1000" dirty="0">
                <a:latin typeface="微软雅黑" panose="020B0503020204020204" pitchFamily="34" charset="-122"/>
                <a:cs typeface="微软雅黑" panose="020B0503020204020204" pitchFamily="34" charset="-122"/>
                <a:sym typeface="+mn-ea"/>
              </a:rPr>
              <a:t>6927068791173</a:t>
            </a:r>
            <a:r>
              <a:rPr lang="zh-CN" altLang="en-US" sz="1000" dirty="0">
                <a:latin typeface="微软雅黑" panose="020B0503020204020204" pitchFamily="34" charset="-122"/>
                <a:cs typeface="微软雅黑" panose="020B0503020204020204" pitchFamily="34" charset="-122"/>
                <a:sym typeface="+mn-ea"/>
              </a:rPr>
              <a:t>白</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绿</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兰</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5</a:t>
            </a:r>
            <a:r>
              <a:rPr lang="zh-CN" altLang="en-US" sz="1000" dirty="0">
                <a:latin typeface="微软雅黑" panose="020B0503020204020204" pitchFamily="34" charset="-122"/>
                <a:cs typeface="微软雅黑" panose="020B0503020204020204" pitchFamily="34" charset="-122"/>
                <a:sym typeface="+mn-ea"/>
              </a:rPr>
              <a:t>号排球</a:t>
            </a:r>
            <a:br>
              <a:rPr 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材质：机缝</a:t>
            </a:r>
            <a:r>
              <a:rPr lang="en-US" altLang="zh-CN" sz="1000" dirty="0">
                <a:latin typeface="微软雅黑" panose="020B0503020204020204" pitchFamily="34" charset="-122"/>
                <a:cs typeface="微软雅黑" panose="020B0503020204020204" pitchFamily="34" charset="-122"/>
                <a:sym typeface="+mn-ea"/>
              </a:rPr>
              <a:t>PVC+</a:t>
            </a:r>
            <a:r>
              <a:rPr lang="zh-CN" altLang="en-US" sz="1000" dirty="0">
                <a:latin typeface="微软雅黑" panose="020B0503020204020204" pitchFamily="34" charset="-122"/>
                <a:cs typeface="微软雅黑" panose="020B0503020204020204" pitchFamily="34" charset="-122"/>
                <a:sym typeface="+mn-ea"/>
              </a:rPr>
              <a:t>橡胶内胆</a:t>
            </a:r>
            <a:endParaRPr lang="en-US" altLang="zh-CN" sz="1000" dirty="0">
              <a:latin typeface="微软雅黑" panose="020B0503020204020204" pitchFamily="34" charset="-122"/>
              <a:cs typeface="微软雅黑" panose="020B0503020204020204" pitchFamily="34" charset="-122"/>
              <a:sym typeface="+mn-ea"/>
            </a:endParaRPr>
          </a:p>
        </p:txBody>
      </p:sp>
      <p:pic>
        <p:nvPicPr>
          <p:cNvPr id="3" name="图片 2" descr="logo(140×70)"/>
          <p:cNvPicPr/>
          <p:nvPr/>
        </p:nvPicPr>
        <p:blipFill>
          <a:blip r:embed="rId2"/>
          <a:stretch>
            <a:fillRect/>
          </a:stretch>
        </p:blipFill>
        <p:spPr>
          <a:xfrm>
            <a:off x="442595" y="307975"/>
            <a:ext cx="1374140" cy="687070"/>
          </a:xfrm>
          <a:prstGeom prst="rect">
            <a:avLst/>
          </a:prstGeom>
        </p:spPr>
      </p:pic>
      <p:pic>
        <p:nvPicPr>
          <p:cNvPr id="2" name="图片 1" descr="主图1.0（粉色）"/>
          <p:cNvPicPr>
            <a:picLocks noChangeAspect="1"/>
          </p:cNvPicPr>
          <p:nvPr/>
        </p:nvPicPr>
        <p:blipFill>
          <a:blip r:embed="rId3"/>
          <a:stretch>
            <a:fillRect/>
          </a:stretch>
        </p:blipFill>
        <p:spPr>
          <a:xfrm>
            <a:off x="6381115" y="1225550"/>
            <a:ext cx="5130800" cy="5130800"/>
          </a:xfrm>
          <a:prstGeom prst="rect">
            <a:avLst/>
          </a:prstGeom>
        </p:spPr>
      </p:pic>
      <p:pic>
        <p:nvPicPr>
          <p:cNvPr id="7" name="图片 6" descr="主图1"/>
          <p:cNvPicPr>
            <a:picLocks noChangeAspect="1"/>
          </p:cNvPicPr>
          <p:nvPr/>
        </p:nvPicPr>
        <p:blipFill>
          <a:blip r:embed="rId4"/>
          <a:stretch>
            <a:fillRect/>
          </a:stretch>
        </p:blipFill>
        <p:spPr>
          <a:xfrm>
            <a:off x="798830" y="4930140"/>
            <a:ext cx="1595755" cy="1595755"/>
          </a:xfrm>
          <a:prstGeom prst="rect">
            <a:avLst/>
          </a:prstGeom>
        </p:spPr>
      </p:pic>
      <p:pic>
        <p:nvPicPr>
          <p:cNvPr id="12" name="图片 11" descr="主图2"/>
          <p:cNvPicPr>
            <a:picLocks noChangeAspect="1"/>
          </p:cNvPicPr>
          <p:nvPr/>
        </p:nvPicPr>
        <p:blipFill>
          <a:blip r:embed="rId5"/>
          <a:stretch>
            <a:fillRect/>
          </a:stretch>
        </p:blipFill>
        <p:spPr>
          <a:xfrm>
            <a:off x="2448560" y="4930140"/>
            <a:ext cx="1596390" cy="1596390"/>
          </a:xfrm>
          <a:prstGeom prst="rect">
            <a:avLst/>
          </a:prstGeom>
        </p:spPr>
      </p:pic>
      <p:pic>
        <p:nvPicPr>
          <p:cNvPr id="13" name="图片 12" descr="主图5"/>
          <p:cNvPicPr>
            <a:picLocks noChangeAspect="1"/>
          </p:cNvPicPr>
          <p:nvPr/>
        </p:nvPicPr>
        <p:blipFill>
          <a:blip r:embed="rId6"/>
          <a:stretch>
            <a:fillRect/>
          </a:stretch>
        </p:blipFill>
        <p:spPr>
          <a:xfrm>
            <a:off x="4098925" y="4930140"/>
            <a:ext cx="1588770" cy="1588770"/>
          </a:xfrm>
          <a:prstGeom prst="rect">
            <a:avLst/>
          </a:prstGeom>
        </p:spPr>
      </p:pic>
      <p:sp>
        <p:nvSpPr>
          <p:cNvPr id="28" name="文本框 27"/>
          <p:cNvSpPr txBox="1"/>
          <p:nvPr/>
        </p:nvSpPr>
        <p:spPr>
          <a:xfrm>
            <a:off x="764540" y="4530725"/>
            <a:ext cx="5085080" cy="29400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https://item.jd.com/10181677479358.html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3622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网球拍</a:t>
              </a: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6566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25805" y="2665730"/>
            <a:ext cx="5184775" cy="144843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碳复合材质</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球拍更轻盈挥拍更有力享受生活；</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比赛级高磅数拍线，发力更轻松，挥拍更快回弹让您运动大球时候更带劲；</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加固一体三角更稳定耐用；</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护线凹槽装置避免碰地断线。</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endParaRPr lang="zh-CN" altLang="zh-CN" sz="100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640715" y="426085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25805" y="4261485"/>
            <a:ext cx="5014595" cy="363220"/>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232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640715" y="462470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https://item.jd.com/100130504435.html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5175" y="1231265"/>
            <a:ext cx="3430905" cy="1485265"/>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YYZ4210</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6927068740614</a:t>
            </a:r>
            <a:r>
              <a:rPr lang="zh-CN" altLang="en-US" sz="1000">
                <a:ln>
                  <a:noFill/>
                </a:ln>
                <a:effectLst/>
                <a:uLnTx/>
                <a:uFillTx/>
                <a:latin typeface="微软雅黑" panose="020B0503020204020204" pitchFamily="34" charset="-122"/>
                <a:cs typeface="微软雅黑" panose="020B0503020204020204" pitchFamily="34" charset="-122"/>
                <a:sym typeface="+mn-ea"/>
              </a:rPr>
              <a:t>幸运蓝、</a:t>
            </a:r>
            <a:r>
              <a:rPr lang="en-US" altLang="zh-CN" sz="1000">
                <a:ln>
                  <a:noFill/>
                </a:ln>
                <a:effectLst/>
                <a:uLnTx/>
                <a:uFillTx/>
                <a:latin typeface="微软雅黑" panose="020B0503020204020204" pitchFamily="34" charset="-122"/>
                <a:cs typeface="微软雅黑" panose="020B0503020204020204" pitchFamily="34" charset="-122"/>
                <a:sym typeface="+mn-ea"/>
              </a:rPr>
              <a:t>6927068740607</a:t>
            </a:r>
            <a:r>
              <a:rPr lang="zh-CN" altLang="en-US" sz="1000">
                <a:ln>
                  <a:noFill/>
                </a:ln>
                <a:effectLst/>
                <a:uLnTx/>
                <a:uFillTx/>
                <a:latin typeface="微软雅黑" panose="020B0503020204020204" pitchFamily="34" charset="-122"/>
                <a:cs typeface="微软雅黑" panose="020B0503020204020204" pitchFamily="34" charset="-122"/>
                <a:sym typeface="+mn-ea"/>
              </a:rPr>
              <a:t>樱花粉</a:t>
            </a:r>
            <a:r>
              <a:rPr lang="en-US" altLang="zh-CN" sz="1000">
                <a:ln>
                  <a:noFill/>
                </a:ln>
                <a:effectLst/>
                <a:uLnTx/>
                <a:uFillTx/>
                <a:latin typeface="微软雅黑" panose="020B0503020204020204" pitchFamily="34" charset="-122"/>
                <a:cs typeface="微软雅黑" panose="020B0503020204020204" pitchFamily="34" charset="-122"/>
                <a:sym typeface="+mn-ea"/>
              </a:rPr>
              <a:t> 6927068740591</a:t>
            </a:r>
            <a:r>
              <a:rPr lang="zh-CN" altLang="en-US" sz="1000">
                <a:ln>
                  <a:noFill/>
                </a:ln>
                <a:effectLst/>
                <a:uLnTx/>
                <a:uFillTx/>
                <a:latin typeface="微软雅黑" panose="020B0503020204020204" pitchFamily="34" charset="-122"/>
                <a:cs typeface="微软雅黑" panose="020B0503020204020204" pitchFamily="34" charset="-122"/>
                <a:sym typeface="+mn-ea"/>
              </a:rPr>
              <a:t>酒红</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颜色：</a:t>
            </a:r>
            <a:r>
              <a:rPr lang="zh-CN" altLang="en-US" sz="1000">
                <a:ln>
                  <a:noFill/>
                </a:ln>
                <a:effectLst/>
                <a:uLnTx/>
                <a:uFillTx/>
                <a:latin typeface="微软雅黑" panose="020B0503020204020204" pitchFamily="34" charset="-122"/>
                <a:cs typeface="微软雅黑" panose="020B0503020204020204" pitchFamily="34" charset="-122"/>
                <a:sym typeface="+mn-ea"/>
              </a:rPr>
              <a:t>幸运蓝、樱花粉、酒红</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n>
                  <a:noFill/>
                </a:ln>
                <a:effectLst/>
                <a:uLnTx/>
                <a:uFillTx/>
                <a:latin typeface="微软雅黑" panose="020B0503020204020204" pitchFamily="34" charset="-122"/>
                <a:cs typeface="微软雅黑" panose="020B0503020204020204" pitchFamily="34" charset="-122"/>
                <a:sym typeface="+mn-ea"/>
              </a:rPr>
              <a:t>材质：碳纤维</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n>
                  <a:noFill/>
                </a:ln>
                <a:effectLst/>
                <a:uLnTx/>
                <a:uFillTx/>
                <a:latin typeface="微软雅黑" panose="020B0503020204020204" pitchFamily="34" charset="-122"/>
                <a:cs typeface="微软雅黑" panose="020B0503020204020204" pitchFamily="34" charset="-122"/>
                <a:sym typeface="+mn-ea"/>
              </a:rPr>
              <a:t>磅数：</a:t>
            </a:r>
            <a:r>
              <a:rPr lang="en-US" altLang="zh-CN" sz="1000">
                <a:ln>
                  <a:noFill/>
                </a:ln>
                <a:effectLst/>
                <a:uLnTx/>
                <a:uFillTx/>
                <a:latin typeface="微软雅黑" panose="020B0503020204020204" pitchFamily="34" charset="-122"/>
                <a:cs typeface="微软雅黑" panose="020B0503020204020204" pitchFamily="34" charset="-122"/>
                <a:sym typeface="+mn-ea"/>
              </a:rPr>
              <a:t>35-45</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R="0" indent="0" algn="l" defTabSz="914400" fontAlgn="auto">
              <a:lnSpc>
                <a:spcPct val="150000"/>
              </a:lnSpc>
              <a:buClrTx/>
              <a:buSzTx/>
              <a:buFont typeface="Arial" panose="020B0604020202020204" pitchFamily="34" charset="0"/>
              <a:buNone/>
              <a:defRPr/>
            </a:pPr>
            <a:endParaRPr lang="zh-CN" altLang="zh-CN" sz="1000">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6146800" y="1156970"/>
            <a:ext cx="5237480" cy="5256530"/>
          </a:xfrm>
          <a:prstGeom prst="rect">
            <a:avLst/>
          </a:prstGeom>
        </p:spPr>
      </p:pic>
      <p:pic>
        <p:nvPicPr>
          <p:cNvPr id="5" name="图片 4"/>
          <p:cNvPicPr>
            <a:picLocks noChangeAspect="1"/>
          </p:cNvPicPr>
          <p:nvPr/>
        </p:nvPicPr>
        <p:blipFill>
          <a:blip r:embed="rId3"/>
          <a:stretch>
            <a:fillRect/>
          </a:stretch>
        </p:blipFill>
        <p:spPr>
          <a:xfrm>
            <a:off x="640715" y="4987290"/>
            <a:ext cx="1602105" cy="1605915"/>
          </a:xfrm>
          <a:prstGeom prst="rect">
            <a:avLst/>
          </a:prstGeom>
        </p:spPr>
      </p:pic>
      <p:pic>
        <p:nvPicPr>
          <p:cNvPr id="11" name="图片 10"/>
          <p:cNvPicPr>
            <a:picLocks noChangeAspect="1"/>
          </p:cNvPicPr>
          <p:nvPr/>
        </p:nvPicPr>
        <p:blipFill>
          <a:blip r:embed="rId4"/>
          <a:stretch>
            <a:fillRect/>
          </a:stretch>
        </p:blipFill>
        <p:spPr>
          <a:xfrm>
            <a:off x="2349500" y="4987290"/>
            <a:ext cx="1597025" cy="1605915"/>
          </a:xfrm>
          <a:prstGeom prst="rect">
            <a:avLst/>
          </a:prstGeom>
        </p:spPr>
      </p:pic>
      <p:pic>
        <p:nvPicPr>
          <p:cNvPr id="4" name="图片 3"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3" name="图片 2" descr="主图7"/>
          <p:cNvPicPr>
            <a:picLocks noChangeAspect="1"/>
          </p:cNvPicPr>
          <p:nvPr/>
        </p:nvPicPr>
        <p:blipFill>
          <a:blip r:embed="rId6"/>
          <a:stretch>
            <a:fillRect/>
          </a:stretch>
        </p:blipFill>
        <p:spPr>
          <a:xfrm>
            <a:off x="4053205" y="4987290"/>
            <a:ext cx="1605915" cy="160591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3667679" y="2799180"/>
            <a:ext cx="4833284" cy="1434051"/>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背包</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BACKPACK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9718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户外双肩包</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270" y="23519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354580"/>
            <a:ext cx="5015865" cy="15976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altLang="zh-CN" sz="1000">
                <a:ln>
                  <a:noFill/>
                </a:ln>
                <a:effectLst/>
                <a:uLnTx/>
                <a:uFillTx/>
                <a:latin typeface="微软雅黑" panose="020B0503020204020204" pitchFamily="34" charset="-122"/>
                <a:cs typeface="微软雅黑" panose="020B0503020204020204" pitchFamily="34" charset="-122"/>
                <a:sym typeface="+mn-ea"/>
              </a:rPr>
              <a:t>户外轻行 大容量便携登山包  舒适背负自由探索</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2.大容量包型，科学的收纳空间，稳固的外挂系统，一包俱全，便携出行，解决户外出行的需求</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3.轻量化包身，外形时尚 适用于日常休闲、短途 旅行户外活动等，百搭好看。</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4.背部拱桥树脂网悬浮结构设计，包身不紧贴，速散闷热汗湿气，背负清爽</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5.加厚海绵，受力更均匀减少勒痛感，把重力有效转移到腰胯间，减少肩部受力</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6.帐篷、防潮垫、登山杖等均能外置携带，更大拓展背包的装载能力</a:t>
            </a:r>
            <a:endParaRPr lang="en-US" sz="1000">
              <a:ln>
                <a:noFill/>
              </a:ln>
              <a:effectLst/>
              <a:uLnTx/>
              <a:uFillTx/>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5065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905" y="4507230"/>
            <a:ext cx="478472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66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72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269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270" y="4809490"/>
            <a:ext cx="5332730" cy="259715"/>
          </a:xfrm>
          <a:prstGeom prst="rect">
            <a:avLst/>
          </a:prstGeom>
          <a:noFill/>
        </p:spPr>
        <p:txBody>
          <a:bodyPr wrap="square" rtlCol="0">
            <a:no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https://item.jd.com/10124937436394.html#crumb-wrap</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270" y="1294765"/>
            <a:ext cx="2850515" cy="100457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型号：YLF4207</a:t>
            </a:r>
            <a:r>
              <a:rPr lang="en-US" altLang="zh-CN" sz="1000">
                <a:ln>
                  <a:noFill/>
                </a:ln>
                <a:effectLst/>
                <a:uLnTx/>
                <a:uFillTx/>
                <a:latin typeface="微软雅黑" panose="020B0503020204020204" pitchFamily="34" charset="-122"/>
                <a:cs typeface="微软雅黑" panose="020B0503020204020204" pitchFamily="34" charset="-122"/>
                <a:sym typeface="+mn-ea"/>
              </a:rPr>
              <a:t>  </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码：6941916898722黑色</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altLang="zh-CN" sz="1000">
                <a:ln>
                  <a:noFill/>
                </a:ln>
                <a:effectLst/>
                <a:uLnTx/>
                <a:uFillTx/>
                <a:latin typeface="微软雅黑" panose="020B0503020204020204" pitchFamily="34" charset="-122"/>
                <a:cs typeface="微软雅黑" panose="020B0503020204020204" pitchFamily="34" charset="-122"/>
                <a:sym typeface="+mn-ea"/>
              </a:rPr>
              <a:t>52*32*20</a:t>
            </a:r>
            <a:r>
              <a:rPr lang="en-US" sz="1000">
                <a:ln>
                  <a:noFill/>
                </a:ln>
                <a:effectLst/>
                <a:uLnTx/>
                <a:uFillTx/>
                <a:latin typeface="微软雅黑" panose="020B0503020204020204" pitchFamily="34" charset="-122"/>
                <a:cs typeface="微软雅黑" panose="020B0503020204020204" pitchFamily="34" charset="-122"/>
                <a:sym typeface="+mn-ea"/>
              </a:rPr>
              <a:t>cm</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商品容量：</a:t>
            </a:r>
            <a:r>
              <a:rPr lang="en-US" sz="1000">
                <a:ln>
                  <a:noFill/>
                </a:ln>
                <a:effectLst/>
                <a:uLnTx/>
                <a:uFillTx/>
                <a:latin typeface="微软雅黑" panose="020B0503020204020204" pitchFamily="34" charset="-122"/>
                <a:cs typeface="微软雅黑" panose="020B0503020204020204" pitchFamily="34" charset="-122"/>
                <a:sym typeface="+mn-ea"/>
              </a:rPr>
              <a:t>40L     面料</a:t>
            </a:r>
            <a:r>
              <a:rPr lang="zh-CN" altLang="en-US" sz="1000">
                <a:ln>
                  <a:noFill/>
                </a:ln>
                <a:effectLst/>
                <a:uLnTx/>
                <a:uFillTx/>
                <a:latin typeface="微软雅黑" panose="020B0503020204020204" pitchFamily="34" charset="-122"/>
                <a:cs typeface="微软雅黑" panose="020B0503020204020204" pitchFamily="34" charset="-122"/>
                <a:sym typeface="+mn-ea"/>
              </a:rPr>
              <a:t>：</a:t>
            </a:r>
            <a:r>
              <a:rPr lang="en-US" sz="1000">
                <a:ln>
                  <a:noFill/>
                </a:ln>
                <a:effectLst/>
                <a:uLnTx/>
                <a:uFillTx/>
                <a:latin typeface="微软雅黑" panose="020B0503020204020204" pitchFamily="34" charset="-122"/>
                <a:cs typeface="微软雅黑" panose="020B0503020204020204" pitchFamily="34" charset="-122"/>
                <a:sym typeface="+mn-ea"/>
              </a:rPr>
              <a:t>聚酯纤维(涤纶)</a:t>
            </a:r>
            <a:endParaRPr lang="zh-CN" sz="1000" dirty="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C:/Users/Administrator/Desktop/YLF4207 户外双肩包/主图/主图1.jpg主图1"/>
          <p:cNvPicPr>
            <a:picLocks noChangeAspect="1"/>
          </p:cNvPicPr>
          <p:nvPr/>
        </p:nvPicPr>
        <p:blipFill>
          <a:blip r:embed="rId2"/>
          <a:srcRect/>
          <a:stretch>
            <a:fillRect/>
          </a:stretch>
        </p:blipFill>
        <p:spPr>
          <a:xfrm>
            <a:off x="6111240" y="1120775"/>
            <a:ext cx="5182870" cy="5290820"/>
          </a:xfrm>
          <a:prstGeom prst="rect">
            <a:avLst/>
          </a:prstGeom>
        </p:spPr>
      </p:pic>
      <p:pic>
        <p:nvPicPr>
          <p:cNvPr id="5" name="图片 4" descr="C:/Users/Administrator/Desktop/YLF4207 户外双肩包/主图/主图3.jpg主图3"/>
          <p:cNvPicPr>
            <a:picLocks noChangeAspect="1"/>
          </p:cNvPicPr>
          <p:nvPr>
            <p:custDataLst>
              <p:tags r:id="rId3"/>
            </p:custDataLst>
          </p:nvPr>
        </p:nvPicPr>
        <p:blipFill>
          <a:blip r:embed="rId4"/>
          <a:srcRect/>
          <a:stretch>
            <a:fillRect/>
          </a:stretch>
        </p:blipFill>
        <p:spPr>
          <a:xfrm>
            <a:off x="2382520" y="5165725"/>
            <a:ext cx="1559560" cy="1524000"/>
          </a:xfrm>
          <a:prstGeom prst="rect">
            <a:avLst/>
          </a:prstGeom>
        </p:spPr>
      </p:pic>
      <p:pic>
        <p:nvPicPr>
          <p:cNvPr id="15" name="图片 14" descr="C:/Users/Administrator/Desktop/YLF4207 户外双肩包/主图/主图5.jpg主图5"/>
          <p:cNvPicPr>
            <a:picLocks noChangeAspect="1"/>
          </p:cNvPicPr>
          <p:nvPr>
            <p:custDataLst>
              <p:tags r:id="rId5"/>
            </p:custDataLst>
          </p:nvPr>
        </p:nvPicPr>
        <p:blipFill>
          <a:blip r:embed="rId6"/>
          <a:srcRect/>
          <a:stretch>
            <a:fillRect/>
          </a:stretch>
        </p:blipFill>
        <p:spPr>
          <a:xfrm>
            <a:off x="4250690" y="5149850"/>
            <a:ext cx="1631950" cy="1539875"/>
          </a:xfrm>
          <a:prstGeom prst="rect">
            <a:avLst/>
          </a:prstGeom>
        </p:spPr>
      </p:pic>
      <p:pic>
        <p:nvPicPr>
          <p:cNvPr id="16" name="图片 15" descr="C:/Users/Administrator/Desktop/YLF4207 户外双肩包/主图/主图2.jpg主图2"/>
          <p:cNvPicPr>
            <a:picLocks noChangeAspect="1"/>
          </p:cNvPicPr>
          <p:nvPr>
            <p:custDataLst>
              <p:tags r:id="rId7"/>
            </p:custDataLst>
          </p:nvPr>
        </p:nvPicPr>
        <p:blipFill>
          <a:blip r:embed="rId8"/>
          <a:srcRect/>
          <a:stretch>
            <a:fillRect/>
          </a:stretch>
        </p:blipFill>
        <p:spPr>
          <a:xfrm>
            <a:off x="498475" y="5152390"/>
            <a:ext cx="1573530" cy="1537335"/>
          </a:xfrm>
          <a:prstGeom prst="rect">
            <a:avLst/>
          </a:prstGeom>
        </p:spPr>
      </p:pic>
      <p:pic>
        <p:nvPicPr>
          <p:cNvPr id="3" name="图片 2" descr="透明1176×900 拷贝"/>
          <p:cNvPicPr>
            <a:picLocks noChangeAspect="1"/>
          </p:cNvPicPr>
          <p:nvPr/>
        </p:nvPicPr>
        <p:blipFill>
          <a:blip r:embed="rId9"/>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120x120 拷贝"/>
            <p:cNvPicPr>
              <a:picLocks noChangeAspect="1"/>
            </p:cNvPicPr>
            <p:nvPr/>
          </p:nvPicPr>
          <p:blipFill>
            <a:blip r:embed="rId10"/>
            <a:stretch>
              <a:fillRect/>
            </a:stretch>
          </p:blipFill>
          <p:spPr>
            <a:xfrm>
              <a:off x="12665" y="749"/>
              <a:ext cx="642" cy="642"/>
            </a:xfrm>
            <a:prstGeom prst="rect">
              <a:avLst/>
            </a:prstGeom>
          </p:spPr>
        </p:pic>
      </p:gr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09775"/>
            <a:chOff x="763079" y="440281"/>
            <a:chExt cx="10665841" cy="2009775"/>
          </a:xfrm>
        </p:grpSpPr>
        <p:sp>
          <p:nvSpPr>
            <p:cNvPr id="26" name="TextBox 7"/>
            <p:cNvSpPr txBox="1"/>
            <p:nvPr/>
          </p:nvSpPr>
          <p:spPr>
            <a:xfrm>
              <a:off x="916500" y="440281"/>
              <a:ext cx="3276600" cy="200977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运动</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双肩背包</a:t>
              </a: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57867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590800"/>
            <a:ext cx="5334000" cy="163703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防水耐磨</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严选高密度面料</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可以有效抵御突如其来的泼水与意外的刮划</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高密度多股梭织工艺</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 蜂巢肩带.</a:t>
            </a:r>
            <a:r>
              <a:rPr lang="zh-CN" altLang="en-US" sz="1000" dirty="0">
                <a:latin typeface="微软雅黑" panose="020B0503020204020204" pitchFamily="34" charset="-122"/>
                <a:cs typeface="微软雅黑" panose="020B0503020204020204" pitchFamily="34" charset="-122"/>
                <a:sym typeface="+mn-ea"/>
              </a:rPr>
              <a:t>柔软透气不闷汗</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科学设计大容量</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轻松收纳您日常出行所需品，满足一装再装</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背部防盗袋</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拉链开合，给予贵重物品更好的防护</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5.</a:t>
            </a:r>
            <a:r>
              <a:rPr lang="zh-CN" altLang="en-US" sz="1000" dirty="0">
                <a:latin typeface="微软雅黑" panose="020B0503020204020204" pitchFamily="34" charset="-122"/>
                <a:cs typeface="微软雅黑" panose="020B0503020204020204" pitchFamily="34" charset="-122"/>
                <a:sym typeface="+mn-ea"/>
              </a:rPr>
              <a:t>匠心制作不马虎</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认真对待每处细节</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80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88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67677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https://item.jd.com/10124937436395.html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842645" y="1280795"/>
            <a:ext cx="4070985" cy="121920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型号：YW43240</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atin typeface="微软雅黑" panose="020B0503020204020204" pitchFamily="34" charset="-122"/>
                <a:cs typeface="微软雅黑" panose="020B0503020204020204" pitchFamily="34" charset="-122"/>
                <a:sym typeface="+mn-ea"/>
              </a:rPr>
              <a:t>69</a:t>
            </a:r>
            <a:r>
              <a:rPr lang="zh-CN" altLang="en-US" sz="1000">
                <a:latin typeface="微软雅黑" panose="020B0503020204020204" pitchFamily="34" charset="-122"/>
                <a:cs typeface="微软雅黑" panose="020B0503020204020204" pitchFamily="34" charset="-122"/>
                <a:sym typeface="+mn-ea"/>
              </a:rPr>
              <a:t>码</a:t>
            </a:r>
            <a:r>
              <a:rPr lang="zh-CN" altLang="zh-CN" sz="1000">
                <a:latin typeface="微软雅黑" panose="020B0503020204020204" pitchFamily="34" charset="-122"/>
                <a:cs typeface="微软雅黑" panose="020B0503020204020204" pitchFamily="34" charset="-122"/>
                <a:sym typeface="+mn-ea"/>
              </a:rPr>
              <a:t>：6941916826565白色、</a:t>
            </a:r>
            <a:r>
              <a:rPr lang="en-US" altLang="zh-CN" sz="1000">
                <a:latin typeface="微软雅黑" panose="020B0503020204020204" pitchFamily="34" charset="-122"/>
                <a:cs typeface="微软雅黑" panose="020B0503020204020204" pitchFamily="34" charset="-122"/>
                <a:sym typeface="+mn-ea"/>
              </a:rPr>
              <a:t>6941916826558</a:t>
            </a:r>
            <a:r>
              <a:rPr lang="zh-CN" altLang="en-US" sz="1000">
                <a:latin typeface="微软雅黑" panose="020B0503020204020204" pitchFamily="34" charset="-122"/>
                <a:cs typeface="微软雅黑" panose="020B0503020204020204" pitchFamily="34" charset="-122"/>
                <a:sym typeface="+mn-ea"/>
              </a:rPr>
              <a:t>黑色</a:t>
            </a:r>
            <a:endParaRPr lang="en-US" altLang="zh-CN"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sz="1000">
                <a:ln>
                  <a:noFill/>
                </a:ln>
                <a:effectLst/>
                <a:uLnTx/>
                <a:uFillTx/>
                <a:latin typeface="微软雅黑" panose="020B0503020204020204" pitchFamily="34" charset="-122"/>
                <a:cs typeface="微软雅黑" panose="020B0503020204020204" pitchFamily="34" charset="-122"/>
                <a:sym typeface="+mn-ea"/>
              </a:rPr>
              <a:t>:</a:t>
            </a:r>
            <a:r>
              <a:rPr lang="en-US" sz="1000">
                <a:ln>
                  <a:noFill/>
                </a:ln>
                <a:effectLst/>
                <a:uLnTx/>
                <a:uFillTx/>
                <a:latin typeface="微软雅黑" panose="020B0503020204020204" pitchFamily="34" charset="-122"/>
                <a:cs typeface="微软雅黑" panose="020B0503020204020204" pitchFamily="34" charset="-122"/>
                <a:sym typeface="+mn-ea"/>
              </a:rPr>
              <a:t> </a:t>
            </a:r>
            <a:r>
              <a:rPr sz="1000">
                <a:ln>
                  <a:noFill/>
                </a:ln>
                <a:effectLst/>
                <a:uLnTx/>
                <a:uFillTx/>
                <a:latin typeface="微软雅黑" panose="020B0503020204020204" pitchFamily="34" charset="-122"/>
                <a:cs typeface="微软雅黑" panose="020B0503020204020204" pitchFamily="34" charset="-122"/>
                <a:sym typeface="+mn-ea"/>
              </a:rPr>
              <a:t>31*45*16CM</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商品毛重：</a:t>
            </a:r>
            <a:r>
              <a:rPr lang="en-US" altLang="zh-CN" sz="1000">
                <a:ln>
                  <a:noFill/>
                </a:ln>
                <a:effectLst/>
                <a:uLnTx/>
                <a:uFillTx/>
                <a:latin typeface="微软雅黑" panose="020B0503020204020204" pitchFamily="34" charset="-122"/>
                <a:cs typeface="微软雅黑" panose="020B0503020204020204" pitchFamily="34" charset="-122"/>
                <a:sym typeface="+mn-ea"/>
              </a:rPr>
              <a:t>0.38</a:t>
            </a:r>
            <a:r>
              <a:rPr lang="zh-CN" altLang="zh-CN" sz="1000">
                <a:ln>
                  <a:noFill/>
                </a:ln>
                <a:effectLst/>
                <a:uLnTx/>
                <a:uFillTx/>
                <a:latin typeface="微软雅黑" panose="020B0503020204020204" pitchFamily="34" charset="-122"/>
                <a:cs typeface="微软雅黑" panose="020B0503020204020204" pitchFamily="34" charset="-122"/>
                <a:sym typeface="+mn-ea"/>
              </a:rPr>
              <a:t>kg</a:t>
            </a:r>
            <a:endParaRPr lang="zh-CN" altLang="zh-CN" sz="1000">
              <a:ln>
                <a:noFill/>
              </a:ln>
              <a:effectLst/>
              <a:uLnTx/>
              <a:uFillTx/>
              <a:latin typeface="微软雅黑" panose="020B0503020204020204" pitchFamily="34" charset="-122"/>
              <a:cs typeface="微软雅黑" panose="020B0503020204020204" pitchFamily="34" charset="-122"/>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材质：复合料</a:t>
            </a:r>
            <a:endParaRPr lang="zh-CN" sz="1000">
              <a:latin typeface="微软雅黑" panose="020B0503020204020204" pitchFamily="34" charset="-122"/>
              <a:cs typeface="微软雅黑" panose="020B0503020204020204" pitchFamily="34" charset="-122"/>
              <a:sym typeface="+mn-ea"/>
            </a:endParaRPr>
          </a:p>
        </p:txBody>
      </p:sp>
      <p:pic>
        <p:nvPicPr>
          <p:cNvPr id="3" name="图片 2" descr="C:\Users\Administrator\Desktop\包.jpg包"/>
          <p:cNvPicPr>
            <a:picLocks noChangeAspect="1"/>
          </p:cNvPicPr>
          <p:nvPr>
            <p:custDataLst>
              <p:tags r:id="rId2"/>
            </p:custDataLst>
          </p:nvPr>
        </p:nvPicPr>
        <p:blipFill>
          <a:blip r:embed="rId3"/>
          <a:srcRect/>
          <a:stretch>
            <a:fillRect/>
          </a:stretch>
        </p:blipFill>
        <p:spPr>
          <a:xfrm>
            <a:off x="6144260" y="1025525"/>
            <a:ext cx="5428615" cy="5636260"/>
          </a:xfrm>
          <a:prstGeom prst="rect">
            <a:avLst/>
          </a:prstGeom>
        </p:spPr>
      </p:pic>
      <p:pic>
        <p:nvPicPr>
          <p:cNvPr id="4" name="图片 3" descr="D:\产品图片\包销品图片\35.运动双肩背包YW43240\运动背包\主图\主图2.jpg主图2"/>
          <p:cNvPicPr>
            <a:picLocks noChangeAspect="1"/>
          </p:cNvPicPr>
          <p:nvPr>
            <p:custDataLst>
              <p:tags r:id="rId4"/>
            </p:custDataLst>
          </p:nvPr>
        </p:nvPicPr>
        <p:blipFill>
          <a:blip r:embed="rId5"/>
          <a:srcRect/>
          <a:stretch>
            <a:fillRect/>
          </a:stretch>
        </p:blipFill>
        <p:spPr>
          <a:xfrm>
            <a:off x="2379980" y="4991100"/>
            <a:ext cx="1654810" cy="1654810"/>
          </a:xfrm>
          <a:prstGeom prst="rect">
            <a:avLst/>
          </a:prstGeom>
        </p:spPr>
      </p:pic>
      <p:pic>
        <p:nvPicPr>
          <p:cNvPr id="5" name="图片 4" descr="D:\产品图片\包销品图片\35.运动双肩背包YW43240\运动背包\主图\主图3.jpg主图3"/>
          <p:cNvPicPr>
            <a:picLocks noChangeAspect="1"/>
          </p:cNvPicPr>
          <p:nvPr>
            <p:custDataLst>
              <p:tags r:id="rId6"/>
            </p:custDataLst>
          </p:nvPr>
        </p:nvPicPr>
        <p:blipFill>
          <a:blip r:embed="rId7"/>
          <a:srcRect/>
          <a:stretch>
            <a:fillRect/>
          </a:stretch>
        </p:blipFill>
        <p:spPr>
          <a:xfrm>
            <a:off x="4166870" y="4991100"/>
            <a:ext cx="1654810" cy="1654810"/>
          </a:xfrm>
          <a:prstGeom prst="rect">
            <a:avLst/>
          </a:prstGeom>
        </p:spPr>
      </p:pic>
      <p:pic>
        <p:nvPicPr>
          <p:cNvPr id="11" name="图片 10" descr="D:\产品图片\包销品图片\35.运动双肩背包YW43240\运动背包\主图\主图1.jpg主图1"/>
          <p:cNvPicPr>
            <a:picLocks noChangeAspect="1"/>
          </p:cNvPicPr>
          <p:nvPr>
            <p:custDataLst>
              <p:tags r:id="rId8"/>
            </p:custDataLst>
          </p:nvPr>
        </p:nvPicPr>
        <p:blipFill>
          <a:blip r:embed="rId9"/>
          <a:srcRect/>
          <a:stretch>
            <a:fillRect/>
          </a:stretch>
        </p:blipFill>
        <p:spPr>
          <a:xfrm>
            <a:off x="577215" y="4972050"/>
            <a:ext cx="1673860" cy="1673860"/>
          </a:xfrm>
          <a:prstGeom prst="rect">
            <a:avLst/>
          </a:prstGeom>
        </p:spPr>
      </p:pic>
      <p:pic>
        <p:nvPicPr>
          <p:cNvPr id="12" name="图片 11"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2" name="五边形 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529715"/>
            <a:chOff x="763079" y="440281"/>
            <a:chExt cx="10665841" cy="1529715"/>
          </a:xfrm>
        </p:grpSpPr>
        <p:sp>
          <p:nvSpPr>
            <p:cNvPr id="26" name="TextBox 7"/>
            <p:cNvSpPr txBox="1"/>
            <p:nvPr/>
          </p:nvSpPr>
          <p:spPr>
            <a:xfrm>
              <a:off x="916500" y="440281"/>
              <a:ext cx="266700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运动背包</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85807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834005"/>
            <a:ext cx="5334000"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200000"/>
              </a:lnSpc>
              <a:buFont typeface="+mj-lt"/>
            </a:pPr>
            <a:r>
              <a:rPr lang="en-US" altLang="zh-CN" sz="1000">
                <a:latin typeface="微软雅黑" panose="020B0503020204020204" pitchFamily="34" charset="-122"/>
                <a:cs typeface="微软雅黑" panose="020B0503020204020204" pitchFamily="34" charset="-122"/>
                <a:sym typeface="+mn-ea"/>
              </a:rPr>
              <a:t>1.</a:t>
            </a:r>
            <a:r>
              <a:rPr lang="zh-CN" altLang="zh-CN" sz="1000">
                <a:latin typeface="微软雅黑" panose="020B0503020204020204" pitchFamily="34" charset="-122"/>
                <a:cs typeface="微软雅黑" panose="020B0503020204020204" pitchFamily="34" charset="-122"/>
                <a:sym typeface="+mn-ea"/>
              </a:rPr>
              <a:t>防溅水设计</a:t>
            </a:r>
            <a:r>
              <a:rPr lang="en-US" altLang="zh-CN" sz="1000">
                <a:latin typeface="微软雅黑" panose="020B0503020204020204" pitchFamily="34" charset="-122"/>
                <a:cs typeface="微软雅黑" panose="020B0503020204020204" pitchFamily="34" charset="-122"/>
                <a:sym typeface="+mn-ea"/>
              </a:rPr>
              <a:t>.</a:t>
            </a:r>
            <a:r>
              <a:rPr lang="zh-CN" altLang="zh-CN" sz="1000">
                <a:latin typeface="微软雅黑" panose="020B0503020204020204" pitchFamily="34" charset="-122"/>
                <a:cs typeface="微软雅黑" panose="020B0503020204020204" pitchFamily="34" charset="-122"/>
                <a:sym typeface="+mn-ea"/>
              </a:rPr>
              <a:t>高级防泼水牛津布材质</a:t>
            </a:r>
            <a:endParaRPr lang="zh-CN" altLang="zh-CN" sz="1000">
              <a:latin typeface="微软雅黑" panose="020B0503020204020204" pitchFamily="34" charset="-122"/>
              <a:cs typeface="微软雅黑" panose="020B0503020204020204" pitchFamily="34" charset="-122"/>
            </a:endParaRPr>
          </a:p>
          <a:p>
            <a:pPr>
              <a:lnSpc>
                <a:spcPct val="200000"/>
              </a:lnSpc>
              <a:buFont typeface="+mj-lt"/>
            </a:pPr>
            <a:r>
              <a:rPr lang="en-US" altLang="zh-CN" sz="1000">
                <a:latin typeface="微软雅黑" panose="020B0503020204020204" pitchFamily="34" charset="-122"/>
                <a:cs typeface="微软雅黑" panose="020B0503020204020204" pitchFamily="34" charset="-122"/>
                <a:sym typeface="+mn-ea"/>
              </a:rPr>
              <a:t>2.</a:t>
            </a:r>
            <a:r>
              <a:rPr lang="zh-CN" altLang="zh-CN" sz="1000">
                <a:latin typeface="微软雅黑" panose="020B0503020204020204" pitchFamily="34" charset="-122"/>
                <a:cs typeface="微软雅黑" panose="020B0503020204020204" pitchFamily="34" charset="-122"/>
                <a:sym typeface="+mn-ea"/>
              </a:rPr>
              <a:t>小身材大容量收纳</a:t>
            </a:r>
            <a:r>
              <a:rPr lang="en-US" altLang="zh-CN" sz="1000">
                <a:latin typeface="微软雅黑" panose="020B0503020204020204" pitchFamily="34" charset="-122"/>
                <a:cs typeface="微软雅黑" panose="020B0503020204020204" pitchFamily="34" charset="-122"/>
                <a:sym typeface="+mn-ea"/>
              </a:rPr>
              <a:t>.</a:t>
            </a:r>
            <a:r>
              <a:rPr lang="zh-CN" altLang="zh-CN" sz="1000">
                <a:latin typeface="微软雅黑" panose="020B0503020204020204" pitchFamily="34" charset="-122"/>
                <a:cs typeface="微软雅黑" panose="020B0503020204020204" pitchFamily="34" charset="-122"/>
                <a:sym typeface="+mn-ea"/>
              </a:rPr>
              <a:t>简易设计，出行方便</a:t>
            </a:r>
            <a:endParaRPr lang="zh-CN" altLang="zh-CN" sz="1000">
              <a:latin typeface="微软雅黑" panose="020B0503020204020204" pitchFamily="34" charset="-122"/>
              <a:cs typeface="微软雅黑" panose="020B0503020204020204" pitchFamily="34" charset="-122"/>
            </a:endParaRPr>
          </a:p>
          <a:p>
            <a:pPr>
              <a:lnSpc>
                <a:spcPct val="200000"/>
              </a:lnSpc>
              <a:buFont typeface="+mj-lt"/>
            </a:pPr>
            <a:r>
              <a:rPr lang="en-US" altLang="zh-CN" sz="1000">
                <a:latin typeface="微软雅黑" panose="020B0503020204020204" pitchFamily="34" charset="-122"/>
                <a:cs typeface="微软雅黑" panose="020B0503020204020204" pitchFamily="34" charset="-122"/>
                <a:sym typeface="+mn-ea"/>
              </a:rPr>
              <a:t>3.</a:t>
            </a:r>
            <a:r>
              <a:rPr lang="zh-CN" altLang="zh-CN" sz="1000">
                <a:latin typeface="微软雅黑" panose="020B0503020204020204" pitchFamily="34" charset="-122"/>
                <a:cs typeface="微软雅黑" panose="020B0503020204020204" pitchFamily="34" charset="-122"/>
                <a:sym typeface="+mn-ea"/>
              </a:rPr>
              <a:t>EPE棉质背带</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a:t>
            </a:r>
            <a:r>
              <a:rPr lang="en-US"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67677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https://item.jd.com/10124937436397.html#crumb-wrap</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843280" y="1280795"/>
            <a:ext cx="4704715" cy="1667510"/>
          </a:xfrm>
          <a:prstGeom prst="rect">
            <a:avLst/>
          </a:prstGeom>
          <a:noFill/>
        </p:spPr>
        <p:txBody>
          <a:bodyPr wrap="square" rtlCol="0">
            <a:noAutofit/>
          </a:bodyPr>
          <a:lstStyle/>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型号：</a:t>
            </a:r>
            <a:r>
              <a:rPr lang="zh-CN" altLang="zh-CN" sz="1000">
                <a:ln>
                  <a:noFill/>
                </a:ln>
                <a:effectLst/>
                <a:uLnTx/>
                <a:uFillTx/>
                <a:latin typeface="微软雅黑" panose="020B0503020204020204" pitchFamily="34" charset="-122"/>
                <a:cs typeface="微软雅黑" panose="020B0503020204020204" pitchFamily="34" charset="-122"/>
                <a:sym typeface="+mn-ea"/>
              </a:rPr>
              <a:t>YW41102</a:t>
            </a: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            </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69码：</a:t>
            </a:r>
            <a:r>
              <a:rPr lang="zh-CN" altLang="zh-CN" sz="1000">
                <a:ln>
                  <a:noFill/>
                </a:ln>
                <a:effectLst/>
                <a:uLnTx/>
                <a:uFillTx/>
                <a:latin typeface="微软雅黑" panose="020B0503020204020204" pitchFamily="34" charset="-122"/>
                <a:cs typeface="微软雅黑" panose="020B0503020204020204" pitchFamily="34" charset="-122"/>
                <a:sym typeface="+mn-ea"/>
              </a:rPr>
              <a:t>6923242161039蓝色、6923242161022黄色、6923242161046绿色</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规格：35*33*13cm</a:t>
            </a:r>
            <a:br>
              <a:rPr lang="zh-CN" altLang="zh-CN" sz="1000">
                <a:ln>
                  <a:noFill/>
                </a:ln>
                <a:effectLst/>
                <a:uLnTx/>
                <a:uFillTx/>
                <a:latin typeface="微软雅黑" panose="020B0503020204020204" pitchFamily="34" charset="-122"/>
                <a:cs typeface="微软雅黑" panose="020B0503020204020204" pitchFamily="34" charset="-122"/>
                <a:sym typeface="+mn-ea"/>
              </a:rPr>
            </a:br>
            <a:r>
              <a:rPr lang="zh-CN" altLang="zh-CN" sz="1000">
                <a:ln>
                  <a:noFill/>
                </a:ln>
                <a:effectLst/>
                <a:uLnTx/>
                <a:uFillTx/>
                <a:latin typeface="微软雅黑" panose="020B0503020204020204" pitchFamily="34" charset="-122"/>
                <a:cs typeface="微软雅黑" panose="020B0503020204020204" pitchFamily="34" charset="-122"/>
                <a:sym typeface="+mn-ea"/>
              </a:rPr>
              <a:t>重量：约180g</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容积：10L</a:t>
            </a:r>
            <a:endParaRPr lang="zh-CN" altLang="zh-CN" sz="1000">
              <a:ln>
                <a:noFill/>
              </a:ln>
              <a:effectLst/>
              <a:uLnTx/>
              <a:uFillTx/>
              <a:latin typeface="微软雅黑" panose="020B0503020204020204" pitchFamily="34" charset="-122"/>
              <a:cs typeface="微软雅黑" panose="020B0503020204020204" pitchFamily="34" charset="-122"/>
              <a:sym typeface="+mn-ea"/>
            </a:endParaRPr>
          </a:p>
        </p:txBody>
      </p:sp>
      <p:pic>
        <p:nvPicPr>
          <p:cNvPr id="2" name="图片 1" descr="未标题-1 拷贝"/>
          <p:cNvPicPr>
            <a:picLocks noChangeAspect="1"/>
          </p:cNvPicPr>
          <p:nvPr>
            <p:custDataLst>
              <p:tags r:id="rId2"/>
            </p:custDataLst>
          </p:nvPr>
        </p:nvPicPr>
        <p:blipFill>
          <a:blip r:embed="rId3"/>
          <a:stretch>
            <a:fillRect/>
          </a:stretch>
        </p:blipFill>
        <p:spPr>
          <a:xfrm>
            <a:off x="6063615" y="1120140"/>
            <a:ext cx="5223510" cy="5463540"/>
          </a:xfrm>
          <a:prstGeom prst="rect">
            <a:avLst/>
          </a:prstGeom>
        </p:spPr>
      </p:pic>
      <p:pic>
        <p:nvPicPr>
          <p:cNvPr id="12" name="图片 11" descr="黄"/>
          <p:cNvPicPr>
            <a:picLocks noChangeAspect="1"/>
          </p:cNvPicPr>
          <p:nvPr>
            <p:custDataLst>
              <p:tags r:id="rId4"/>
            </p:custDataLst>
          </p:nvPr>
        </p:nvPicPr>
        <p:blipFill>
          <a:blip r:embed="rId5"/>
          <a:stretch>
            <a:fillRect/>
          </a:stretch>
        </p:blipFill>
        <p:spPr>
          <a:xfrm>
            <a:off x="516890" y="4989195"/>
            <a:ext cx="1654810" cy="1672590"/>
          </a:xfrm>
          <a:prstGeom prst="rect">
            <a:avLst/>
          </a:prstGeom>
        </p:spPr>
      </p:pic>
      <p:pic>
        <p:nvPicPr>
          <p:cNvPr id="13" name="图片 12" descr="绿"/>
          <p:cNvPicPr>
            <a:picLocks noChangeAspect="1"/>
          </p:cNvPicPr>
          <p:nvPr>
            <p:custDataLst>
              <p:tags r:id="rId6"/>
            </p:custDataLst>
          </p:nvPr>
        </p:nvPicPr>
        <p:blipFill>
          <a:blip r:embed="rId7"/>
          <a:stretch>
            <a:fillRect/>
          </a:stretch>
        </p:blipFill>
        <p:spPr>
          <a:xfrm>
            <a:off x="2344420" y="4985385"/>
            <a:ext cx="1753870" cy="1676400"/>
          </a:xfrm>
          <a:prstGeom prst="rect">
            <a:avLst/>
          </a:prstGeom>
        </p:spPr>
      </p:pic>
      <p:pic>
        <p:nvPicPr>
          <p:cNvPr id="14" name="图片 13" descr="蓝"/>
          <p:cNvPicPr>
            <a:picLocks noChangeAspect="1"/>
          </p:cNvPicPr>
          <p:nvPr>
            <p:custDataLst>
              <p:tags r:id="rId8"/>
            </p:custDataLst>
          </p:nvPr>
        </p:nvPicPr>
        <p:blipFill>
          <a:blip r:embed="rId9"/>
          <a:stretch>
            <a:fillRect/>
          </a:stretch>
        </p:blipFill>
        <p:spPr>
          <a:xfrm>
            <a:off x="4283710" y="4991100"/>
            <a:ext cx="1675130" cy="1670685"/>
          </a:xfrm>
          <a:prstGeom prst="rect">
            <a:avLst/>
          </a:prstGeom>
        </p:spPr>
      </p:pic>
      <p:pic>
        <p:nvPicPr>
          <p:cNvPr id="3" name="图片 2"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43755" y="428851"/>
            <a:ext cx="10965175" cy="570865"/>
            <a:chOff x="463745" y="482826"/>
            <a:chExt cx="10965175" cy="570865"/>
          </a:xfrm>
        </p:grpSpPr>
        <p:sp>
          <p:nvSpPr>
            <p:cNvPr id="26" name="TextBox 7"/>
            <p:cNvSpPr txBox="1"/>
            <p:nvPr/>
          </p:nvSpPr>
          <p:spPr>
            <a:xfrm>
              <a:off x="463745" y="482826"/>
              <a:ext cx="673989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latin typeface="宋体" panose="02010600030101010101" pitchFamily="2" charset="-122"/>
                  <a:ea typeface="宋体" panose="02010600030101010101" pitchFamily="2" charset="-122"/>
                  <a:cs typeface="宋体" panose="02010600030101010101" pitchFamily="2" charset="-122"/>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匹克*户外登山旅行背包（维金斯联名款）</a:t>
              </a:r>
              <a:endParaRPr lang="zh-CN" altLang="en-US" sz="2400" b="1" dirty="0">
                <a:solidFill>
                  <a:schemeClr val="bg2">
                    <a:lumMod val="25000"/>
                  </a:schemeClr>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843280" y="1297305"/>
            <a:ext cx="2850515" cy="570865"/>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TB152360</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6941144007163</a:t>
            </a:r>
            <a:r>
              <a:rPr lang="zh-CN" altLang="en-US" sz="1000">
                <a:latin typeface="微软雅黑" panose="020B0503020204020204" pitchFamily="34" charset="-122"/>
                <a:cs typeface="微软雅黑" panose="020B0503020204020204" pitchFamily="34" charset="-122"/>
                <a:sym typeface="+mn-ea"/>
              </a:rPr>
              <a:t>绿色</a:t>
            </a:r>
            <a:r>
              <a:rPr lang="en-US" altLang="zh-CN" sz="1000">
                <a:latin typeface="微软雅黑" panose="020B0503020204020204" pitchFamily="34" charset="-122"/>
                <a:cs typeface="微软雅黑" panose="020B0503020204020204" pitchFamily="34" charset="-122"/>
                <a:sym typeface="+mn-ea"/>
              </a:rPr>
              <a:t>/</a:t>
            </a:r>
            <a:r>
              <a:rPr lang="zh-CN" altLang="en-US" sz="1000">
                <a:latin typeface="微软雅黑" panose="020B0503020204020204" pitchFamily="34" charset="-122"/>
                <a:cs typeface="微软雅黑" panose="020B0503020204020204" pitchFamily="34" charset="-122"/>
                <a:sym typeface="+mn-ea"/>
              </a:rPr>
              <a:t>黑色</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en-US" altLang="zh-CN" sz="1000">
                <a:ln>
                  <a:noFill/>
                </a:ln>
                <a:effectLst/>
                <a:uLnTx/>
                <a:uFillTx/>
                <a:latin typeface="微软雅黑" panose="020B0503020204020204" pitchFamily="34" charset="-122"/>
                <a:cs typeface="微软雅黑" panose="020B0503020204020204" pitchFamily="34" charset="-122"/>
                <a:sym typeface="+mn-ea"/>
              </a:rPr>
              <a:t>47.5*31*19cm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zh-CN" altLang="en-US" sz="1000">
                <a:latin typeface="微软雅黑" panose="020B0503020204020204" pitchFamily="34" charset="-122"/>
                <a:cs typeface="微软雅黑" panose="020B0503020204020204" pitchFamily="34" charset="-122"/>
                <a:sym typeface="+mn-ea"/>
              </a:rPr>
              <a:t>织物</a:t>
            </a:r>
            <a:endParaRPr lang="zh-CN" altLang="en-US" sz="1000">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flipV="1">
            <a:off x="763270" y="2406587"/>
            <a:ext cx="3865245" cy="3365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2785" y="2543175"/>
            <a:ext cx="6188710" cy="221615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1.大容量包型，科学的收纳空间，稳固的外挂系统，一包俱全，便携出行，解决户外出行的需求</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2.轻量化包身，外形时尚 适用于日常休闲、短途 旅行户外活动等，百搭好看</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3.背部拱桥树脂网悬浮结构设计，包身不紧贴，速散闷热汗湿气，背负清爽</a:t>
            </a:r>
            <a:endParaRPr 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sz="1000">
                <a:ln>
                  <a:noFill/>
                </a:ln>
                <a:effectLst/>
                <a:uLnTx/>
                <a:uFillTx/>
                <a:latin typeface="微软雅黑" panose="020B0503020204020204" pitchFamily="34" charset="-122"/>
                <a:cs typeface="微软雅黑" panose="020B0503020204020204" pitchFamily="34" charset="-122"/>
                <a:sym typeface="+mn-ea"/>
              </a:rPr>
              <a:t>4.加厚海绵，受力更均匀减少勒痛感，把重力有效转移到腰胯间，减少肩部受力</a:t>
            </a:r>
            <a:endParaRPr lang="en-US" sz="1000">
              <a:ln>
                <a:noFill/>
              </a:ln>
              <a:effectLst/>
              <a:uLnTx/>
              <a:uFillTx/>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56501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565015"/>
            <a:ext cx="4970145" cy="38925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93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270" y="4965700"/>
            <a:ext cx="4368800" cy="275590"/>
          </a:xfrm>
          <a:prstGeom prst="rect">
            <a:avLst/>
          </a:prstGeom>
          <a:noFill/>
        </p:spPr>
        <p:txBody>
          <a:bodyPr wrap="square" rtlCol="0">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https://item.jd.com/10178811219624.html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3147695" y="5434330"/>
            <a:ext cx="892810" cy="1241425"/>
          </a:xfrm>
          <a:prstGeom prst="rect">
            <a:avLst/>
          </a:prstGeom>
        </p:spPr>
      </p:pic>
      <p:pic>
        <p:nvPicPr>
          <p:cNvPr id="4" name="图片 3"/>
          <p:cNvPicPr>
            <a:picLocks noChangeAspect="1"/>
          </p:cNvPicPr>
          <p:nvPr/>
        </p:nvPicPr>
        <p:blipFill>
          <a:blip r:embed="rId3"/>
          <a:stretch>
            <a:fillRect/>
          </a:stretch>
        </p:blipFill>
        <p:spPr>
          <a:xfrm>
            <a:off x="4739640" y="5434330"/>
            <a:ext cx="861060" cy="1209675"/>
          </a:xfrm>
          <a:prstGeom prst="rect">
            <a:avLst/>
          </a:prstGeom>
        </p:spPr>
      </p:pic>
      <p:pic>
        <p:nvPicPr>
          <p:cNvPr id="5" name="图片 4"/>
          <p:cNvPicPr>
            <a:picLocks noChangeAspect="1"/>
          </p:cNvPicPr>
          <p:nvPr/>
        </p:nvPicPr>
        <p:blipFill>
          <a:blip r:embed="rId4"/>
          <a:stretch>
            <a:fillRect/>
          </a:stretch>
        </p:blipFill>
        <p:spPr>
          <a:xfrm>
            <a:off x="1471295" y="5316855"/>
            <a:ext cx="977265" cy="1358900"/>
          </a:xfrm>
          <a:prstGeom prst="rect">
            <a:avLst/>
          </a:prstGeom>
        </p:spPr>
      </p:pic>
      <p:pic>
        <p:nvPicPr>
          <p:cNvPr id="6" name="图片 5"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7" name="图片 6" descr="主图1"/>
          <p:cNvPicPr>
            <a:picLocks noChangeAspect="1"/>
          </p:cNvPicPr>
          <p:nvPr/>
        </p:nvPicPr>
        <p:blipFill>
          <a:blip r:embed="rId6"/>
          <a:stretch>
            <a:fillRect/>
          </a:stretch>
        </p:blipFill>
        <p:spPr>
          <a:xfrm>
            <a:off x="6564630" y="1225550"/>
            <a:ext cx="4595495" cy="459549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4726"/>
            <a:ext cx="10665841" cy="570865"/>
            <a:chOff x="763079" y="444726"/>
            <a:chExt cx="10665841" cy="570865"/>
          </a:xfrm>
        </p:grpSpPr>
        <p:sp>
          <p:nvSpPr>
            <p:cNvPr id="26" name="TextBox 7"/>
            <p:cNvSpPr txBox="1"/>
            <p:nvPr/>
          </p:nvSpPr>
          <p:spPr>
            <a:xfrm>
              <a:off x="1510474" y="444726"/>
              <a:ext cx="3479165" cy="570865"/>
            </a:xfrm>
            <a:prstGeom prst="rect">
              <a:avLst/>
            </a:prstGeom>
            <a:noFill/>
          </p:spPr>
          <p:txBody>
            <a:bodyPr wrap="squar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匹克*休闲商务背包</a:t>
              </a:r>
              <a:endParaRPr lang="zh-CN" altLang="en-US" sz="2400" b="1" dirty="0">
                <a:solidFill>
                  <a:schemeClr val="bg2">
                    <a:lumMod val="25000"/>
                  </a:schemeClr>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843280" y="1297305"/>
            <a:ext cx="2850515" cy="570865"/>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zh-CN" sz="1000">
                <a:ln>
                  <a:noFill/>
                </a:ln>
                <a:effectLst/>
                <a:uLnTx/>
                <a:uFillTx/>
                <a:latin typeface="微软雅黑" panose="020B0503020204020204" pitchFamily="34" charset="-122"/>
                <a:cs typeface="微软雅黑" panose="020B0503020204020204" pitchFamily="34" charset="-122"/>
                <a:sym typeface="+mn-ea"/>
              </a:rPr>
              <a:t>：</a:t>
            </a:r>
            <a:r>
              <a:rPr lang="en-US" altLang="zh-CN" sz="1000">
                <a:ln>
                  <a:noFill/>
                </a:ln>
                <a:effectLst/>
                <a:uLnTx/>
                <a:uFillTx/>
                <a:latin typeface="微软雅黑" panose="020B0503020204020204" pitchFamily="34" charset="-122"/>
                <a:cs typeface="微软雅黑" panose="020B0503020204020204" pitchFamily="34" charset="-122"/>
                <a:sym typeface="+mn-ea"/>
              </a:rPr>
              <a:t>TB152380</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6941144007170</a:t>
            </a:r>
            <a:r>
              <a:rPr lang="zh-CN" altLang="en-US" sz="1000">
                <a:latin typeface="微软雅黑" panose="020B0503020204020204" pitchFamily="34" charset="-122"/>
                <a:cs typeface="微软雅黑" panose="020B0503020204020204" pitchFamily="34" charset="-122"/>
                <a:sym typeface="+mn-ea"/>
              </a:rPr>
              <a:t>黑色</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en-US" altLang="zh-CN" sz="1000">
                <a:ln>
                  <a:noFill/>
                </a:ln>
                <a:effectLst/>
                <a:uLnTx/>
                <a:uFillTx/>
                <a:latin typeface="微软雅黑" panose="020B0503020204020204" pitchFamily="34" charset="-122"/>
                <a:cs typeface="微软雅黑" panose="020B0503020204020204" pitchFamily="34" charset="-122"/>
                <a:sym typeface="+mn-ea"/>
              </a:rPr>
              <a:t>43*29.5*14.5cm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atin typeface="微软雅黑" panose="020B0503020204020204" pitchFamily="34" charset="-122"/>
                <a:cs typeface="微软雅黑" panose="020B0503020204020204" pitchFamily="34" charset="-122"/>
                <a:sym typeface="+mn-ea"/>
              </a:rPr>
              <a:t>织物</a:t>
            </a:r>
            <a:endParaRPr lang="zh-CN" altLang="en-US" sz="1000">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270" y="2365312"/>
            <a:ext cx="3799205" cy="127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374900"/>
            <a:ext cx="5615940" cy="173164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防水耐磨</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严选高密度面料</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可以有效抵御突如其来的泼水与意外的刮划高密度多股梭织工艺</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2.蜂巢肩带.</a:t>
            </a:r>
            <a:r>
              <a:rPr lang="zh-CN" altLang="en-US" sz="1000" dirty="0">
                <a:latin typeface="微软雅黑" panose="020B0503020204020204" pitchFamily="34" charset="-122"/>
                <a:cs typeface="微软雅黑" panose="020B0503020204020204" pitchFamily="34" charset="-122"/>
                <a:sym typeface="+mn-ea"/>
              </a:rPr>
              <a:t>柔软透气不闷汗</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科学设计大容量</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轻松收纳您日常出行所需品，满足一装再装</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匠心制作不马虎</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认真对待每处细节</a:t>
            </a:r>
            <a:endParaRPr lang="en-US" sz="1000">
              <a:ln>
                <a:noFill/>
              </a:ln>
              <a:effectLst/>
              <a:uLnTx/>
              <a:uFillTx/>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4316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431665"/>
            <a:ext cx="4970145" cy="38925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109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sz="1400" b="1" dirty="0">
                <a:solidFill>
                  <a:schemeClr val="bg1"/>
                </a:solidFill>
                <a:latin typeface="微软雅黑" panose="020B0503020204020204" pitchFamily="34" charset="-122"/>
                <a:cs typeface="微软雅黑" panose="020B0503020204020204" pitchFamily="34" charset="-122"/>
                <a:sym typeface="+mn-ea"/>
              </a:rPr>
              <a:t>115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369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270" y="4961255"/>
            <a:ext cx="4883785" cy="275590"/>
          </a:xfrm>
          <a:prstGeom prst="rect">
            <a:avLst/>
          </a:prstGeom>
          <a:noFill/>
        </p:spPr>
        <p:txBody>
          <a:bodyPr wrap="square" rtlCol="0">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https://item.jd.com/10178811219623.html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1" name="图片 10"/>
          <p:cNvPicPr>
            <a:picLocks noChangeAspect="1"/>
          </p:cNvPicPr>
          <p:nvPr/>
        </p:nvPicPr>
        <p:blipFill>
          <a:blip r:embed="rId2"/>
          <a:stretch>
            <a:fillRect/>
          </a:stretch>
        </p:blipFill>
        <p:spPr>
          <a:xfrm>
            <a:off x="4079875" y="5324475"/>
            <a:ext cx="1026160" cy="1426210"/>
          </a:xfrm>
          <a:prstGeom prst="rect">
            <a:avLst/>
          </a:prstGeom>
        </p:spPr>
      </p:pic>
      <p:pic>
        <p:nvPicPr>
          <p:cNvPr id="12" name="图片 11"/>
          <p:cNvPicPr>
            <a:picLocks noChangeAspect="1"/>
          </p:cNvPicPr>
          <p:nvPr/>
        </p:nvPicPr>
        <p:blipFill>
          <a:blip r:embed="rId3"/>
          <a:stretch>
            <a:fillRect/>
          </a:stretch>
        </p:blipFill>
        <p:spPr>
          <a:xfrm>
            <a:off x="2583180" y="5400040"/>
            <a:ext cx="998855" cy="1388110"/>
          </a:xfrm>
          <a:prstGeom prst="rect">
            <a:avLst/>
          </a:prstGeom>
        </p:spPr>
      </p:pic>
      <p:pic>
        <p:nvPicPr>
          <p:cNvPr id="13" name="图片 12"/>
          <p:cNvPicPr>
            <a:picLocks noChangeAspect="1"/>
          </p:cNvPicPr>
          <p:nvPr/>
        </p:nvPicPr>
        <p:blipFill>
          <a:blip r:embed="rId4"/>
          <a:stretch>
            <a:fillRect/>
          </a:stretch>
        </p:blipFill>
        <p:spPr>
          <a:xfrm>
            <a:off x="995045" y="5279390"/>
            <a:ext cx="1090295" cy="1516380"/>
          </a:xfrm>
          <a:prstGeom prst="rect">
            <a:avLst/>
          </a:prstGeom>
        </p:spPr>
      </p:pic>
      <p:pic>
        <p:nvPicPr>
          <p:cNvPr id="3" name="图片 2"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2" name="图片 1" descr="主图2"/>
          <p:cNvPicPr>
            <a:picLocks noChangeAspect="1"/>
          </p:cNvPicPr>
          <p:nvPr/>
        </p:nvPicPr>
        <p:blipFill>
          <a:blip r:embed="rId6"/>
          <a:stretch>
            <a:fillRect/>
          </a:stretch>
        </p:blipFill>
        <p:spPr>
          <a:xfrm>
            <a:off x="6238240" y="1156970"/>
            <a:ext cx="5086350" cy="508635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3667760" y="2799080"/>
            <a:ext cx="4832985" cy="1580515"/>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跳绳</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lang="en-US" sz="2575" b="1" kern="0" spc="-30" dirty="0">
              <a:solidFill>
                <a:srgbClr val="FFFFFF">
                  <a:alpha val="100000"/>
                </a:srgbClr>
              </a:solidFill>
              <a:latin typeface="Arial" panose="020B0604020202020204"/>
              <a:ea typeface="Arial" panose="020B0604020202020204"/>
              <a:cs typeface="Arial" panose="020B0604020202020204"/>
            </a:endParaRPr>
          </a:p>
          <a:p>
            <a:pPr algn="l" rtl="0" eaLnBrk="0">
              <a:lnSpc>
                <a:spcPct val="11000"/>
              </a:lnSpc>
            </a:pPr>
            <a:endParaRPr lang="en-US" sz="2575" b="1" kern="0" spc="-30" dirty="0">
              <a:solidFill>
                <a:srgbClr val="FFFFFF">
                  <a:alpha val="100000"/>
                </a:srgbClr>
              </a:solidFill>
              <a:latin typeface="Arial" panose="020B0604020202020204"/>
              <a:ea typeface="Arial" panose="020B0604020202020204"/>
              <a:cs typeface="Arial" panose="020B0604020202020204"/>
            </a:endParaRPr>
          </a:p>
          <a:p>
            <a:pPr algn="l" rtl="0" eaLnBrk="0">
              <a:lnSpc>
                <a:spcPct val="11000"/>
              </a:lnSpc>
            </a:pPr>
            <a:endParaRPr lang="en-US" sz="2575" b="1" kern="0" spc="-30" dirty="0">
              <a:solidFill>
                <a:srgbClr val="FFFFFF">
                  <a:alpha val="100000"/>
                </a:srgbClr>
              </a:solidFill>
              <a:latin typeface="Arial" panose="020B0604020202020204"/>
              <a:ea typeface="Arial" panose="020B0604020202020204"/>
              <a:cs typeface="Arial" panose="020B0604020202020204"/>
            </a:endParaRPr>
          </a:p>
          <a:p>
            <a:pPr algn="l" rtl="0" eaLnBrk="0">
              <a:lnSpc>
                <a:spcPct val="11000"/>
              </a:lnSpc>
            </a:pPr>
            <a:endParaRPr lang="en-US" sz="2575" b="1" kern="0" spc="-30" dirty="0">
              <a:solidFill>
                <a:srgbClr val="FFFFFF">
                  <a:alpha val="100000"/>
                </a:srgbClr>
              </a:solidFill>
              <a:latin typeface="Arial" panose="020B0604020202020204"/>
              <a:ea typeface="Arial" panose="020B0604020202020204"/>
              <a:cs typeface="Arial" panose="020B0604020202020204"/>
            </a:endParaRPr>
          </a:p>
          <a:p>
            <a:pPr algn="l" rtl="0" eaLnBrk="0">
              <a:lnSpc>
                <a:spcPct val="11000"/>
              </a:lnSpc>
            </a:pPr>
            <a:r>
              <a:rPr lang="en-US" sz="2575" b="1" kern="0" spc="-30" dirty="0">
                <a:solidFill>
                  <a:srgbClr val="FFFFFF">
                    <a:alpha val="100000"/>
                  </a:srgbClr>
                </a:solidFill>
                <a:latin typeface="Arial" panose="020B0604020202020204"/>
                <a:ea typeface="Arial" panose="020B0604020202020204"/>
                <a:cs typeface="Arial" panose="020B0604020202020204"/>
              </a:rPr>
              <a:t>                                           </a:t>
            </a:r>
            <a:endParaRPr lang="en-US" sz="2575" b="1" kern="0" spc="-30" dirty="0">
              <a:solidFill>
                <a:srgbClr val="FFFFFF">
                  <a:alpha val="100000"/>
                </a:srgbClr>
              </a:solidFill>
              <a:latin typeface="Arial" panose="020B0604020202020204"/>
              <a:ea typeface="Arial" panose="020B0604020202020204"/>
              <a:cs typeface="Arial" panose="020B0604020202020204"/>
            </a:endParaRPr>
          </a:p>
          <a:p>
            <a:pPr algn="l" rtl="0" eaLnBrk="0">
              <a:lnSpc>
                <a:spcPct val="11000"/>
              </a:lnSpc>
            </a:pPr>
            <a:endParaRPr lang="en-US" sz="2575" b="1" kern="0" spc="-30" dirty="0">
              <a:solidFill>
                <a:srgbClr val="FFFFFF">
                  <a:alpha val="100000"/>
                </a:srgbClr>
              </a:solidFill>
              <a:latin typeface="Arial" panose="020B0604020202020204"/>
              <a:ea typeface="Arial" panose="020B0604020202020204"/>
              <a:cs typeface="Arial" panose="020B0604020202020204"/>
            </a:endParaRPr>
          </a:p>
          <a:p>
            <a:pPr algn="l" rtl="0" eaLnBrk="0">
              <a:lnSpc>
                <a:spcPct val="11000"/>
              </a:lnSpc>
            </a:pPr>
            <a:r>
              <a:rPr lang="en-US" sz="2575" b="1" kern="0" spc="-30" dirty="0">
                <a:solidFill>
                  <a:srgbClr val="FFFFFF">
                    <a:alpha val="100000"/>
                  </a:srgbClr>
                </a:solidFill>
                <a:latin typeface="Arial" panose="020B0604020202020204"/>
                <a:ea typeface="Arial" panose="020B0604020202020204"/>
                <a:cs typeface="Arial" panose="020B0604020202020204"/>
              </a:rPr>
              <a:t>               JUMP  ROPES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57150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休闲运动背包（维金斯联名款）</a:t>
              </a:r>
              <a:endParaRPr lang="zh-CN" altLang="en-US" sz="2400" b="1" dirty="0">
                <a:solidFill>
                  <a:schemeClr val="bg2">
                    <a:lumMod val="25000"/>
                  </a:schemeClr>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843280" y="1297305"/>
            <a:ext cx="2850515" cy="1003935"/>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zh-CN" sz="1000">
                <a:ln>
                  <a:noFill/>
                </a:ln>
                <a:effectLst/>
                <a:uLnTx/>
                <a:uFillTx/>
                <a:latin typeface="微软雅黑" panose="020B0503020204020204" pitchFamily="34" charset="-122"/>
                <a:cs typeface="微软雅黑" panose="020B0503020204020204" pitchFamily="34" charset="-122"/>
                <a:sym typeface="+mn-ea"/>
              </a:rPr>
              <a:t>：</a:t>
            </a:r>
            <a:r>
              <a:rPr lang="en-US" altLang="zh-CN" sz="1000">
                <a:ln>
                  <a:noFill/>
                </a:ln>
                <a:effectLst/>
                <a:uLnTx/>
                <a:uFillTx/>
                <a:latin typeface="微软雅黑" panose="020B0503020204020204" pitchFamily="34" charset="-122"/>
                <a:cs typeface="微软雅黑" panose="020B0503020204020204" pitchFamily="34" charset="-122"/>
                <a:sym typeface="+mn-ea"/>
              </a:rPr>
              <a:t>TB152390</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6941144007187</a:t>
            </a:r>
            <a:r>
              <a:rPr lang="zh-CN" altLang="en-US" sz="1000">
                <a:latin typeface="微软雅黑" panose="020B0503020204020204" pitchFamily="34" charset="-122"/>
                <a:cs typeface="微软雅黑" panose="020B0503020204020204" pitchFamily="34" charset="-122"/>
                <a:sym typeface="+mn-ea"/>
              </a:rPr>
              <a:t>灰色</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en-US" altLang="zh-CN" sz="1000">
                <a:ln>
                  <a:noFill/>
                </a:ln>
                <a:effectLst/>
                <a:uLnTx/>
                <a:uFillTx/>
                <a:latin typeface="微软雅黑" panose="020B0503020204020204" pitchFamily="34" charset="-122"/>
                <a:cs typeface="微软雅黑" panose="020B0503020204020204" pitchFamily="34" charset="-122"/>
                <a:sym typeface="+mn-ea"/>
              </a:rPr>
              <a:t>47*31*16.5cm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atin typeface="微软雅黑" panose="020B0503020204020204" pitchFamily="34" charset="-122"/>
                <a:cs typeface="微软雅黑" panose="020B0503020204020204" pitchFamily="34" charset="-122"/>
                <a:sym typeface="+mn-ea"/>
              </a:rPr>
              <a:t>织物</a:t>
            </a:r>
            <a:endParaRPr lang="zh-CN" altLang="en-US" sz="1000">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flipV="1">
            <a:off x="763270" y="2296732"/>
            <a:ext cx="3834130" cy="1778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373630"/>
            <a:ext cx="5433695" cy="18535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防水耐磨</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严选高密度面料</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可以有效抵御突如其来的泼水与意外的刮划高密度多股梭织工艺</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2.蜂巢肩带.</a:t>
            </a:r>
            <a:r>
              <a:rPr lang="zh-CN" altLang="en-US" sz="1000" dirty="0">
                <a:latin typeface="微软雅黑" panose="020B0503020204020204" pitchFamily="34" charset="-122"/>
                <a:cs typeface="微软雅黑" panose="020B0503020204020204" pitchFamily="34" charset="-122"/>
                <a:sym typeface="+mn-ea"/>
              </a:rPr>
              <a:t>柔软透气不闷汗</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科学设计大容量</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轻松收纳您日常出行所需品，满足一装再装</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匠心制作不马虎</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认真对待每处细节</a:t>
            </a:r>
            <a:endParaRPr lang="en-US" sz="1000">
              <a:ln>
                <a:noFill/>
              </a:ln>
              <a:effectLst/>
              <a:uLnTx/>
              <a:uFillTx/>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4430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89305" y="4440555"/>
            <a:ext cx="4970145" cy="38925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119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sz="1400" b="1" dirty="0">
                <a:solidFill>
                  <a:schemeClr val="bg1"/>
                </a:solidFill>
                <a:latin typeface="微软雅黑" panose="020B0503020204020204" pitchFamily="34" charset="-122"/>
                <a:cs typeface="微软雅黑" panose="020B0503020204020204" pitchFamily="34" charset="-122"/>
                <a:sym typeface="+mn-ea"/>
              </a:rPr>
              <a:t>125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399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270" y="4872990"/>
            <a:ext cx="4337685" cy="275590"/>
          </a:xfrm>
          <a:prstGeom prst="rect">
            <a:avLst/>
          </a:prstGeom>
          <a:noFill/>
        </p:spPr>
        <p:txBody>
          <a:bodyPr wrap="square" rtlCol="0">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https://item.jd.com/10178811219622.html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160780" y="5262880"/>
            <a:ext cx="970280" cy="1421765"/>
          </a:xfrm>
          <a:prstGeom prst="rect">
            <a:avLst/>
          </a:prstGeom>
        </p:spPr>
      </p:pic>
      <p:pic>
        <p:nvPicPr>
          <p:cNvPr id="5" name="图片 4"/>
          <p:cNvPicPr>
            <a:picLocks noChangeAspect="1"/>
          </p:cNvPicPr>
          <p:nvPr/>
        </p:nvPicPr>
        <p:blipFill>
          <a:blip r:embed="rId3"/>
          <a:stretch>
            <a:fillRect/>
          </a:stretch>
        </p:blipFill>
        <p:spPr>
          <a:xfrm>
            <a:off x="2640330" y="5262880"/>
            <a:ext cx="1238885" cy="1415415"/>
          </a:xfrm>
          <a:prstGeom prst="rect">
            <a:avLst/>
          </a:prstGeom>
        </p:spPr>
      </p:pic>
      <p:pic>
        <p:nvPicPr>
          <p:cNvPr id="14" name="图片 13"/>
          <p:cNvPicPr>
            <a:picLocks noChangeAspect="1"/>
          </p:cNvPicPr>
          <p:nvPr/>
        </p:nvPicPr>
        <p:blipFill>
          <a:blip r:embed="rId4"/>
          <a:stretch>
            <a:fillRect/>
          </a:stretch>
        </p:blipFill>
        <p:spPr>
          <a:xfrm>
            <a:off x="4388485" y="5161280"/>
            <a:ext cx="1301115" cy="1696720"/>
          </a:xfrm>
          <a:prstGeom prst="rect">
            <a:avLst/>
          </a:prstGeom>
        </p:spPr>
      </p:pic>
      <p:pic>
        <p:nvPicPr>
          <p:cNvPr id="3" name="图片 2"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12" name="图片 11"/>
          <p:cNvPicPr>
            <a:picLocks noChangeAspect="1"/>
          </p:cNvPicPr>
          <p:nvPr/>
        </p:nvPicPr>
        <p:blipFill>
          <a:blip r:embed="rId6"/>
          <a:stretch>
            <a:fillRect/>
          </a:stretch>
        </p:blipFill>
        <p:spPr>
          <a:xfrm>
            <a:off x="6535420" y="1120775"/>
            <a:ext cx="4893310" cy="489331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双层干湿分离包</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5865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461895"/>
            <a:ext cx="5334000" cy="168275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1.舒适防滑提手出行方便;</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2.合金拉头开合顺畅;</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3.工艺缝边牢固不易裂开;</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4.内含防水隔层干湿分离 一步到位;</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5.环保TPU材质轻盈便携 减少压力</a:t>
            </a:r>
            <a:r>
              <a:rPr lang="zh-CN" altLang="en-US" sz="1000" dirty="0">
                <a:latin typeface="微软雅黑" panose="020B0503020204020204" pitchFamily="34" charset="-122"/>
                <a:cs typeface="微软雅黑" panose="020B0503020204020204" pitchFamily="34" charset="-122"/>
                <a:sym typeface="+mn-ea"/>
              </a:rPr>
              <a:t>。</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1636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16369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59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65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3280" y="1318895"/>
            <a:ext cx="4070350" cy="1021080"/>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YSZ4409</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sz="1000">
                <a:latin typeface="微软雅黑" panose="020B0503020204020204" pitchFamily="34" charset="-122"/>
                <a:cs typeface="微软雅黑" panose="020B0503020204020204" pitchFamily="34" charset="-122"/>
                <a:sym typeface="+mn-ea"/>
              </a:rPr>
              <a:t>6941916887443</a:t>
            </a:r>
            <a:r>
              <a:rPr lang="zh-CN" sz="1000">
                <a:latin typeface="微软雅黑" panose="020B0503020204020204" pitchFamily="34" charset="-122"/>
                <a:cs typeface="微软雅黑" panose="020B0503020204020204" pitchFamily="34" charset="-122"/>
                <a:sym typeface="+mn-ea"/>
              </a:rPr>
              <a:t>黑色</a:t>
            </a: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en-US" sz="1000">
                <a:ln>
                  <a:noFill/>
                </a:ln>
                <a:effectLst/>
                <a:uLnTx/>
                <a:uFillTx/>
                <a:latin typeface="微软雅黑" panose="020B0503020204020204" pitchFamily="34" charset="-122"/>
                <a:cs typeface="微软雅黑" panose="020B0503020204020204" pitchFamily="34" charset="-122"/>
                <a:sym typeface="+mn-ea"/>
              </a:rPr>
              <a:t>34*39*18cm</a:t>
            </a: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zh-CN" sz="1000">
                <a:ln>
                  <a:noFill/>
                </a:ln>
                <a:effectLst/>
                <a:uLnTx/>
                <a:uFillTx/>
                <a:latin typeface="微软雅黑" panose="020B0503020204020204" pitchFamily="34" charset="-122"/>
                <a:cs typeface="微软雅黑" panose="020B0503020204020204" pitchFamily="34" charset="-122"/>
                <a:sym typeface="+mn-ea"/>
              </a:rPr>
              <a:t>：</a:t>
            </a:r>
            <a:r>
              <a:rPr sz="1000">
                <a:latin typeface="微软雅黑" panose="020B0503020204020204" pitchFamily="34" charset="-122"/>
                <a:cs typeface="微软雅黑" panose="020B0503020204020204" pitchFamily="34" charset="-122"/>
                <a:sym typeface="+mn-ea"/>
              </a:rPr>
              <a:t>超透EVA+涤纶</a:t>
            </a:r>
            <a:endParaRPr lang="zh-CN" sz="1000">
              <a:latin typeface="微软雅黑" panose="020B0503020204020204" pitchFamily="34" charset="-122"/>
              <a:cs typeface="微软雅黑" panose="020B0503020204020204" pitchFamily="34" charset="-122"/>
              <a:sym typeface="+mn-ea"/>
            </a:endParaRPr>
          </a:p>
        </p:txBody>
      </p:sp>
      <p:pic>
        <p:nvPicPr>
          <p:cNvPr id="12" name="图片 11"/>
          <p:cNvPicPr>
            <a:picLocks noChangeAspect="1"/>
          </p:cNvPicPr>
          <p:nvPr/>
        </p:nvPicPr>
        <p:blipFill>
          <a:blip r:embed="rId2"/>
          <a:stretch>
            <a:fillRect/>
          </a:stretch>
        </p:blipFill>
        <p:spPr>
          <a:xfrm>
            <a:off x="6101080" y="1156970"/>
            <a:ext cx="5247005" cy="5247005"/>
          </a:xfrm>
          <a:prstGeom prst="rect">
            <a:avLst/>
          </a:prstGeom>
        </p:spPr>
      </p:pic>
      <p:pic>
        <p:nvPicPr>
          <p:cNvPr id="13" name="图片 12"/>
          <p:cNvPicPr>
            <a:picLocks noChangeAspect="1"/>
          </p:cNvPicPr>
          <p:nvPr/>
        </p:nvPicPr>
        <p:blipFill>
          <a:blip r:embed="rId3"/>
          <a:stretch>
            <a:fillRect/>
          </a:stretch>
        </p:blipFill>
        <p:spPr>
          <a:xfrm>
            <a:off x="654050" y="4802505"/>
            <a:ext cx="1628775" cy="1637665"/>
          </a:xfrm>
          <a:prstGeom prst="rect">
            <a:avLst/>
          </a:prstGeom>
        </p:spPr>
      </p:pic>
      <p:pic>
        <p:nvPicPr>
          <p:cNvPr id="14" name="图片 13"/>
          <p:cNvPicPr>
            <a:picLocks noChangeAspect="1"/>
          </p:cNvPicPr>
          <p:nvPr/>
        </p:nvPicPr>
        <p:blipFill>
          <a:blip r:embed="rId4"/>
          <a:stretch>
            <a:fillRect/>
          </a:stretch>
        </p:blipFill>
        <p:spPr>
          <a:xfrm>
            <a:off x="2439035" y="4802505"/>
            <a:ext cx="1628140" cy="1637665"/>
          </a:xfrm>
          <a:prstGeom prst="rect">
            <a:avLst/>
          </a:prstGeom>
        </p:spPr>
      </p:pic>
      <p:pic>
        <p:nvPicPr>
          <p:cNvPr id="15" name="图片 14"/>
          <p:cNvPicPr>
            <a:picLocks noChangeAspect="1"/>
          </p:cNvPicPr>
          <p:nvPr/>
        </p:nvPicPr>
        <p:blipFill>
          <a:blip r:embed="rId5"/>
          <a:stretch>
            <a:fillRect/>
          </a:stretch>
        </p:blipFill>
        <p:spPr>
          <a:xfrm>
            <a:off x="4223385" y="4802505"/>
            <a:ext cx="1637665" cy="1637665"/>
          </a:xfrm>
          <a:prstGeom prst="rect">
            <a:avLst/>
          </a:prstGeom>
        </p:spPr>
      </p:pic>
      <p:sp>
        <p:nvSpPr>
          <p:cNvPr id="2" name="文本框 1"/>
          <p:cNvSpPr txBox="1"/>
          <p:nvPr/>
        </p:nvSpPr>
        <p:spPr>
          <a:xfrm>
            <a:off x="762635" y="4526915"/>
            <a:ext cx="4899660" cy="275590"/>
          </a:xfrm>
          <a:prstGeom prst="rect">
            <a:avLst/>
          </a:prstGeom>
          <a:noFill/>
        </p:spPr>
        <p:txBody>
          <a:bodyPr wrap="square" rtlCol="0">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https://item.jd.com/10119699151925.html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3" name="图片 2"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3667679" y="2799180"/>
            <a:ext cx="4833284" cy="1434051"/>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户外</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OUTDOOR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latin typeface="微软雅黑" panose="020B0503020204020204" pitchFamily="34" charset="-122"/>
                  <a:cs typeface="黑体" panose="02010609060101010101" charset="-122"/>
                  <a:sym typeface="+mn-ea"/>
                </a:rPr>
                <a:t>户外弹压全自动帐篷</a:t>
              </a: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940" y="253739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57780"/>
            <a:ext cx="5334000" cy="173482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lvl="0">
              <a:lnSpc>
                <a:spcPct val="180000"/>
              </a:lnSpc>
              <a:buFont typeface="+mj-lt"/>
              <a:defRPr/>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秒即开全自动大空间舒适双防蚊携房方便，</a:t>
            </a:r>
            <a:r>
              <a:rPr lang="en-US" altLang="zh-CN" sz="1000" dirty="0">
                <a:latin typeface="微软雅黑" panose="020B0503020204020204" pitchFamily="34" charset="-122"/>
                <a:cs typeface="微软雅黑" panose="020B0503020204020204" pitchFamily="34" charset="-122"/>
                <a:sym typeface="+mn-ea"/>
              </a:rPr>
              <a:t>6</a:t>
            </a:r>
            <a:r>
              <a:rPr lang="zh-CN" altLang="en-US" sz="1000" dirty="0">
                <a:latin typeface="微软雅黑" panose="020B0503020204020204" pitchFamily="34" charset="-122"/>
                <a:cs typeface="微软雅黑" panose="020B0503020204020204" pitchFamily="34" charset="-122"/>
                <a:sym typeface="+mn-ea"/>
              </a:rPr>
              <a:t>代弹式升级自动支架</a:t>
            </a:r>
            <a:r>
              <a:rPr lang="en-US" altLang="zh-CN" sz="1000" dirty="0">
                <a:latin typeface="微软雅黑" panose="020B0503020204020204" pitchFamily="34" charset="-122"/>
                <a:cs typeface="微软雅黑" panose="020B0503020204020204" pitchFamily="34" charset="-122"/>
                <a:sym typeface="+mn-ea"/>
              </a:rPr>
              <a:t>6th 3s</a:t>
            </a:r>
            <a:r>
              <a:rPr lang="zh-CN" altLang="en-US" sz="1000" dirty="0">
                <a:latin typeface="微软雅黑" panose="020B0503020204020204" pitchFamily="34" charset="-122"/>
                <a:cs typeface="微软雅黑" panose="020B0503020204020204" pitchFamily="34" charset="-122"/>
                <a:sym typeface="+mn-ea"/>
              </a:rPr>
              <a:t>弹压式支架</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自动速开技术</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lvl="0">
              <a:lnSpc>
                <a:spcPct val="180000"/>
              </a:lnSpc>
              <a:buFont typeface="+mj-lt"/>
              <a:defRPr/>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舒适大空间全家露营升级款可满足</a:t>
            </a:r>
            <a:r>
              <a:rPr lang="en-US" altLang="zh-CN" sz="1000" dirty="0">
                <a:latin typeface="微软雅黑" panose="020B0503020204020204" pitchFamily="34" charset="-122"/>
                <a:cs typeface="微软雅黑" panose="020B0503020204020204" pitchFamily="34" charset="-122"/>
                <a:sym typeface="+mn-ea"/>
              </a:rPr>
              <a:t>3-4</a:t>
            </a:r>
            <a:r>
              <a:rPr lang="zh-CN" altLang="en-US" sz="1000" dirty="0">
                <a:latin typeface="微软雅黑" panose="020B0503020204020204" pitchFamily="34" charset="-122"/>
                <a:cs typeface="微软雅黑" panose="020B0503020204020204" pitchFamily="34" charset="-122"/>
                <a:sym typeface="+mn-ea"/>
              </a:rPr>
              <a:t>人空间要求</a:t>
            </a:r>
            <a:endParaRPr lang="zh-CN" altLang="en-US" sz="1000" dirty="0">
              <a:latin typeface="微软雅黑" panose="020B0503020204020204" pitchFamily="34" charset="-122"/>
              <a:cs typeface="微软雅黑" panose="020B0503020204020204" pitchFamily="34" charset="-122"/>
              <a:sym typeface="+mn-ea"/>
            </a:endParaRPr>
          </a:p>
          <a:p>
            <a:pPr lvl="0">
              <a:lnSpc>
                <a:spcPct val="180000"/>
              </a:lnSpc>
              <a:buFont typeface="+mj-lt"/>
              <a:defRPr/>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升级支架  高强玻璃纤维 </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加固地钉升级支架 </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大风吹不跑</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lvl="0">
              <a:lnSpc>
                <a:spcPct val="180000"/>
              </a:lnSpc>
              <a:buFont typeface="+mj-lt"/>
              <a:defRPr/>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双门通风 舒适防晒双门纱网防蚊通风，防晒面料遮挡太阳双门通风 舒适防晒</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168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188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269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2645" y="1296035"/>
            <a:ext cx="4070985" cy="1150620"/>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YL12313</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码：6923242115407深蓝</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规格：205*150*115cm</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商品毛重：</a:t>
            </a:r>
            <a:r>
              <a:rPr lang="en-US" altLang="zh-CN" sz="1000" dirty="0">
                <a:latin typeface="微软雅黑" panose="020B0503020204020204" pitchFamily="34" charset="-122"/>
                <a:cs typeface="微软雅黑" panose="020B0503020204020204" pitchFamily="34" charset="-122"/>
                <a:sym typeface="+mn-ea"/>
              </a:rPr>
              <a:t>2.3kg</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材质：玻璃纤维，面料采用190T涤塔夫涂银，</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 </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底布210d牛津布涂银面料</a:t>
            </a:r>
            <a:endParaRPr lang="zh-CN" sz="1000">
              <a:latin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575945" y="4722495"/>
            <a:ext cx="6096000" cy="460375"/>
          </a:xfrm>
          <a:prstGeom prst="rect">
            <a:avLst/>
          </a:prstGeom>
          <a:noFill/>
        </p:spPr>
        <p:txBody>
          <a:bodyPr wrap="square" rtlCol="0" anchor="t">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https://item.jd.com/10106559404954.html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endParaRPr lang="zh-CN" altLang="en-US" sz="1200" b="1" dirty="0">
              <a:solidFill>
                <a:srgbClr val="002060"/>
              </a:solidFill>
              <a:latin typeface="微软雅黑" panose="020B0503020204020204" pitchFamily="34" charset="-122"/>
              <a:cs typeface="微软雅黑 Light" panose="020B0502040204020203" charset="-122"/>
            </a:endParaRPr>
          </a:p>
        </p:txBody>
      </p:sp>
      <p:pic>
        <p:nvPicPr>
          <p:cNvPr id="12" name="图片 11" descr="C:\Users\Administrator\Desktop\69.png69"/>
          <p:cNvPicPr>
            <a:picLocks noChangeAspect="1"/>
          </p:cNvPicPr>
          <p:nvPr>
            <p:custDataLst>
              <p:tags r:id="rId2"/>
            </p:custDataLst>
          </p:nvPr>
        </p:nvPicPr>
        <p:blipFill>
          <a:blip r:embed="rId3"/>
          <a:srcRect/>
          <a:stretch>
            <a:fillRect/>
          </a:stretch>
        </p:blipFill>
        <p:spPr>
          <a:xfrm>
            <a:off x="6389370" y="1120775"/>
            <a:ext cx="5190490" cy="5425440"/>
          </a:xfrm>
          <a:prstGeom prst="rect">
            <a:avLst/>
          </a:prstGeom>
        </p:spPr>
      </p:pic>
      <p:pic>
        <p:nvPicPr>
          <p:cNvPr id="1027" name="Picture 3" descr="C:\Users\Administrator\Desktop\3544.png3544"/>
          <p:cNvPicPr>
            <a:picLocks noChangeAspect="1" noChangeArrowheads="1"/>
          </p:cNvPicPr>
          <p:nvPr>
            <p:custDataLst>
              <p:tags r:id="rId4"/>
            </p:custDataLst>
          </p:nvPr>
        </p:nvPicPr>
        <p:blipFill>
          <a:blip r:embed="rId5"/>
          <a:srcRect/>
          <a:stretch>
            <a:fillRect/>
          </a:stretch>
        </p:blipFill>
        <p:spPr bwMode="auto">
          <a:xfrm>
            <a:off x="4321810" y="4983480"/>
            <a:ext cx="1695450" cy="1684020"/>
          </a:xfrm>
          <a:prstGeom prst="rect">
            <a:avLst/>
          </a:prstGeom>
          <a:noFill/>
          <a:ln w="9525">
            <a:noFill/>
            <a:miter lim="800000"/>
            <a:headEnd/>
            <a:tailEnd/>
          </a:ln>
          <a:effectLst/>
        </p:spPr>
      </p:pic>
      <p:pic>
        <p:nvPicPr>
          <p:cNvPr id="13" name="图片 12" descr="C:\Users\Administrator\Desktop\45.png45"/>
          <p:cNvPicPr>
            <a:picLocks noChangeAspect="1"/>
          </p:cNvPicPr>
          <p:nvPr>
            <p:custDataLst>
              <p:tags r:id="rId6"/>
            </p:custDataLst>
          </p:nvPr>
        </p:nvPicPr>
        <p:blipFill>
          <a:blip r:embed="rId7"/>
          <a:srcRect/>
          <a:stretch>
            <a:fillRect/>
          </a:stretch>
        </p:blipFill>
        <p:spPr>
          <a:xfrm>
            <a:off x="558165" y="4975860"/>
            <a:ext cx="1675765" cy="1691640"/>
          </a:xfrm>
          <a:prstGeom prst="rect">
            <a:avLst/>
          </a:prstGeom>
        </p:spPr>
      </p:pic>
      <p:pic>
        <p:nvPicPr>
          <p:cNvPr id="14" name="图片 13" descr="C:\Users\Administrator\Desktop\微信截图_20230417102504.png微信截图_20230417102504"/>
          <p:cNvPicPr>
            <a:picLocks noChangeAspect="1"/>
          </p:cNvPicPr>
          <p:nvPr>
            <p:custDataLst>
              <p:tags r:id="rId8"/>
            </p:custDataLst>
          </p:nvPr>
        </p:nvPicPr>
        <p:blipFill>
          <a:blip r:embed="rId9"/>
          <a:srcRect/>
          <a:stretch>
            <a:fillRect/>
          </a:stretch>
        </p:blipFill>
        <p:spPr>
          <a:xfrm>
            <a:off x="2397760" y="4983480"/>
            <a:ext cx="1747520" cy="1684020"/>
          </a:xfrm>
          <a:prstGeom prst="rect">
            <a:avLst/>
          </a:prstGeom>
        </p:spPr>
      </p:pic>
      <p:pic>
        <p:nvPicPr>
          <p:cNvPr id="2" name="图片 1"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latin typeface="微软雅黑" panose="020B0503020204020204" pitchFamily="34" charset="-122"/>
                  <a:sym typeface="+mn-ea"/>
                </a:rPr>
                <a:t>户外初级帐篷</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305" y="27367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739390"/>
            <a:ext cx="5055870" cy="134874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lvl="0" algn="l" eaLnBrk="0" fontAlgn="base" hangingPunct="0">
              <a:lnSpc>
                <a:spcPct val="170000"/>
              </a:lnSpc>
              <a:spcBef>
                <a:spcPts val="0"/>
              </a:spcBef>
              <a:spcAft>
                <a:spcPts val="0"/>
              </a:spcAft>
              <a:buClrTx/>
              <a:buSzTx/>
              <a:buFontTx/>
              <a:defRPr/>
            </a:pPr>
            <a:r>
              <a:rPr lang="en-US" altLang="zh-CN" sz="1000" noProof="0" dirty="0">
                <a:ln>
                  <a:noFill/>
                </a:ln>
                <a:effectLst/>
                <a:uLnTx/>
                <a:uFillTx/>
                <a:latin typeface="微软雅黑" panose="020B0503020204020204" pitchFamily="34" charset="-122"/>
                <a:cs typeface="微软雅黑" panose="020B0503020204020204" pitchFamily="34" charset="-122"/>
                <a:sym typeface="+mn-ea"/>
              </a:rPr>
              <a:t>1.</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多种结构设计，面积大可根据需要搭建不同形式</a:t>
            </a:r>
            <a:endParaRPr lang="zh-CN" altLang="en-US" sz="10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lvl="0" algn="l" eaLnBrk="0" fontAlgn="base" hangingPunct="0">
              <a:lnSpc>
                <a:spcPct val="170000"/>
              </a:lnSpc>
              <a:spcBef>
                <a:spcPts val="0"/>
              </a:spcBef>
              <a:spcAft>
                <a:spcPts val="0"/>
              </a:spcAft>
              <a:buClrTx/>
              <a:buSzTx/>
              <a:buFontTx/>
              <a:defRPr/>
            </a:pPr>
            <a:r>
              <a:rPr lang="en-US" altLang="zh-CN" sz="1000" noProof="0" dirty="0">
                <a:ln>
                  <a:noFill/>
                </a:ln>
                <a:effectLst/>
                <a:uLnTx/>
                <a:uFillTx/>
                <a:latin typeface="微软雅黑" panose="020B0503020204020204" pitchFamily="34" charset="-122"/>
                <a:cs typeface="微软雅黑" panose="020B0503020204020204" pitchFamily="34" charset="-122"/>
                <a:sym typeface="+mn-ea"/>
              </a:rPr>
              <a:t>2.</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多种打开方式，四面网纱透气，空间宽阔，视野好</a:t>
            </a:r>
            <a:endParaRPr lang="zh-CN" altLang="en-US" sz="10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lvl="0" algn="l" eaLnBrk="0" fontAlgn="base" hangingPunct="0">
              <a:lnSpc>
                <a:spcPct val="170000"/>
              </a:lnSpc>
              <a:spcBef>
                <a:spcPts val="0"/>
              </a:spcBef>
              <a:spcAft>
                <a:spcPts val="0"/>
              </a:spcAft>
              <a:buClrTx/>
              <a:buSzTx/>
              <a:buFontTx/>
              <a:defRPr/>
            </a:pPr>
            <a:r>
              <a:rPr lang="en-US" altLang="zh-CN" sz="1000" noProof="0" dirty="0">
                <a:ln>
                  <a:noFill/>
                </a:ln>
                <a:effectLst/>
                <a:uLnTx/>
                <a:uFillTx/>
                <a:latin typeface="微软雅黑" panose="020B0503020204020204" pitchFamily="34" charset="-122"/>
                <a:cs typeface="微软雅黑" panose="020B0503020204020204" pitchFamily="34" charset="-122"/>
                <a:sym typeface="+mn-ea"/>
              </a:rPr>
              <a:t>3.</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210D牛津布防水，防紫外线UV50加高密度加厚防水pu牛津布</a:t>
            </a:r>
            <a:endParaRPr lang="zh-CN" altLang="en-US" sz="10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lvl="0" algn="l" eaLnBrk="0" fontAlgn="base" hangingPunct="0">
              <a:lnSpc>
                <a:spcPct val="170000"/>
              </a:lnSpc>
              <a:spcBef>
                <a:spcPts val="0"/>
              </a:spcBef>
              <a:spcAft>
                <a:spcPts val="0"/>
              </a:spcAft>
              <a:buClrTx/>
              <a:buSzTx/>
              <a:buFontTx/>
              <a:defRPr/>
            </a:pPr>
            <a:r>
              <a:rPr lang="en-US" altLang="zh-CN" sz="1000" noProof="0" dirty="0">
                <a:ln>
                  <a:noFill/>
                </a:ln>
                <a:effectLst/>
                <a:uLnTx/>
                <a:uFillTx/>
                <a:latin typeface="微软雅黑" panose="020B0503020204020204" pitchFamily="34" charset="-122"/>
                <a:cs typeface="微软雅黑" panose="020B0503020204020204" pitchFamily="34" charset="-122"/>
                <a:sym typeface="+mn-ea"/>
              </a:rPr>
              <a:t>4.</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门上优质防蚊虫网纱，阻挡一切细小昆虫，人性网纱设计，打开门也能安心睡觉</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197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212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a:t>
            </a:r>
            <a:r>
              <a:rPr lang="en-US"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305" y="1225550"/>
            <a:ext cx="3997325" cy="1114425"/>
          </a:xfrm>
          <a:prstGeom prst="rect">
            <a:avLst/>
          </a:prstGeom>
          <a:noFill/>
        </p:spPr>
        <p:txBody>
          <a:bodyPr wrap="square" rtlCol="0">
            <a:noAutofit/>
          </a:bodyPr>
          <a:lstStyle/>
          <a:p>
            <a:pPr lvl="0" indent="0" eaLnBrk="0" fontAlgn="base" hangingPunct="0">
              <a:lnSpc>
                <a:spcPct val="150000"/>
              </a:lnSpc>
              <a:spcBef>
                <a:spcPct val="0"/>
              </a:spcBef>
              <a:spcAft>
                <a:spcPct val="0"/>
              </a:spcAft>
              <a:buNone/>
              <a:defRPr/>
            </a:pPr>
            <a:r>
              <a:rPr lang="zh-CN" altLang="en-US" sz="1000" noProof="0" dirty="0">
                <a:ln>
                  <a:noFill/>
                </a:ln>
                <a:effectLst/>
                <a:uLnTx/>
                <a:uFillTx/>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 YL12316</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lvl="0" indent="0" eaLnBrk="0" fontAlgn="base" hangingPunct="0">
              <a:lnSpc>
                <a:spcPct val="150000"/>
              </a:lnSpc>
              <a:spcBef>
                <a:spcPct val="0"/>
              </a:spcBef>
              <a:spcAft>
                <a:spcPct val="0"/>
              </a:spcAft>
              <a:buNone/>
              <a:defRPr/>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码：6941916801326云灰色</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marR="0" lvl="0" indent="0" algn="l" defTabSz="914400" rtl="0" eaLnBrk="0" fontAlgn="base" latinLnBrk="0" hangingPunct="0">
              <a:lnSpc>
                <a:spcPct val="150000"/>
              </a:lnSpc>
              <a:spcBef>
                <a:spcPct val="0"/>
              </a:spcBef>
              <a:spcAft>
                <a:spcPct val="0"/>
              </a:spcAft>
              <a:buClrTx/>
              <a:buSzTx/>
              <a:buNone/>
              <a:defRPr/>
            </a:pPr>
            <a:r>
              <a:rPr lang="zh-CN" altLang="en-US" sz="1000" noProof="0" dirty="0">
                <a:ln>
                  <a:noFill/>
                </a:ln>
                <a:effectLst/>
                <a:uLnTx/>
                <a:uFillTx/>
                <a:latin typeface="微软雅黑" panose="020B0503020204020204" pitchFamily="34" charset="-122"/>
                <a:cs typeface="微软雅黑" panose="020B0503020204020204" pitchFamily="34" charset="-122"/>
                <a:sym typeface="+mn-ea"/>
              </a:rPr>
              <a:t>规格：</a:t>
            </a:r>
            <a:r>
              <a:rPr sz="1000" dirty="0">
                <a:latin typeface="微软雅黑" panose="020B0503020204020204" pitchFamily="34" charset="-122"/>
                <a:cs typeface="微软雅黑" panose="020B0503020204020204" pitchFamily="34" charset="-122"/>
                <a:sym typeface="+mn-ea"/>
              </a:rPr>
              <a:t>205*150*115CM</a:t>
            </a:r>
            <a:endParaRPr sz="1000" dirty="0">
              <a:latin typeface="微软雅黑" panose="020B0503020204020204" pitchFamily="34" charset="-122"/>
              <a:cs typeface="微软雅黑" panose="020B0503020204020204" pitchFamily="34" charset="-122"/>
              <a:sym typeface="+mn-ea"/>
            </a:endParaRPr>
          </a:p>
          <a:p>
            <a:pPr marR="0" lvl="0" indent="0" algn="l" defTabSz="914400" rtl="0" eaLnBrk="0" fontAlgn="base" latinLnBrk="0" hangingPunct="0">
              <a:lnSpc>
                <a:spcPct val="150000"/>
              </a:lnSpc>
              <a:spcBef>
                <a:spcPct val="0"/>
              </a:spcBef>
              <a:spcAft>
                <a:spcPct val="0"/>
              </a:spcAft>
              <a:buClrTx/>
              <a:buSzTx/>
              <a:buNone/>
              <a:defRPr/>
            </a:pPr>
            <a:r>
              <a:rPr lang="zh-CN" altLang="en-US" sz="1000" noProof="0" dirty="0">
                <a:ln>
                  <a:noFill/>
                </a:ln>
                <a:effectLst/>
                <a:uLnTx/>
                <a:uFillTx/>
                <a:latin typeface="微软雅黑" panose="020B0503020204020204" pitchFamily="34" charset="-122"/>
                <a:cs typeface="微软雅黑" panose="020B0503020204020204" pitchFamily="34" charset="-122"/>
                <a:sym typeface="+mn-ea"/>
              </a:rPr>
              <a:t>重量：约</a:t>
            </a:r>
            <a:r>
              <a:rPr lang="en-US" altLang="zh-CN" sz="1000" noProof="0" dirty="0">
                <a:ln>
                  <a:noFill/>
                </a:ln>
                <a:effectLst/>
                <a:uLnTx/>
                <a:uFillTx/>
                <a:latin typeface="微软雅黑" panose="020B0503020204020204" pitchFamily="34" charset="-122"/>
                <a:cs typeface="微软雅黑" panose="020B0503020204020204" pitchFamily="34" charset="-122"/>
                <a:sym typeface="+mn-ea"/>
              </a:rPr>
              <a:t>3kg</a:t>
            </a:r>
            <a:endParaRPr kumimoji="0" lang="en-US" altLang="zh-CN"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R="0" lvl="0" indent="0" algn="l" defTabSz="914400" rtl="0" eaLnBrk="0" fontAlgn="base" latinLnBrk="0" hangingPunct="0">
              <a:lnSpc>
                <a:spcPct val="150000"/>
              </a:lnSpc>
              <a:spcBef>
                <a:spcPct val="0"/>
              </a:spcBef>
              <a:spcAft>
                <a:spcPct val="0"/>
              </a:spcAft>
              <a:buClrTx/>
              <a:buSzTx/>
              <a:buNone/>
              <a:defRPr/>
            </a:pPr>
            <a:r>
              <a:rPr lang="zh-CN" altLang="en-US" sz="1000" noProof="0" dirty="0">
                <a:ln>
                  <a:noFill/>
                </a:ln>
                <a:effectLst/>
                <a:uLnTx/>
                <a:uFillTx/>
                <a:latin typeface="微软雅黑" panose="020B0503020204020204" pitchFamily="34" charset="-122"/>
                <a:cs typeface="微软雅黑" panose="020B0503020204020204" pitchFamily="34" charset="-122"/>
                <a:sym typeface="+mn-ea"/>
              </a:rPr>
              <a:t>材质：牛津布，支架材质:6.9mm玻璃纤维（配件</a:t>
            </a:r>
            <a:r>
              <a:rPr lang="en-US" altLang="zh-CN" sz="1000" noProof="0" dirty="0">
                <a:ln>
                  <a:noFill/>
                </a:ln>
                <a:effectLst/>
                <a:uLnTx/>
                <a:uFillTx/>
                <a:latin typeface="微软雅黑" panose="020B0503020204020204" pitchFamily="34" charset="-122"/>
                <a:cs typeface="微软雅黑" panose="020B0503020204020204" pitchFamily="34" charset="-122"/>
                <a:sym typeface="+mn-ea"/>
              </a:rPr>
              <a:t>:</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帐篷布</a:t>
            </a:r>
            <a:r>
              <a:rPr lang="en-US" altLang="zh-CN" sz="1000" noProof="0" dirty="0">
                <a:ln>
                  <a:noFill/>
                </a:ln>
                <a:effectLst/>
                <a:uLnTx/>
                <a:uFillTx/>
                <a:latin typeface="微软雅黑" panose="020B0503020204020204" pitchFamily="34" charset="-122"/>
                <a:cs typeface="微软雅黑" panose="020B0503020204020204" pitchFamily="34" charset="-122"/>
                <a:sym typeface="+mn-ea"/>
              </a:rPr>
              <a:t>1</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套</a:t>
            </a:r>
            <a:r>
              <a:rPr lang="en-US" altLang="zh-CN" sz="1000" noProof="0" dirty="0">
                <a:ln>
                  <a:noFill/>
                </a:ln>
                <a:effectLst/>
                <a:uLnTx/>
                <a:uFillTx/>
                <a:latin typeface="微软雅黑" panose="020B0503020204020204" pitchFamily="34" charset="-122"/>
                <a:cs typeface="微软雅黑" panose="020B0503020204020204" pitchFamily="34" charset="-122"/>
                <a:sym typeface="+mn-ea"/>
              </a:rPr>
              <a:t>+</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铁杆支架</a:t>
            </a:r>
            <a:r>
              <a:rPr lang="en-US" altLang="zh-CN" sz="1000" noProof="0" dirty="0">
                <a:ln>
                  <a:noFill/>
                </a:ln>
                <a:effectLst/>
                <a:uLnTx/>
                <a:uFillTx/>
                <a:latin typeface="微软雅黑" panose="020B0503020204020204" pitchFamily="34" charset="-122"/>
                <a:cs typeface="微软雅黑" panose="020B0503020204020204" pitchFamily="34" charset="-122"/>
                <a:sym typeface="+mn-ea"/>
              </a:rPr>
              <a:t>1</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套</a:t>
            </a:r>
            <a:r>
              <a:rPr lang="en-US" altLang="zh-CN" sz="1000" noProof="0" dirty="0">
                <a:ln>
                  <a:noFill/>
                </a:ln>
                <a:effectLst/>
                <a:uLnTx/>
                <a:uFillTx/>
                <a:latin typeface="微软雅黑" panose="020B0503020204020204" pitchFamily="34" charset="-122"/>
                <a:cs typeface="微软雅黑" panose="020B0503020204020204" pitchFamily="34" charset="-122"/>
                <a:sym typeface="+mn-ea"/>
              </a:rPr>
              <a:t>+</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帐篷布套</a:t>
            </a:r>
            <a:r>
              <a:rPr lang="en-US" altLang="zh-CN" sz="1000" noProof="0" dirty="0">
                <a:ln>
                  <a:noFill/>
                </a:ln>
                <a:effectLst/>
                <a:uLnTx/>
                <a:uFillTx/>
                <a:latin typeface="微软雅黑" panose="020B0503020204020204" pitchFamily="34" charset="-122"/>
                <a:cs typeface="微软雅黑" panose="020B0503020204020204" pitchFamily="34" charset="-122"/>
                <a:sym typeface="+mn-ea"/>
              </a:rPr>
              <a:t>1</a:t>
            </a:r>
            <a:r>
              <a:rPr lang="zh-CN" altLang="en-US" sz="1000" noProof="0" dirty="0">
                <a:ln>
                  <a:noFill/>
                </a:ln>
                <a:effectLst/>
                <a:uLnTx/>
                <a:uFillTx/>
                <a:latin typeface="微软雅黑" panose="020B0503020204020204" pitchFamily="34" charset="-122"/>
                <a:cs typeface="微软雅黑" panose="020B0503020204020204" pitchFamily="34" charset="-122"/>
                <a:sym typeface="+mn-ea"/>
              </a:rPr>
              <a:t>个）</a:t>
            </a:r>
            <a:endParaRPr 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6098540" y="1120775"/>
            <a:ext cx="5249545" cy="549275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2426335" y="5044440"/>
            <a:ext cx="1709420" cy="1658620"/>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636270" y="5044440"/>
            <a:ext cx="1685925" cy="1640205"/>
          </a:xfrm>
          <a:prstGeom prst="rect">
            <a:avLst/>
          </a:prstGeom>
        </p:spPr>
      </p:pic>
      <p:pic>
        <p:nvPicPr>
          <p:cNvPr id="5" name="图片 4"/>
          <p:cNvPicPr>
            <a:picLocks noChangeAspect="1"/>
          </p:cNvPicPr>
          <p:nvPr>
            <p:custDataLst>
              <p:tags r:id="rId8"/>
            </p:custDataLst>
          </p:nvPr>
        </p:nvPicPr>
        <p:blipFill>
          <a:blip r:embed="rId9"/>
          <a:stretch>
            <a:fillRect/>
          </a:stretch>
        </p:blipFill>
        <p:spPr>
          <a:xfrm>
            <a:off x="4239895" y="5044440"/>
            <a:ext cx="1658620" cy="1627505"/>
          </a:xfrm>
          <a:prstGeom prst="rect">
            <a:avLst/>
          </a:prstGeom>
        </p:spPr>
      </p:pic>
      <p:sp>
        <p:nvSpPr>
          <p:cNvPr id="11" name="文本框 10"/>
          <p:cNvSpPr txBox="1"/>
          <p:nvPr/>
        </p:nvSpPr>
        <p:spPr>
          <a:xfrm>
            <a:off x="575945" y="4722495"/>
            <a:ext cx="6096000" cy="275590"/>
          </a:xfrm>
          <a:prstGeom prst="rect">
            <a:avLst/>
          </a:prstGeom>
          <a:noFill/>
        </p:spPr>
        <p:txBody>
          <a:bodyPr wrap="square" rtlCol="0" anchor="t">
            <a:spAutoFit/>
          </a:bodyPr>
          <a:lstStyle/>
          <a:p>
            <a:r>
              <a:rPr lang="zh-CN" altLang="en-US" sz="1200" b="1" dirty="0">
                <a:solidFill>
                  <a:srgbClr val="002060"/>
                </a:solidFill>
                <a:latin typeface="微软雅黑" panose="020B0503020204020204" pitchFamily="34" charset="-122"/>
                <a:cs typeface="微软雅黑 Light" panose="020B0502040204020203" charset="-122"/>
              </a:rPr>
              <a:t>电商链接：</a:t>
            </a:r>
            <a:r>
              <a:rPr lang="zh-CN" altLang="en-US" sz="1200" dirty="0">
                <a:solidFill>
                  <a:srgbClr val="002060"/>
                </a:solidFill>
                <a:latin typeface="微软雅黑" panose="020B0503020204020204" pitchFamily="34" charset="-122"/>
                <a:cs typeface="微软雅黑 Light" panose="020B0502040204020203" charset="-122"/>
                <a:sym typeface="+mn-ea"/>
              </a:rPr>
              <a:t>https://item.jd.com/10124938850403.html</a:t>
            </a:r>
            <a:endParaRPr lang="zh-CN" altLang="en-US" sz="1200" dirty="0">
              <a:solidFill>
                <a:srgbClr val="002060"/>
              </a:solidFill>
              <a:latin typeface="微软雅黑" panose="020B0503020204020204" pitchFamily="34" charset="-122"/>
              <a:cs typeface="微软雅黑 Light" panose="020B0502040204020203" charset="-122"/>
              <a:sym typeface="+mn-ea"/>
            </a:endParaRPr>
          </a:p>
        </p:txBody>
      </p:sp>
      <p:pic>
        <p:nvPicPr>
          <p:cNvPr id="12" name="图片 11"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3" name="五边形 1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latin typeface="微软雅黑" panose="020B0503020204020204" pitchFamily="34" charset="-122"/>
                  <a:cs typeface="黑体" panose="02010609060101010101" charset="-122"/>
                  <a:sym typeface="+mn-ea"/>
                </a:rPr>
                <a:t>储物箱</a:t>
              </a: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305" y="270313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703195"/>
            <a:ext cx="4705350" cy="140398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lvl="0">
              <a:lnSpc>
                <a:spcPct val="170000"/>
              </a:lnSpc>
              <a:spcBef>
                <a:spcPts val="0"/>
              </a:spcBef>
              <a:spcAft>
                <a:spcPts val="0"/>
              </a:spcAft>
              <a:buFont typeface="+mj-lt"/>
              <a:defRPr/>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承重力强</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结实牢固不变形</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节省70%空间”只需5秒，快速折叠</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nSpc>
                <a:spcPct val="170000"/>
              </a:lnSpc>
              <a:spcBef>
                <a:spcPts val="0"/>
              </a:spcBef>
              <a:spcAft>
                <a:spcPts val="0"/>
              </a:spcAft>
              <a:buFont typeface="+mj-lt"/>
              <a:defRPr/>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大容量 看得见</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大开口 易拿取</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nSpc>
                <a:spcPct val="170000"/>
              </a:lnSpc>
              <a:spcBef>
                <a:spcPts val="0"/>
              </a:spcBef>
              <a:spcAft>
                <a:spcPts val="0"/>
              </a:spcAft>
              <a:buFont typeface="+mj-lt"/>
              <a:defRPr/>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车载收纳整齐有序，放心出行警示路障</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nSpc>
                <a:spcPct val="170000"/>
              </a:lnSpc>
              <a:spcBef>
                <a:spcPts val="0"/>
              </a:spcBef>
              <a:spcAft>
                <a:spcPts val="0"/>
              </a:spcAft>
              <a:buFont typeface="+mj-lt"/>
              <a:defRPr/>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可折叠成路障出行，在外有备无患</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defRPr/>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58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89.9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305" y="1280160"/>
            <a:ext cx="3997325" cy="1228090"/>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YL62331</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码：6941916800794白色</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30L</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商品毛重：</a:t>
            </a:r>
            <a:r>
              <a:rPr lang="en-US" altLang="zh-CN" sz="1000" dirty="0">
                <a:latin typeface="微软雅黑" panose="020B0503020204020204" pitchFamily="34" charset="-122"/>
                <a:cs typeface="微软雅黑" panose="020B0503020204020204" pitchFamily="34" charset="-122"/>
                <a:sym typeface="+mn-ea"/>
              </a:rPr>
              <a:t>1.515kg</a:t>
            </a:r>
            <a:endParaRPr lang="en-US" altLang="zh-CN" sz="1000" dirty="0">
              <a:latin typeface="微软雅黑" panose="020B0503020204020204" pitchFamily="34" charset="-122"/>
              <a:cs typeface="微软雅黑" panose="020B0503020204020204" pitchFamily="34" charset="-122"/>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PP+</a:t>
            </a:r>
            <a:r>
              <a:rPr lang="zh-CN" altLang="en-US" sz="1000" dirty="0">
                <a:latin typeface="微软雅黑" panose="020B0503020204020204" pitchFamily="34" charset="-122"/>
                <a:cs typeface="微软雅黑" panose="020B0503020204020204" pitchFamily="34" charset="-122"/>
                <a:sym typeface="+mn-ea"/>
              </a:rPr>
              <a:t>木板</a:t>
            </a:r>
            <a:endParaRPr lang="zh-CN" sz="1000">
              <a:latin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662940" y="4676775"/>
            <a:ext cx="4645660" cy="460375"/>
          </a:xfrm>
          <a:prstGeom prst="rect">
            <a:avLst/>
          </a:prstGeom>
          <a:noFill/>
        </p:spPr>
        <p:txBody>
          <a:bodyPr wrap="square" rtlCol="0" anchor="t">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dirty="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https://item.jd.com/10096597786325.html</a:t>
            </a:r>
            <a:endParaRPr lang="zh-CN" altLang="zh-CN" sz="1200" dirty="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endParaRPr lang="zh-CN" altLang="en-US" sz="1200" b="1" dirty="0">
              <a:solidFill>
                <a:srgbClr val="002060"/>
              </a:solidFill>
              <a:latin typeface="微软雅黑" panose="020B0503020204020204" pitchFamily="34" charset="-122"/>
              <a:cs typeface="微软雅黑 Light" panose="020B0502040204020203" charset="-122"/>
            </a:endParaRPr>
          </a:p>
        </p:txBody>
      </p:sp>
      <p:pic>
        <p:nvPicPr>
          <p:cNvPr id="2" name="图片 1" descr="画板 6"/>
          <p:cNvPicPr>
            <a:picLocks noChangeAspect="1"/>
          </p:cNvPicPr>
          <p:nvPr/>
        </p:nvPicPr>
        <p:blipFill>
          <a:blip r:embed="rId2"/>
          <a:stretch>
            <a:fillRect/>
          </a:stretch>
        </p:blipFill>
        <p:spPr>
          <a:xfrm>
            <a:off x="6010275" y="1120775"/>
            <a:ext cx="5259705" cy="5259705"/>
          </a:xfrm>
          <a:prstGeom prst="rect">
            <a:avLst/>
          </a:prstGeom>
        </p:spPr>
      </p:pic>
      <p:pic>
        <p:nvPicPr>
          <p:cNvPr id="3" name="图片 2" descr="画板 8"/>
          <p:cNvPicPr>
            <a:picLocks noChangeAspect="1"/>
          </p:cNvPicPr>
          <p:nvPr/>
        </p:nvPicPr>
        <p:blipFill>
          <a:blip r:embed="rId3"/>
          <a:stretch>
            <a:fillRect/>
          </a:stretch>
        </p:blipFill>
        <p:spPr>
          <a:xfrm>
            <a:off x="649605" y="4987925"/>
            <a:ext cx="1686560" cy="1686560"/>
          </a:xfrm>
          <a:prstGeom prst="rect">
            <a:avLst/>
          </a:prstGeom>
        </p:spPr>
      </p:pic>
      <p:pic>
        <p:nvPicPr>
          <p:cNvPr id="4" name="图片 3" descr="画板 5"/>
          <p:cNvPicPr>
            <a:picLocks noChangeAspect="1"/>
          </p:cNvPicPr>
          <p:nvPr/>
        </p:nvPicPr>
        <p:blipFill>
          <a:blip r:embed="rId4"/>
          <a:stretch>
            <a:fillRect/>
          </a:stretch>
        </p:blipFill>
        <p:spPr>
          <a:xfrm>
            <a:off x="2414270" y="5061585"/>
            <a:ext cx="1618615" cy="1618615"/>
          </a:xfrm>
          <a:prstGeom prst="rect">
            <a:avLst/>
          </a:prstGeom>
        </p:spPr>
      </p:pic>
      <p:pic>
        <p:nvPicPr>
          <p:cNvPr id="15" name="图片 14" descr="画板 3"/>
          <p:cNvPicPr>
            <a:picLocks noChangeAspect="1"/>
          </p:cNvPicPr>
          <p:nvPr/>
        </p:nvPicPr>
        <p:blipFill>
          <a:blip r:embed="rId5"/>
          <a:stretch>
            <a:fillRect/>
          </a:stretch>
        </p:blipFill>
        <p:spPr>
          <a:xfrm>
            <a:off x="4124325" y="5061585"/>
            <a:ext cx="1604645" cy="1604645"/>
          </a:xfrm>
          <a:prstGeom prst="rect">
            <a:avLst/>
          </a:prstGeom>
        </p:spPr>
      </p:pic>
      <p:pic>
        <p:nvPicPr>
          <p:cNvPr id="5" name="图片 4" descr="透明1176×900 拷贝"/>
          <p:cNvPicPr>
            <a:picLocks noChangeAspect="1"/>
          </p:cNvPicPr>
          <p:nvPr/>
        </p:nvPicPr>
        <p:blipFill>
          <a:blip r:embed="rId6"/>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2" name="五边形 1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7"/>
            <a:stretch>
              <a:fillRect/>
            </a:stretch>
          </p:blipFill>
          <p:spPr>
            <a:xfrm>
              <a:off x="12665" y="749"/>
              <a:ext cx="642" cy="642"/>
            </a:xfrm>
            <a:prstGeom prst="rect">
              <a:avLst/>
            </a:prstGeom>
          </p:spPr>
        </p:pic>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529715"/>
            <a:chOff x="763079" y="440281"/>
            <a:chExt cx="10665841" cy="1529715"/>
          </a:xfrm>
        </p:grpSpPr>
        <p:sp>
          <p:nvSpPr>
            <p:cNvPr id="26" name="TextBox 7"/>
            <p:cNvSpPr txBox="1"/>
            <p:nvPr/>
          </p:nvSpPr>
          <p:spPr>
            <a:xfrm>
              <a:off x="916500" y="440281"/>
              <a:ext cx="266700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匹克*运动毛巾</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367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3280" y="2618105"/>
            <a:ext cx="571944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pPr>
            <a:r>
              <a:rPr lang="en-US" altLang="zh-CN" sz="1000">
                <a:latin typeface="微软雅黑" panose="020B0503020204020204" pitchFamily="34" charset="-122"/>
                <a:cs typeface="微软雅黑" panose="020B0503020204020204" pitchFamily="34" charset="-122"/>
                <a:sym typeface="+mn-ea"/>
              </a:rPr>
              <a:t>1.100%聚酯纤维材质</a:t>
            </a:r>
            <a:r>
              <a:rPr lang="zh-CN" altLang="en-US" sz="1000">
                <a:latin typeface="微软雅黑" panose="020B0503020204020204" pitchFamily="34" charset="-122"/>
                <a:cs typeface="微软雅黑" panose="020B0503020204020204" pitchFamily="34" charset="-122"/>
                <a:sym typeface="+mn-ea"/>
              </a:rPr>
              <a:t>，</a:t>
            </a:r>
            <a:r>
              <a:rPr lang="en-US" altLang="zh-CN" sz="1000">
                <a:latin typeface="微软雅黑" panose="020B0503020204020204" pitchFamily="34" charset="-122"/>
                <a:cs typeface="微软雅黑" panose="020B0503020204020204" pitchFamily="34" charset="-122"/>
                <a:sym typeface="+mn-ea"/>
              </a:rPr>
              <a:t>专业速干科技</a:t>
            </a:r>
            <a:r>
              <a:rPr lang="zh-CN" altLang="en-US" sz="1000">
                <a:latin typeface="微软雅黑" panose="020B0503020204020204" pitchFamily="34" charset="-122"/>
                <a:cs typeface="微软雅黑" panose="020B0503020204020204" pitchFamily="34" charset="-122"/>
                <a:sym typeface="+mn-ea"/>
              </a:rPr>
              <a:t>，</a:t>
            </a:r>
            <a:r>
              <a:rPr lang="en-US" altLang="zh-CN" sz="1000">
                <a:latin typeface="微软雅黑" panose="020B0503020204020204" pitchFamily="34" charset="-122"/>
                <a:cs typeface="微软雅黑" panose="020B0503020204020204" pitchFamily="34" charset="-122"/>
                <a:sym typeface="+mn-ea"/>
              </a:rPr>
              <a:t>快速吸湿排汗，保持干爽，避免运动后黏腻不适</a:t>
            </a:r>
            <a:r>
              <a:rPr lang="zh-CN" altLang="en-US" sz="1000">
                <a:latin typeface="微软雅黑" panose="020B0503020204020204" pitchFamily="34" charset="-122"/>
                <a:cs typeface="微软雅黑" panose="020B0503020204020204" pitchFamily="34" charset="-122"/>
                <a:sym typeface="+mn-ea"/>
              </a:rPr>
              <a:t>；</a:t>
            </a:r>
            <a:r>
              <a:rPr lang="en-US" altLang="zh-CN" sz="1000">
                <a:latin typeface="微软雅黑" panose="020B0503020204020204" pitchFamily="34" charset="-122"/>
                <a:cs typeface="微软雅黑" panose="020B0503020204020204" pitchFamily="34" charset="-122"/>
                <a:sym typeface="+mn-ea"/>
              </a:rPr>
              <a:t>轻薄柔软</a:t>
            </a:r>
            <a:r>
              <a:rPr lang="zh-CN" altLang="en-US" sz="1000">
                <a:latin typeface="微软雅黑" panose="020B0503020204020204" pitchFamily="34" charset="-122"/>
                <a:cs typeface="微软雅黑" panose="020B0503020204020204" pitchFamily="34" charset="-122"/>
                <a:sym typeface="+mn-ea"/>
              </a:rPr>
              <a:t>，</a:t>
            </a:r>
            <a:r>
              <a:rPr lang="en-US" altLang="zh-CN" sz="1000">
                <a:latin typeface="微软雅黑" panose="020B0503020204020204" pitchFamily="34" charset="-122"/>
                <a:cs typeface="微软雅黑" panose="020B0503020204020204" pitchFamily="34" charset="-122"/>
                <a:sym typeface="+mn-ea"/>
              </a:rPr>
              <a:t>大尺寸设计，兼顾便携性与实用性</a:t>
            </a:r>
            <a:r>
              <a:rPr lang="zh-CN" altLang="en-US" sz="1000">
                <a:latin typeface="微软雅黑" panose="020B0503020204020204" pitchFamily="34" charset="-122"/>
                <a:cs typeface="微软雅黑" panose="020B0503020204020204" pitchFamily="34" charset="-122"/>
                <a:sym typeface="+mn-ea"/>
              </a:rPr>
              <a:t>。</a:t>
            </a:r>
            <a:endParaRPr lang="en-US" altLang="zh-CN"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en-US" altLang="zh-CN" sz="1000">
                <a:latin typeface="微软雅黑" panose="020B0503020204020204" pitchFamily="34" charset="-122"/>
                <a:cs typeface="微软雅黑" panose="020B0503020204020204" pitchFamily="34" charset="-122"/>
                <a:sym typeface="+mn-ea"/>
              </a:rPr>
              <a:t>2.</a:t>
            </a:r>
            <a:r>
              <a:rPr lang="zh-CN" altLang="en-US" sz="1000">
                <a:latin typeface="微软雅黑" panose="020B0503020204020204" pitchFamily="34" charset="-122"/>
                <a:cs typeface="微软雅黑" panose="020B0503020204020204" pitchFamily="34" charset="-122"/>
                <a:sym typeface="+mn-ea"/>
              </a:rPr>
              <a:t>多功能设计，</a:t>
            </a:r>
            <a:r>
              <a:rPr lang="en-US" altLang="zh-CN" sz="1000">
                <a:latin typeface="微软雅黑" panose="020B0503020204020204" pitchFamily="34" charset="-122"/>
                <a:cs typeface="微软雅黑" panose="020B0503020204020204" pitchFamily="34" charset="-122"/>
                <a:sym typeface="+mn-ea"/>
              </a:rPr>
              <a:t>一巾多用：可作为擦汗巾、浴巾、头巾或户外垫巾，满足运动、旅行、日常等多场景需求</a:t>
            </a:r>
            <a:r>
              <a:rPr lang="zh-CN" altLang="en-US" sz="1000">
                <a:latin typeface="微软雅黑" panose="020B0503020204020204" pitchFamily="34" charset="-122"/>
                <a:cs typeface="微软雅黑" panose="020B0503020204020204" pitchFamily="34" charset="-122"/>
                <a:sym typeface="+mn-ea"/>
              </a:rPr>
              <a:t>。</a:t>
            </a:r>
            <a:endParaRPr lang="zh-CN" altLang="en-US" sz="100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en-US" altLang="zh-CN" sz="1000">
                <a:latin typeface="微软雅黑" panose="020B0503020204020204" pitchFamily="34" charset="-122"/>
                <a:cs typeface="微软雅黑" panose="020B0503020204020204" pitchFamily="34" charset="-122"/>
                <a:sym typeface="+mn-ea"/>
              </a:rPr>
              <a:t>3.耐用易护理</a:t>
            </a:r>
            <a:r>
              <a:rPr lang="zh-CN" altLang="en-US" sz="1000">
                <a:latin typeface="微软雅黑" panose="020B0503020204020204" pitchFamily="34" charset="-122"/>
                <a:cs typeface="微软雅黑" panose="020B0503020204020204" pitchFamily="34" charset="-122"/>
                <a:sym typeface="+mn-ea"/>
              </a:rPr>
              <a:t>，</a:t>
            </a:r>
            <a:r>
              <a:rPr lang="en-US" altLang="zh-CN" sz="1000">
                <a:latin typeface="微软雅黑" panose="020B0503020204020204" pitchFamily="34" charset="-122"/>
                <a:cs typeface="微软雅黑" panose="020B0503020204020204" pitchFamily="34" charset="-122"/>
                <a:sym typeface="+mn-ea"/>
              </a:rPr>
              <a:t>抗皱耐磨，机洗不变形，长期使用仍保持柔软触感</a:t>
            </a:r>
            <a:r>
              <a:rPr lang="zh-CN" altLang="en-US" sz="1000">
                <a:latin typeface="微软雅黑" panose="020B0503020204020204" pitchFamily="34" charset="-122"/>
                <a:cs typeface="微软雅黑" panose="020B0503020204020204" pitchFamily="34" charset="-122"/>
                <a:sym typeface="+mn-ea"/>
              </a:rPr>
              <a:t>。</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270" y="1224280"/>
            <a:ext cx="6213475" cy="1519555"/>
          </a:xfrm>
          <a:prstGeom prst="rect">
            <a:avLst/>
          </a:prstGeom>
          <a:noFill/>
        </p:spPr>
        <p:txBody>
          <a:bodyPr wrap="square" rtlCol="0">
            <a:noAutofit/>
          </a:bodyPr>
          <a:lstStyle/>
          <a:p>
            <a:pPr marR="0" indent="0" algn="just" defTabSz="914400" fontAlgn="auto">
              <a:lnSpc>
                <a:spcPct val="150000"/>
              </a:lnSpc>
              <a:buClrTx/>
              <a:buSzTx/>
              <a:buFont typeface="Arial" panose="020B0604020202020204" pitchFamily="34" charset="0"/>
              <a:buNone/>
              <a:defRPr/>
            </a:pPr>
            <a:r>
              <a:rPr lang="zh-CN" altLang="en-US" sz="1000" dirty="0">
                <a:latin typeface="微软雅黑" panose="020B0503020204020204" pitchFamily="34" charset="-122"/>
                <a:cs typeface="微软雅黑" panose="020B0503020204020204" pitchFamily="34" charset="-122"/>
                <a:sym typeface="+mn-ea"/>
              </a:rPr>
              <a:t>型号：YYQ5631</a:t>
            </a:r>
            <a:endParaRPr lang="zh-CN" altLang="en-US" sz="1000" dirty="0">
              <a:latin typeface="微软雅黑" panose="020B0503020204020204" pitchFamily="34" charset="-122"/>
              <a:cs typeface="微软雅黑" panose="020B0503020204020204" pitchFamily="34" charset="-122"/>
              <a:sym typeface="+mn-ea"/>
            </a:endParaRPr>
          </a:p>
          <a:p>
            <a:pPr marR="0" indent="0" algn="just" defTabSz="914400" fontAlgn="auto">
              <a:lnSpc>
                <a:spcPct val="150000"/>
              </a:lnSpc>
              <a:buClrTx/>
              <a:buSzTx/>
              <a:buFont typeface="Arial" panose="020B0604020202020204" pitchFamily="34" charset="0"/>
              <a:buNone/>
              <a:defRPr/>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6941881907818</a:t>
            </a:r>
            <a:r>
              <a:rPr lang="zh-CN" altLang="en-US" sz="1000" dirty="0">
                <a:latin typeface="微软雅黑" panose="020B0503020204020204" pitchFamily="34" charset="-122"/>
                <a:cs typeface="微软雅黑" panose="020B0503020204020204" pitchFamily="34" charset="-122"/>
                <a:sym typeface="+mn-ea"/>
              </a:rPr>
              <a:t>粉紫、</a:t>
            </a:r>
            <a:r>
              <a:rPr lang="en-US" altLang="zh-CN" sz="1000" dirty="0">
                <a:latin typeface="微软雅黑" panose="020B0503020204020204" pitchFamily="34" charset="-122"/>
                <a:cs typeface="微软雅黑" panose="020B0503020204020204" pitchFamily="34" charset="-122"/>
                <a:sym typeface="+mn-ea"/>
              </a:rPr>
              <a:t>6941881907825</a:t>
            </a:r>
            <a:r>
              <a:rPr lang="zh-CN" altLang="en-US" sz="1000" dirty="0">
                <a:latin typeface="微软雅黑" panose="020B0503020204020204" pitchFamily="34" charset="-122"/>
                <a:cs typeface="微软雅黑" panose="020B0503020204020204" pitchFamily="34" charset="-122"/>
                <a:sym typeface="+mn-ea"/>
              </a:rPr>
              <a:t>蓝绿、</a:t>
            </a:r>
            <a:r>
              <a:rPr lang="en-US" altLang="zh-CN" sz="1000" dirty="0">
                <a:latin typeface="微软雅黑" panose="020B0503020204020204" pitchFamily="34" charset="-122"/>
                <a:cs typeface="微软雅黑" panose="020B0503020204020204" pitchFamily="34" charset="-122"/>
                <a:sym typeface="+mn-ea"/>
              </a:rPr>
              <a:t>6941881907832</a:t>
            </a:r>
            <a:r>
              <a:rPr lang="zh-CN" altLang="en-US" sz="1000" dirty="0">
                <a:latin typeface="微软雅黑" panose="020B0503020204020204" pitchFamily="34" charset="-122"/>
                <a:cs typeface="微软雅黑" panose="020B0503020204020204" pitchFamily="34" charset="-122"/>
                <a:sym typeface="+mn-ea"/>
              </a:rPr>
              <a:t>白兰黄、</a:t>
            </a:r>
            <a:r>
              <a:rPr lang="en-US" altLang="zh-CN" sz="1000" dirty="0">
                <a:latin typeface="微软雅黑" panose="020B0503020204020204" pitchFamily="34" charset="-122"/>
                <a:cs typeface="微软雅黑" panose="020B0503020204020204" pitchFamily="34" charset="-122"/>
                <a:sym typeface="+mn-ea"/>
              </a:rPr>
              <a:t>6941881907849</a:t>
            </a:r>
            <a:r>
              <a:rPr lang="zh-CN" altLang="en-US" sz="1000" dirty="0">
                <a:latin typeface="微软雅黑" panose="020B0503020204020204" pitchFamily="34" charset="-122"/>
                <a:cs typeface="微软雅黑" panose="020B0503020204020204" pitchFamily="34" charset="-122"/>
                <a:sym typeface="+mn-ea"/>
              </a:rPr>
              <a:t>粉色、</a:t>
            </a:r>
            <a:r>
              <a:rPr lang="en-US" altLang="zh-CN" sz="1000" dirty="0">
                <a:latin typeface="微软雅黑" panose="020B0503020204020204" pitchFamily="34" charset="-122"/>
                <a:cs typeface="微软雅黑" panose="020B0503020204020204" pitchFamily="34" charset="-122"/>
                <a:sym typeface="+mn-ea"/>
              </a:rPr>
              <a:t>6941881907856</a:t>
            </a:r>
            <a:r>
              <a:rPr lang="zh-CN" altLang="en-US" sz="1000" dirty="0">
                <a:latin typeface="微软雅黑" panose="020B0503020204020204" pitchFamily="34" charset="-122"/>
                <a:cs typeface="微软雅黑" panose="020B0503020204020204" pitchFamily="34" charset="-122"/>
                <a:sym typeface="+mn-ea"/>
              </a:rPr>
              <a:t>紫色</a:t>
            </a:r>
            <a:endParaRPr lang="zh-CN" altLang="en-US" sz="1000" dirty="0">
              <a:latin typeface="微软雅黑" panose="020B0503020204020204" pitchFamily="34" charset="-122"/>
              <a:cs typeface="微软雅黑" panose="020B0503020204020204" pitchFamily="34" charset="-122"/>
              <a:sym typeface="+mn-ea"/>
            </a:endParaRPr>
          </a:p>
          <a:p>
            <a:pPr marR="0" indent="0" algn="just" defTabSz="914400" fontAlgn="auto">
              <a:lnSpc>
                <a:spcPct val="150000"/>
              </a:lnSpc>
              <a:buClrTx/>
              <a:buSzTx/>
              <a:buFont typeface="Arial" panose="020B0604020202020204" pitchFamily="34" charset="0"/>
              <a:buNone/>
              <a:defRPr/>
            </a:pPr>
            <a:r>
              <a:rPr lang="zh-CN" altLang="en-US" sz="1000" dirty="0">
                <a:latin typeface="微软雅黑" panose="020B0503020204020204" pitchFamily="34" charset="-122"/>
                <a:cs typeface="微软雅黑" panose="020B0503020204020204" pitchFamily="34" charset="-122"/>
                <a:sym typeface="+mn-ea"/>
              </a:rPr>
              <a:t>尺寸：30*100cm</a:t>
            </a:r>
            <a:endParaRPr lang="zh-CN" altLang="en-US" sz="1000" dirty="0">
              <a:latin typeface="微软雅黑" panose="020B0503020204020204" pitchFamily="34" charset="-122"/>
              <a:cs typeface="微软雅黑" panose="020B0503020204020204" pitchFamily="34" charset="-122"/>
              <a:sym typeface="+mn-ea"/>
            </a:endParaRPr>
          </a:p>
          <a:p>
            <a:pPr marR="0" algn="l" defTabSz="914400" fontAlgn="auto">
              <a:lnSpc>
                <a:spcPct val="150000"/>
              </a:lnSpc>
              <a:buClrTx/>
              <a:buSzTx/>
              <a:buFont typeface="Arial" panose="020B0604020202020204" pitchFamily="34" charset="0"/>
              <a:buNone/>
              <a:defRPr/>
            </a:pPr>
            <a:r>
              <a:rPr lang="zh-CN" altLang="en-US" sz="1000" dirty="0">
                <a:latin typeface="微软雅黑" panose="020B0503020204020204" pitchFamily="34" charset="-122"/>
                <a:cs typeface="微软雅黑" panose="020B0503020204020204" pitchFamily="34" charset="-122"/>
                <a:sym typeface="+mn-ea"/>
              </a:rPr>
              <a:t>单位：条</a:t>
            </a:r>
            <a:endParaRPr lang="zh-CN" altLang="en-US" sz="1000" dirty="0">
              <a:latin typeface="微软雅黑" panose="020B0503020204020204" pitchFamily="34" charset="-122"/>
              <a:cs typeface="微软雅黑" panose="020B0503020204020204" pitchFamily="34" charset="-122"/>
              <a:sym typeface="+mn-ea"/>
            </a:endParaRPr>
          </a:p>
          <a:p>
            <a:pPr marR="0" algn="l" defTabSz="914400" fontAlgn="auto">
              <a:lnSpc>
                <a:spcPct val="150000"/>
              </a:lnSpc>
              <a:buClrTx/>
              <a:buSzTx/>
              <a:buFont typeface="Arial" panose="020B0604020202020204" pitchFamily="34" charset="0"/>
              <a:buNone/>
              <a:defRPr/>
            </a:pPr>
            <a:r>
              <a:rPr lang="zh-CN" altLang="en-US" sz="1000" dirty="0">
                <a:latin typeface="微软雅黑" panose="020B0503020204020204" pitchFamily="34" charset="-122"/>
                <a:cs typeface="微软雅黑" panose="020B0503020204020204" pitchFamily="34" charset="-122"/>
                <a:sym typeface="+mn-ea"/>
              </a:rPr>
              <a:t>材质：100%聚酯纤维</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透明1176×900 拷贝"/>
          <p:cNvPicPr>
            <a:picLocks noChangeAspect="1"/>
          </p:cNvPicPr>
          <p:nvPr/>
        </p:nvPicPr>
        <p:blipFill>
          <a:blip r:embed="rId2"/>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2" name="五边形 1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3"/>
            <a:stretch>
              <a:fillRect/>
            </a:stretch>
          </p:blipFill>
          <p:spPr>
            <a:xfrm>
              <a:off x="12665" y="749"/>
              <a:ext cx="642" cy="642"/>
            </a:xfrm>
            <a:prstGeom prst="rect">
              <a:avLst/>
            </a:prstGeom>
          </p:spPr>
        </p:pic>
      </p:grpSp>
      <p:pic>
        <p:nvPicPr>
          <p:cNvPr id="3" name="图片 2"/>
          <p:cNvPicPr>
            <a:picLocks noChangeAspect="1"/>
          </p:cNvPicPr>
          <p:nvPr/>
        </p:nvPicPr>
        <p:blipFill>
          <a:blip r:embed="rId4"/>
          <a:stretch>
            <a:fillRect/>
          </a:stretch>
        </p:blipFill>
        <p:spPr>
          <a:xfrm>
            <a:off x="7049770" y="1156970"/>
            <a:ext cx="4067175" cy="5200650"/>
          </a:xfrm>
          <a:prstGeom prst="rect">
            <a:avLst/>
          </a:prstGeom>
        </p:spPr>
      </p:pic>
      <p:pic>
        <p:nvPicPr>
          <p:cNvPr id="4" name="图片 3"/>
          <p:cNvPicPr>
            <a:picLocks noChangeAspect="1"/>
          </p:cNvPicPr>
          <p:nvPr/>
        </p:nvPicPr>
        <p:blipFill>
          <a:blip r:embed="rId5"/>
          <a:stretch>
            <a:fillRect/>
          </a:stretch>
        </p:blipFill>
        <p:spPr>
          <a:xfrm>
            <a:off x="843280" y="4759325"/>
            <a:ext cx="1744345" cy="189166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529715"/>
            <a:chOff x="763079" y="440281"/>
            <a:chExt cx="10665841" cy="1529715"/>
          </a:xfrm>
        </p:grpSpPr>
        <p:sp>
          <p:nvSpPr>
            <p:cNvPr id="26" name="TextBox 7"/>
            <p:cNvSpPr txBox="1"/>
            <p:nvPr/>
          </p:nvSpPr>
          <p:spPr>
            <a:xfrm>
              <a:off x="916500" y="440281"/>
              <a:ext cx="266700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匹克*运动毛巾</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85807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834005"/>
            <a:ext cx="4880610"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不易掉毛起球；</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舒适柔软材质，吸水能力强；</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适合多种运动场景，给您舒适体验，球类/跑步/健身/徒步/骑行。</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34.40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40.40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148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3280" y="1283335"/>
            <a:ext cx="4070350" cy="1519555"/>
          </a:xfrm>
          <a:prstGeom prst="rect">
            <a:avLst/>
          </a:prstGeom>
          <a:noFill/>
        </p:spPr>
        <p:txBody>
          <a:bodyPr wrap="square" rtlCol="0">
            <a:noAutofit/>
          </a:bodyPr>
          <a:lstStyle/>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型号：Y</a:t>
            </a:r>
            <a:r>
              <a:rPr lang="en-US" altLang="zh-CN" sz="1000" dirty="0">
                <a:latin typeface="微软雅黑" panose="020B0503020204020204" pitchFamily="34" charset="-122"/>
                <a:cs typeface="微软雅黑" panose="020B0503020204020204" pitchFamily="34" charset="-122"/>
                <a:sym typeface="+mn-ea"/>
              </a:rPr>
              <a:t>YQ5622</a:t>
            </a:r>
            <a:endParaRPr lang="en-US" altLang="zh-CN"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颜色：米色</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红色</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6927068793108</a:t>
            </a:r>
            <a:r>
              <a:rPr lang="zh-CN" altLang="en-US" sz="1000" dirty="0">
                <a:latin typeface="微软雅黑" panose="020B0503020204020204" pitchFamily="34" charset="-122"/>
                <a:cs typeface="微软雅黑" panose="020B0503020204020204" pitchFamily="34" charset="-122"/>
                <a:sym typeface="+mn-ea"/>
              </a:rPr>
              <a:t>米色，</a:t>
            </a:r>
            <a:r>
              <a:rPr lang="en-US" altLang="zh-CN" sz="1000" dirty="0">
                <a:latin typeface="微软雅黑" panose="020B0503020204020204" pitchFamily="34" charset="-122"/>
                <a:cs typeface="微软雅黑" panose="020B0503020204020204" pitchFamily="34" charset="-122"/>
                <a:sym typeface="+mn-ea"/>
              </a:rPr>
              <a:t>6927068793115</a:t>
            </a:r>
            <a:r>
              <a:rPr lang="zh-CN" altLang="en-US" sz="1000" dirty="0">
                <a:latin typeface="微软雅黑" panose="020B0503020204020204" pitchFamily="34" charset="-122"/>
                <a:cs typeface="微软雅黑" panose="020B0503020204020204" pitchFamily="34" charset="-122"/>
                <a:sym typeface="+mn-ea"/>
              </a:rPr>
              <a:t>红色</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规格：</a:t>
            </a:r>
            <a:r>
              <a:rPr lang="en-US" sz="1000" dirty="0">
                <a:latin typeface="微软雅黑" panose="020B0503020204020204" pitchFamily="34" charset="-122"/>
                <a:cs typeface="微软雅黑" panose="020B0503020204020204" pitchFamily="34" charset="-122"/>
                <a:sym typeface="+mn-ea"/>
              </a:rPr>
              <a:t>100*40CM</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100%</a:t>
            </a:r>
            <a:r>
              <a:rPr lang="zh-CN" altLang="en-US" sz="1000" dirty="0">
                <a:latin typeface="微软雅黑" panose="020B0503020204020204" pitchFamily="34" charset="-122"/>
                <a:cs typeface="微软雅黑" panose="020B0503020204020204" pitchFamily="34" charset="-122"/>
                <a:sym typeface="+mn-ea"/>
              </a:rPr>
              <a:t>棉</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透明1176×900 拷贝"/>
          <p:cNvPicPr>
            <a:picLocks noChangeAspect="1"/>
          </p:cNvPicPr>
          <p:nvPr/>
        </p:nvPicPr>
        <p:blipFill>
          <a:blip r:embed="rId2"/>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2" name="五边形 1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3"/>
            <a:stretch>
              <a:fillRect/>
            </a:stretch>
          </p:blipFill>
          <p:spPr>
            <a:xfrm>
              <a:off x="12665" y="749"/>
              <a:ext cx="642" cy="642"/>
            </a:xfrm>
            <a:prstGeom prst="rect">
              <a:avLst/>
            </a:prstGeom>
          </p:spPr>
        </p:pic>
      </p:grpSp>
      <p:pic>
        <p:nvPicPr>
          <p:cNvPr id="14" name="图片 13" descr="0K8A0559"/>
          <p:cNvPicPr>
            <a:picLocks noChangeAspect="1"/>
          </p:cNvPicPr>
          <p:nvPr/>
        </p:nvPicPr>
        <p:blipFill>
          <a:blip r:embed="rId4"/>
          <a:stretch>
            <a:fillRect/>
          </a:stretch>
        </p:blipFill>
        <p:spPr>
          <a:xfrm>
            <a:off x="916305" y="5109845"/>
            <a:ext cx="1944370" cy="1364615"/>
          </a:xfrm>
          <a:prstGeom prst="rect">
            <a:avLst/>
          </a:prstGeom>
        </p:spPr>
      </p:pic>
      <p:pic>
        <p:nvPicPr>
          <p:cNvPr id="15" name="图片 14" descr="0K8A0577"/>
          <p:cNvPicPr>
            <a:picLocks noChangeAspect="1"/>
          </p:cNvPicPr>
          <p:nvPr/>
        </p:nvPicPr>
        <p:blipFill>
          <a:blip r:embed="rId5"/>
          <a:stretch>
            <a:fillRect/>
          </a:stretch>
        </p:blipFill>
        <p:spPr>
          <a:xfrm>
            <a:off x="7374255" y="936625"/>
            <a:ext cx="3692525" cy="5537835"/>
          </a:xfrm>
          <a:prstGeom prst="rect">
            <a:avLst/>
          </a:prstGeom>
        </p:spPr>
      </p:pic>
      <p:pic>
        <p:nvPicPr>
          <p:cNvPr id="16" name="图片 15" descr="0K8A0571"/>
          <p:cNvPicPr>
            <a:picLocks noChangeAspect="1"/>
          </p:cNvPicPr>
          <p:nvPr/>
        </p:nvPicPr>
        <p:blipFill>
          <a:blip r:embed="rId6"/>
          <a:stretch>
            <a:fillRect/>
          </a:stretch>
        </p:blipFill>
        <p:spPr>
          <a:xfrm>
            <a:off x="3007995" y="5109845"/>
            <a:ext cx="2045335" cy="136461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529715"/>
            <a:chOff x="763079" y="440281"/>
            <a:chExt cx="10665841" cy="1529715"/>
          </a:xfrm>
        </p:grpSpPr>
        <p:sp>
          <p:nvSpPr>
            <p:cNvPr id="26" name="TextBox 7"/>
            <p:cNvSpPr txBox="1"/>
            <p:nvPr/>
          </p:nvSpPr>
          <p:spPr>
            <a:xfrm>
              <a:off x="916500" y="440281"/>
              <a:ext cx="327660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运动吸水浴巾</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25355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427605"/>
            <a:ext cx="478599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不易掉毛起球；</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高密度多股梭织工艺减少纤维摩擦不易起球；</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适合多种运动场景，给您舒适体验，球类/跑步/健身/徒步/骑行。</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23.5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30.5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79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255395"/>
            <a:ext cx="3997325" cy="969010"/>
          </a:xfrm>
          <a:prstGeom prst="rect">
            <a:avLst/>
          </a:prstGeom>
          <a:noFill/>
        </p:spPr>
        <p:txBody>
          <a:bodyPr wrap="square" rtlCol="0">
            <a:noAutofit/>
          </a:bodyPr>
          <a:lstStyle/>
          <a:p>
            <a:pPr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型号：YMF5001</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69码：6927068766621凯旋绿、</a:t>
            </a:r>
            <a:r>
              <a:rPr lang="zh-CN" altLang="en-US" sz="1000" dirty="0">
                <a:latin typeface="微软雅黑" panose="020B0503020204020204" pitchFamily="34" charset="-122"/>
                <a:cs typeface="微软雅黑" panose="020B0503020204020204" pitchFamily="34" charset="-122"/>
                <a:sym typeface="+mn-ea"/>
              </a:rPr>
              <a:t>6927068767819淡粉</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尺寸：120*60cm</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a:t>
            </a:r>
            <a:r>
              <a:rPr lang="zh-CN" altLang="en-US" sz="1000" dirty="0">
                <a:latin typeface="微软雅黑" panose="020B0503020204020204" pitchFamily="34" charset="-122"/>
                <a:cs typeface="微软雅黑" panose="020B0503020204020204" pitchFamily="34" charset="-122"/>
                <a:sym typeface="+mn-ea"/>
              </a:rPr>
              <a:t>：运动吸水面料</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4430395" y="4991100"/>
            <a:ext cx="1347470" cy="1583055"/>
          </a:xfrm>
          <a:prstGeom prst="rect">
            <a:avLst/>
          </a:prstGeom>
        </p:spPr>
      </p:pic>
      <p:pic>
        <p:nvPicPr>
          <p:cNvPr id="14" name="图片 13" descr="运动浴巾"/>
          <p:cNvPicPr>
            <a:picLocks noChangeAspect="1"/>
          </p:cNvPicPr>
          <p:nvPr/>
        </p:nvPicPr>
        <p:blipFill>
          <a:blip r:embed="rId3"/>
          <a:stretch>
            <a:fillRect/>
          </a:stretch>
        </p:blipFill>
        <p:spPr>
          <a:xfrm>
            <a:off x="843280" y="5000625"/>
            <a:ext cx="1725295" cy="1725295"/>
          </a:xfrm>
          <a:prstGeom prst="rect">
            <a:avLst/>
          </a:prstGeom>
        </p:spPr>
      </p:pic>
      <p:pic>
        <p:nvPicPr>
          <p:cNvPr id="15" name="图片 14" descr="运动浴巾3"/>
          <p:cNvPicPr>
            <a:picLocks noChangeAspect="1"/>
          </p:cNvPicPr>
          <p:nvPr/>
        </p:nvPicPr>
        <p:blipFill>
          <a:blip r:embed="rId4"/>
          <a:stretch>
            <a:fillRect/>
          </a:stretch>
        </p:blipFill>
        <p:spPr>
          <a:xfrm>
            <a:off x="2707005" y="5003800"/>
            <a:ext cx="1708150" cy="1708150"/>
          </a:xfrm>
          <a:prstGeom prst="rect">
            <a:avLst/>
          </a:prstGeom>
        </p:spPr>
      </p:pic>
      <p:pic>
        <p:nvPicPr>
          <p:cNvPr id="3" name="图片 2" descr="主图2"/>
          <p:cNvPicPr>
            <a:picLocks noChangeAspect="1"/>
          </p:cNvPicPr>
          <p:nvPr/>
        </p:nvPicPr>
        <p:blipFill>
          <a:blip r:embed="rId5"/>
          <a:stretch>
            <a:fillRect/>
          </a:stretch>
        </p:blipFill>
        <p:spPr>
          <a:xfrm>
            <a:off x="6756400" y="1120775"/>
            <a:ext cx="4194175" cy="5441950"/>
          </a:xfrm>
          <a:prstGeom prst="rect">
            <a:avLst/>
          </a:prstGeom>
        </p:spPr>
      </p:pic>
      <p:sp>
        <p:nvSpPr>
          <p:cNvPr id="4" name="文本框 3"/>
          <p:cNvSpPr txBox="1"/>
          <p:nvPr/>
        </p:nvSpPr>
        <p:spPr>
          <a:xfrm>
            <a:off x="764540" y="4627245"/>
            <a:ext cx="4497070" cy="245745"/>
          </a:xfrm>
          <a:prstGeom prst="rect">
            <a:avLst/>
          </a:prstGeom>
          <a:noFill/>
        </p:spPr>
        <p:txBody>
          <a:bodyPr wrap="square" rtlCol="0" anchor="t">
            <a:noAutofit/>
          </a:bodyPr>
          <a:lstStyle/>
          <a:p>
            <a:r>
              <a:rPr lang="zh-CN" altLang="en-US" sz="1200"/>
              <a:t>电商链接：</a:t>
            </a:r>
            <a:r>
              <a:rPr lang="en-US" altLang="zh-CN" sz="1200"/>
              <a:t>https://item.jd.com/10140932501957.html</a:t>
            </a:r>
            <a:endParaRPr lang="en-US" altLang="zh-CN" sz="1200"/>
          </a:p>
        </p:txBody>
      </p:sp>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5" name="五边形 4"/>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7"/>
            <a:stretch>
              <a:fillRect/>
            </a:stretch>
          </p:blipFill>
          <p:spPr>
            <a:xfrm>
              <a:off x="12665" y="749"/>
              <a:ext cx="642" cy="642"/>
            </a:xfrm>
            <a:prstGeom prst="rect">
              <a:avLst/>
            </a:prstGeom>
          </p:spPr>
        </p:pic>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529715"/>
            <a:chOff x="763079" y="440281"/>
            <a:chExt cx="10665841" cy="1529715"/>
          </a:xfrm>
        </p:grpSpPr>
        <p:sp>
          <p:nvSpPr>
            <p:cNvPr id="26" name="TextBox 7"/>
            <p:cNvSpPr txBox="1"/>
            <p:nvPr/>
          </p:nvSpPr>
          <p:spPr>
            <a:xfrm>
              <a:off x="916500" y="440281"/>
              <a:ext cx="388620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匹克*全棉加长运动毛巾</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85807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834005"/>
            <a:ext cx="4880610"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不易掉毛起球</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高密度多股梭织工艺减少纤维摩擦不易起球，</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适合多种运动场景，给您舒适体验，球类/跑步/健身/徒步/骑行</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23.5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30.5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79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67677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https://item.jd.com/10096567833150.html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843280" y="1283335"/>
            <a:ext cx="4070350" cy="1519555"/>
          </a:xfrm>
          <a:prstGeom prst="rect">
            <a:avLst/>
          </a:prstGeom>
          <a:noFill/>
        </p:spPr>
        <p:txBody>
          <a:bodyPr wrap="square" rtlCol="0">
            <a:noAutofit/>
          </a:bodyPr>
          <a:lstStyle/>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型号：YS52104</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码：6941916805584</a:t>
            </a:r>
            <a:r>
              <a:rPr lang="zh-CN" altLang="en-US" sz="1000" dirty="0">
                <a:latin typeface="微软雅黑" panose="020B0503020204020204" pitchFamily="34" charset="-122"/>
                <a:cs typeface="微软雅黑" panose="020B0503020204020204" pitchFamily="34" charset="-122"/>
                <a:sym typeface="+mn-ea"/>
              </a:rPr>
              <a:t>蓝色</a:t>
            </a:r>
            <a:endParaRPr lang="zh-CN" altLang="en-US"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30</a:t>
            </a:r>
            <a:r>
              <a:rPr lang="zh-CN" altLang="en-US" sz="1000" dirty="0">
                <a:latin typeface="微软雅黑" panose="020B0503020204020204" pitchFamily="34" charset="-122"/>
                <a:cs typeface="微软雅黑" panose="020B0503020204020204" pitchFamily="34" charset="-122"/>
                <a:sym typeface="+mn-ea"/>
              </a:rPr>
              <a:t>*1</a:t>
            </a:r>
            <a:r>
              <a:rPr lang="en-US" altLang="zh-CN" sz="1000" dirty="0">
                <a:latin typeface="微软雅黑" panose="020B0503020204020204" pitchFamily="34" charset="-122"/>
                <a:cs typeface="微软雅黑" panose="020B0503020204020204" pitchFamily="34" charset="-122"/>
                <a:sym typeface="+mn-ea"/>
              </a:rPr>
              <a:t>10</a:t>
            </a:r>
            <a:r>
              <a:rPr lang="zh-CN" altLang="en-US" sz="1000" dirty="0">
                <a:latin typeface="微软雅黑" panose="020B0503020204020204" pitchFamily="34" charset="-122"/>
                <a:cs typeface="微软雅黑" panose="020B0503020204020204" pitchFamily="34" charset="-122"/>
                <a:sym typeface="+mn-ea"/>
              </a:rPr>
              <a:t>cm</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材质：棉质面料(不包含装饰部分)</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重量：150克</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特点：耐用、亲肤柔软</a:t>
            </a:r>
            <a:endParaRPr lang="zh-CN" sz="1000">
              <a:latin typeface="微软雅黑" panose="020B0503020204020204" pitchFamily="34" charset="-122"/>
              <a:cs typeface="微软雅黑" panose="020B0503020204020204" pitchFamily="34" charset="-122"/>
              <a:sym typeface="+mn-ea"/>
            </a:endParaRPr>
          </a:p>
        </p:txBody>
      </p:sp>
      <p:pic>
        <p:nvPicPr>
          <p:cNvPr id="3" name="图片 2" descr="D:\产品图片\包销品图片\新品4款产品图\运动毛巾YS52104\主图\1.jpg1"/>
          <p:cNvPicPr>
            <a:picLocks noChangeAspect="1"/>
          </p:cNvPicPr>
          <p:nvPr>
            <p:custDataLst>
              <p:tags r:id="rId2"/>
            </p:custDataLst>
          </p:nvPr>
        </p:nvPicPr>
        <p:blipFill>
          <a:blip r:embed="rId3"/>
          <a:srcRect/>
          <a:stretch>
            <a:fillRect/>
          </a:stretch>
        </p:blipFill>
        <p:spPr>
          <a:xfrm>
            <a:off x="5993130" y="1120775"/>
            <a:ext cx="5288280" cy="5378450"/>
          </a:xfrm>
          <a:prstGeom prst="rect">
            <a:avLst/>
          </a:prstGeom>
        </p:spPr>
      </p:pic>
      <p:pic>
        <p:nvPicPr>
          <p:cNvPr id="4" name="图片 3" descr="D:\产品图片\包销品图片\新品4款产品图\运动毛巾YS52104\主图\2.jpg2"/>
          <p:cNvPicPr>
            <a:picLocks noChangeAspect="1"/>
          </p:cNvPicPr>
          <p:nvPr>
            <p:custDataLst>
              <p:tags r:id="rId4"/>
            </p:custDataLst>
          </p:nvPr>
        </p:nvPicPr>
        <p:blipFill>
          <a:blip r:embed="rId5"/>
          <a:srcRect/>
          <a:stretch>
            <a:fillRect/>
          </a:stretch>
        </p:blipFill>
        <p:spPr>
          <a:xfrm>
            <a:off x="475615" y="5008880"/>
            <a:ext cx="1649095" cy="1664970"/>
          </a:xfrm>
          <a:prstGeom prst="rect">
            <a:avLst/>
          </a:prstGeom>
        </p:spPr>
      </p:pic>
      <p:pic>
        <p:nvPicPr>
          <p:cNvPr id="5" name="图片 4" descr="D:\产品图片\包销品图片\新品4款产品图\运动毛巾YS52104\主图\3.jpg3"/>
          <p:cNvPicPr>
            <a:picLocks noChangeAspect="1"/>
          </p:cNvPicPr>
          <p:nvPr>
            <p:custDataLst>
              <p:tags r:id="rId6"/>
            </p:custDataLst>
          </p:nvPr>
        </p:nvPicPr>
        <p:blipFill>
          <a:blip r:embed="rId7"/>
          <a:srcRect/>
          <a:stretch>
            <a:fillRect/>
          </a:stretch>
        </p:blipFill>
        <p:spPr>
          <a:xfrm>
            <a:off x="2331720" y="5005705"/>
            <a:ext cx="1672590" cy="1673225"/>
          </a:xfrm>
          <a:prstGeom prst="rect">
            <a:avLst/>
          </a:prstGeom>
        </p:spPr>
      </p:pic>
      <p:pic>
        <p:nvPicPr>
          <p:cNvPr id="11" name="图片 10" descr="D:\产品图片\包销品图片\新品4款产品图\运动毛巾YS52104\主图\4.jpg4"/>
          <p:cNvPicPr>
            <a:picLocks noChangeAspect="1"/>
          </p:cNvPicPr>
          <p:nvPr>
            <p:custDataLst>
              <p:tags r:id="rId8"/>
            </p:custDataLst>
          </p:nvPr>
        </p:nvPicPr>
        <p:blipFill>
          <a:blip r:embed="rId9"/>
          <a:srcRect/>
          <a:stretch>
            <a:fillRect/>
          </a:stretch>
        </p:blipFill>
        <p:spPr>
          <a:xfrm>
            <a:off x="4211955" y="4991100"/>
            <a:ext cx="1687830" cy="1687830"/>
          </a:xfrm>
          <a:prstGeom prst="rect">
            <a:avLst/>
          </a:prstGeom>
        </p:spPr>
      </p:pic>
      <p:pic>
        <p:nvPicPr>
          <p:cNvPr id="2" name="图片 1"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2" name="五边形 1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1)---副本"/>
          <p:cNvPicPr>
            <a:picLocks noChangeAspect="1"/>
          </p:cNvPicPr>
          <p:nvPr/>
        </p:nvPicPr>
        <p:blipFill>
          <a:blip r:embed="rId1"/>
          <a:stretch>
            <a:fillRect/>
          </a:stretch>
        </p:blipFill>
        <p:spPr>
          <a:xfrm>
            <a:off x="6405245" y="1225550"/>
            <a:ext cx="5023485" cy="5023485"/>
          </a:xfrm>
          <a:prstGeom prst="rect">
            <a:avLst/>
          </a:prstGeom>
        </p:spPr>
      </p:pic>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63246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蓝牙智能</a:t>
              </a:r>
              <a:r>
                <a:rPr 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跳绳两用款</a:t>
              </a:r>
              <a:r>
                <a:rPr lang="zh-CN" altLang="en-US"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（自带小程序）</a:t>
              </a:r>
              <a:endParaRPr sz="2400" b="1" dirty="0">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
            </p:custDataLst>
          </p:nvPr>
        </p:nvCxnSpPr>
        <p:spPr>
          <a:xfrm>
            <a:off x="843280" y="242373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472690"/>
            <a:ext cx="50882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en-US" sz="1000">
                <a:ln>
                  <a:noFill/>
                </a:ln>
                <a:effectLst/>
                <a:uLnTx/>
                <a:uFillTx/>
                <a:latin typeface="微软雅黑" panose="020B0503020204020204" pitchFamily="34" charset="-122"/>
                <a:cs typeface="微软雅黑" panose="020B0503020204020204" pitchFamily="34" charset="-122"/>
                <a:sym typeface="+mn-ea"/>
              </a:rPr>
              <a:t>手机</a:t>
            </a:r>
            <a:r>
              <a:rPr lang="en-US" altLang="zh-CN" sz="1000">
                <a:ln>
                  <a:noFill/>
                </a:ln>
                <a:effectLst/>
                <a:uLnTx/>
                <a:uFillTx/>
                <a:latin typeface="微软雅黑" panose="020B0503020204020204" pitchFamily="34" charset="-122"/>
                <a:cs typeface="微软雅黑" panose="020B0503020204020204" pitchFamily="34" charset="-122"/>
                <a:sym typeface="+mn-ea"/>
              </a:rPr>
              <a:t>APP</a:t>
            </a:r>
            <a:r>
              <a:rPr lang="zh-CN" altLang="en-US" sz="1000">
                <a:ln>
                  <a:noFill/>
                </a:ln>
                <a:effectLst/>
                <a:uLnTx/>
                <a:uFillTx/>
                <a:latin typeface="微软雅黑" panose="020B0503020204020204" pitchFamily="34" charset="-122"/>
                <a:cs typeface="微软雅黑" panose="020B0503020204020204" pitchFamily="34" charset="-122"/>
                <a:sym typeface="+mn-ea"/>
              </a:rPr>
              <a:t>蓝牙链接</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随手掌握；</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2.360</a:t>
            </a:r>
            <a:r>
              <a:rPr lang="en-US" altLang="en-US"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灵活转轴，仿轴承式塑料转轴</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顺畅不卡顿；</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加粗</a:t>
            </a:r>
            <a:r>
              <a:rPr lang="en-US" altLang="zh-CN" sz="1000">
                <a:ln>
                  <a:noFill/>
                </a:ln>
                <a:effectLst/>
                <a:uLnTx/>
                <a:uFillTx/>
                <a:latin typeface="微软雅黑" panose="020B0503020204020204" pitchFamily="34" charset="-122"/>
                <a:cs typeface="微软雅黑" panose="020B0503020204020204" pitchFamily="34" charset="-122"/>
                <a:sym typeface="+mn-ea"/>
              </a:rPr>
              <a:t>PVC</a:t>
            </a:r>
            <a:r>
              <a:rPr lang="zh-CN" altLang="en-US" sz="1000">
                <a:ln>
                  <a:noFill/>
                </a:ln>
                <a:effectLst/>
                <a:uLnTx/>
                <a:uFillTx/>
                <a:latin typeface="微软雅黑" panose="020B0503020204020204" pitchFamily="34" charset="-122"/>
                <a:cs typeface="微软雅黑" panose="020B0503020204020204" pitchFamily="34" charset="-122"/>
                <a:sym typeface="+mn-ea"/>
              </a:rPr>
              <a:t>绳体，耐磨不易打结变形；</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4.2.8</a:t>
            </a:r>
            <a:r>
              <a:rPr lang="zh-CN" altLang="en-US" sz="1000">
                <a:ln>
                  <a:noFill/>
                </a:ln>
                <a:effectLst/>
                <a:uLnTx/>
                <a:uFillTx/>
                <a:latin typeface="微软雅黑" panose="020B0503020204020204" pitchFamily="34" charset="-122"/>
                <a:cs typeface="微软雅黑" panose="020B0503020204020204" pitchFamily="34" charset="-122"/>
                <a:sym typeface="+mn-ea"/>
              </a:rPr>
              <a:t>米长加长绳体，绳长免剪</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随意调节。</a:t>
            </a: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49.5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55.5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a:t>
            </a:r>
            <a:r>
              <a:rPr lang="en-US" altLang="zh-CN" sz="1400" b="1" dirty="0">
                <a:solidFill>
                  <a:schemeClr val="bg1"/>
                </a:solidFill>
                <a:latin typeface="微软雅黑" panose="020B0503020204020204" pitchFamily="34" charset="-122"/>
                <a:cs typeface="微软雅黑" panose="020B0503020204020204" pitchFamily="34" charset="-122"/>
                <a:sym typeface="+mn-ea"/>
              </a:rPr>
              <a:t>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368675" cy="570865"/>
          </a:xfrm>
          <a:prstGeom prst="rect">
            <a:avLst/>
          </a:prstGeom>
          <a:noFill/>
        </p:spPr>
        <p:txBody>
          <a:bodyPr wrap="square" rtlCol="0">
            <a:noAutofit/>
          </a:bodyPr>
          <a:lstStyle/>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YWF5114</a:t>
            </a:r>
            <a:endPar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6941881918562</a:t>
            </a:r>
            <a:r>
              <a:rPr lang="zh-CN" altLang="en-US"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白色</a:t>
            </a:r>
            <a:endPar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zh-CN" altLang="en-US" sz="1000">
                <a:ln>
                  <a:noFill/>
                </a:ln>
                <a:effectLst/>
                <a:uLnTx/>
                <a:uFillTx/>
                <a:latin typeface="微软雅黑" panose="020B0503020204020204" pitchFamily="34" charset="-122"/>
                <a:cs typeface="微软雅黑" panose="020B0503020204020204" pitchFamily="34" charset="-122"/>
                <a:sym typeface="+mn-ea"/>
              </a:rPr>
              <a:t>绳长</a:t>
            </a:r>
            <a:r>
              <a:rPr lang="en-US" altLang="zh-CN" sz="1000">
                <a:ln>
                  <a:noFill/>
                </a:ln>
                <a:effectLst/>
                <a:uLnTx/>
                <a:uFillTx/>
                <a:latin typeface="微软雅黑" panose="020B0503020204020204" pitchFamily="34" charset="-122"/>
                <a:cs typeface="微软雅黑" panose="020B0503020204020204" pitchFamily="34" charset="-122"/>
                <a:sym typeface="+mn-ea"/>
              </a:rPr>
              <a:t>2.8M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en-US" altLang="zh-CN" sz="1000">
                <a:ln>
                  <a:noFill/>
                </a:ln>
                <a:effectLst/>
                <a:uLnTx/>
                <a:uFillTx/>
                <a:latin typeface="微软雅黑" panose="020B0503020204020204" pitchFamily="34" charset="-122"/>
                <a:cs typeface="微软雅黑" panose="020B0503020204020204" pitchFamily="34" charset="-122"/>
                <a:sym typeface="+mn-ea"/>
              </a:rPr>
              <a:t>ABS</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pic>
        <p:nvPicPr>
          <p:cNvPr id="19" name="图片 18" descr="图片1"/>
          <p:cNvPicPr>
            <a:picLocks noChangeAspect="1"/>
          </p:cNvPicPr>
          <p:nvPr/>
        </p:nvPicPr>
        <p:blipFill>
          <a:blip r:embed="rId3"/>
          <a:stretch>
            <a:fillRect/>
          </a:stretch>
        </p:blipFill>
        <p:spPr>
          <a:xfrm>
            <a:off x="9627870" y="-153670"/>
            <a:ext cx="2661920" cy="1931035"/>
          </a:xfrm>
          <a:prstGeom prst="rect">
            <a:avLst/>
          </a:prstGeom>
        </p:spPr>
      </p:pic>
      <p:pic>
        <p:nvPicPr>
          <p:cNvPr id="2" name="图片 1" descr="透明1176×900 拷贝"/>
          <p:cNvPicPr>
            <a:picLocks noChangeAspect="1"/>
          </p:cNvPicPr>
          <p:nvPr/>
        </p:nvPicPr>
        <p:blipFill>
          <a:blip r:embed="rId4"/>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120x120 拷贝"/>
            <p:cNvPicPr>
              <a:picLocks noChangeAspect="1"/>
            </p:cNvPicPr>
            <p:nvPr/>
          </p:nvPicPr>
          <p:blipFill>
            <a:blip r:embed="rId5"/>
            <a:stretch>
              <a:fillRect/>
            </a:stretch>
          </p:blipFill>
          <p:spPr>
            <a:xfrm>
              <a:off x="12665" y="749"/>
              <a:ext cx="642" cy="642"/>
            </a:xfrm>
            <a:prstGeom prst="rect">
              <a:avLst/>
            </a:prstGeom>
          </p:spPr>
        </p:pic>
      </p:grpSp>
      <p:sp>
        <p:nvSpPr>
          <p:cNvPr id="12" name="文本框 11"/>
          <p:cNvSpPr txBox="1"/>
          <p:nvPr/>
        </p:nvSpPr>
        <p:spPr>
          <a:xfrm>
            <a:off x="843280" y="482854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dirty="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https://item.jd.com/10171192171657.html</a:t>
            </a:r>
            <a:endParaRPr lang="en-US" altLang="zh-CN" sz="1200" dirty="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dirty="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dirty="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dirty="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3" name="图片 12"/>
          <p:cNvPicPr>
            <a:picLocks noChangeAspect="1"/>
          </p:cNvPicPr>
          <p:nvPr/>
        </p:nvPicPr>
        <p:blipFill>
          <a:blip r:embed="rId6"/>
          <a:stretch>
            <a:fillRect/>
          </a:stretch>
        </p:blipFill>
        <p:spPr>
          <a:xfrm>
            <a:off x="988695" y="5205730"/>
            <a:ext cx="1459865" cy="1461770"/>
          </a:xfrm>
          <a:prstGeom prst="rect">
            <a:avLst/>
          </a:prstGeom>
        </p:spPr>
      </p:pic>
      <p:pic>
        <p:nvPicPr>
          <p:cNvPr id="11" name="图片 10"/>
          <p:cNvPicPr>
            <a:picLocks noChangeAspect="1"/>
          </p:cNvPicPr>
          <p:nvPr/>
        </p:nvPicPr>
        <p:blipFill>
          <a:blip r:embed="rId7"/>
          <a:stretch>
            <a:fillRect/>
          </a:stretch>
        </p:blipFill>
        <p:spPr>
          <a:xfrm>
            <a:off x="2636520" y="5205730"/>
            <a:ext cx="1244600" cy="1468755"/>
          </a:xfrm>
          <a:prstGeom prst="rect">
            <a:avLst/>
          </a:prstGeom>
        </p:spPr>
      </p:pic>
      <p:pic>
        <p:nvPicPr>
          <p:cNvPr id="14" name="图片 13" descr="5"/>
          <p:cNvPicPr>
            <a:picLocks noChangeAspect="1"/>
          </p:cNvPicPr>
          <p:nvPr/>
        </p:nvPicPr>
        <p:blipFill>
          <a:blip r:embed="rId8"/>
          <a:stretch>
            <a:fillRect/>
          </a:stretch>
        </p:blipFill>
        <p:spPr>
          <a:xfrm>
            <a:off x="4091305" y="5205730"/>
            <a:ext cx="1455420" cy="145542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529715"/>
            <a:chOff x="763079" y="424406"/>
            <a:chExt cx="10665841" cy="1529715"/>
          </a:xfrm>
        </p:grpSpPr>
        <p:sp>
          <p:nvSpPr>
            <p:cNvPr id="26" name="TextBox 7"/>
            <p:cNvSpPr txBox="1"/>
            <p:nvPr/>
          </p:nvSpPr>
          <p:spPr>
            <a:xfrm>
              <a:off x="1003495" y="424406"/>
              <a:ext cx="257556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冷感毛巾</a:t>
              </a: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489835"/>
            <a:ext cx="5449570" cy="156845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用料、规格尺寸、吸水性</a:t>
            </a:r>
            <a:r>
              <a:rPr lang="zh-CN" sz="1000" dirty="0">
                <a:latin typeface="微软雅黑" panose="020B0503020204020204" pitchFamily="34" charset="-122"/>
                <a:cs typeface="微软雅黑" panose="020B0503020204020204" pitchFamily="34" charset="-122"/>
                <a:sym typeface="+mn-ea"/>
              </a:rPr>
              <a:t>做了优化，是有氧运动、户外探险、旅行的必备产品</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具有超强的吸水性，吸水量大，吸水速度快，质地柔软，易洗、易干；用来擦拭湿发、吸汗</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3D立体编制工艺，100%冷感丝编织，无论凉水热水浸湿之后，甩甩2秒钟速冷</a:t>
            </a:r>
            <a:br>
              <a:rPr lang="zh-CN" altLang="en-US"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4.不含化学物资、高分子材料、胶剂、晶体或相变材料，透气性好</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5.80度热水还是自来水，冷水甚至汗水，只有浸湿，拧干，甩一甩，2秒速冷</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843280" y="411099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43280" y="4137025"/>
            <a:ext cx="5076190" cy="31178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sz="1400" b="1" dirty="0">
                <a:solidFill>
                  <a:schemeClr val="bg1"/>
                </a:solidFill>
                <a:latin typeface="微软雅黑" panose="020B0503020204020204" pitchFamily="34" charset="-122"/>
                <a:cs typeface="微软雅黑" panose="020B0503020204020204" pitchFamily="34" charset="-122"/>
                <a:sym typeface="+mn-ea"/>
              </a:rPr>
              <a:t>13.26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一件代发价：</a:t>
            </a:r>
            <a:r>
              <a:rPr lang="en-US" altLang="zh-CN" sz="1400" b="1" dirty="0">
                <a:solidFill>
                  <a:schemeClr val="bg1"/>
                </a:solidFill>
                <a:latin typeface="微软雅黑" panose="020B0503020204020204" pitchFamily="34" charset="-122"/>
                <a:cs typeface="微软雅黑" panose="020B0503020204020204" pitchFamily="34" charset="-122"/>
                <a:sym typeface="+mn-ea"/>
              </a:rPr>
              <a:t>19.26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59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p:txBody>
      </p:sp>
      <p:sp>
        <p:nvSpPr>
          <p:cNvPr id="28" name="文本框 27"/>
          <p:cNvSpPr txBox="1"/>
          <p:nvPr/>
        </p:nvSpPr>
        <p:spPr>
          <a:xfrm>
            <a:off x="843280" y="4460875"/>
            <a:ext cx="4705985" cy="487680"/>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0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https://item.jd.com/10180609940197.html</a:t>
            </a:r>
            <a:endParaRPr lang="en-US" altLang="zh-CN" sz="10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2000" y="1264285"/>
            <a:ext cx="4646295" cy="1277620"/>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YMF5013</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6927068799063</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6927068799070</a:t>
            </a:r>
            <a:r>
              <a:rPr lang="zh-CN" altLang="en-US" sz="1000" dirty="0">
                <a:latin typeface="微软雅黑" panose="020B0503020204020204" pitchFamily="34" charset="-122"/>
                <a:cs typeface="微软雅黑" panose="020B0503020204020204" pitchFamily="34" charset="-122"/>
                <a:sym typeface="+mn-ea"/>
              </a:rPr>
              <a:t>蓝色、</a:t>
            </a:r>
            <a:r>
              <a:rPr lang="en-US" altLang="zh-CN" sz="1000" dirty="0">
                <a:latin typeface="微软雅黑" panose="020B0503020204020204" pitchFamily="34" charset="-122"/>
                <a:cs typeface="微软雅黑" panose="020B0503020204020204" pitchFamily="34" charset="-122"/>
                <a:sym typeface="+mn-ea"/>
              </a:rPr>
              <a:t>6927068799087</a:t>
            </a:r>
            <a:r>
              <a:rPr lang="zh-CN" altLang="en-US" sz="1000" dirty="0">
                <a:latin typeface="微软雅黑" panose="020B0503020204020204" pitchFamily="34" charset="-122"/>
                <a:cs typeface="微软雅黑" panose="020B0503020204020204" pitchFamily="34" charset="-122"/>
                <a:sym typeface="+mn-ea"/>
              </a:rPr>
              <a:t>绿色</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6927068799094</a:t>
            </a:r>
            <a:r>
              <a:rPr lang="zh-CN" altLang="en-US" sz="1000" dirty="0">
                <a:latin typeface="微软雅黑" panose="020B0503020204020204" pitchFamily="34" charset="-122"/>
                <a:cs typeface="微软雅黑" panose="020B0503020204020204" pitchFamily="34" charset="-122"/>
                <a:sym typeface="+mn-ea"/>
              </a:rPr>
              <a:t>黄色、</a:t>
            </a:r>
            <a:r>
              <a:rPr lang="en-US" altLang="zh-CN" sz="1000" dirty="0">
                <a:latin typeface="微软雅黑" panose="020B0503020204020204" pitchFamily="34" charset="-122"/>
                <a:cs typeface="微软雅黑" panose="020B0503020204020204" pitchFamily="34" charset="-122"/>
                <a:sym typeface="+mn-ea"/>
              </a:rPr>
              <a:t>6927068799100</a:t>
            </a:r>
            <a:r>
              <a:rPr lang="zh-CN" altLang="en-US" sz="1000" dirty="0">
                <a:latin typeface="微软雅黑" panose="020B0503020204020204" pitchFamily="34" charset="-122"/>
                <a:cs typeface="微软雅黑" panose="020B0503020204020204" pitchFamily="34" charset="-122"/>
                <a:sym typeface="+mn-ea"/>
              </a:rPr>
              <a:t>米色、</a:t>
            </a:r>
            <a:r>
              <a:rPr lang="en-US" altLang="zh-CN" sz="1000" dirty="0">
                <a:latin typeface="微软雅黑" panose="020B0503020204020204" pitchFamily="34" charset="-122"/>
                <a:cs typeface="微软雅黑" panose="020B0503020204020204" pitchFamily="34" charset="-122"/>
                <a:sym typeface="+mn-ea"/>
              </a:rPr>
              <a:t>6927068799117</a:t>
            </a:r>
            <a:r>
              <a:rPr lang="zh-CN" altLang="en-US" sz="1000" dirty="0">
                <a:latin typeface="微软雅黑" panose="020B0503020204020204" pitchFamily="34" charset="-122"/>
                <a:cs typeface="微软雅黑" panose="020B0503020204020204" pitchFamily="34" charset="-122"/>
                <a:sym typeface="+mn-ea"/>
              </a:rPr>
              <a:t>红色</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30*100CM</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100%</a:t>
            </a:r>
            <a:r>
              <a:rPr lang="zh-CN" altLang="en-US" sz="1000" dirty="0">
                <a:latin typeface="微软雅黑" panose="020B0503020204020204" pitchFamily="34" charset="-122"/>
                <a:cs typeface="微软雅黑" panose="020B0503020204020204" pitchFamily="34" charset="-122"/>
                <a:sym typeface="+mn-ea"/>
              </a:rPr>
              <a:t>聚酯纤维</a:t>
            </a:r>
            <a:endParaRPr lang="zh-CN" altLang="en-US" sz="1000" dirty="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graphicFrame>
        <p:nvGraphicFramePr>
          <p:cNvPr id="15" name="表格 14"/>
          <p:cNvGraphicFramePr/>
          <p:nvPr/>
        </p:nvGraphicFramePr>
        <p:xfrm>
          <a:off x="5624513" y="3302000"/>
          <a:ext cx="942975" cy="254000"/>
        </p:xfrm>
        <a:graphic>
          <a:graphicData uri="http://schemas.openxmlformats.org/drawingml/2006/table">
            <a:tbl>
              <a:tblPr/>
              <a:tblGrid>
                <a:gridCol w="942975"/>
              </a:tblGrid>
              <a:tr h="254000">
                <a:tc>
                  <a:txBody>
                    <a:bodyPr/>
                    <a:lstStyle/>
                    <a:p>
                      <a:pPr algn="ctr" fontAlgn="ctr"/>
                      <a:endParaRPr lang="en-US" altLang="zh-CN" sz="900" b="0" i="0">
                        <a:solidFill>
                          <a:srgbClr val="000000"/>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noFill/>
                  </a:tcPr>
                </a:tc>
              </a:tr>
            </a:tbl>
          </a:graphicData>
        </a:graphic>
      </p:graphicFrame>
      <p:pic>
        <p:nvPicPr>
          <p:cNvPr id="2" name="图片 1" descr="1"/>
          <p:cNvPicPr>
            <a:picLocks noChangeAspect="1"/>
          </p:cNvPicPr>
          <p:nvPr/>
        </p:nvPicPr>
        <p:blipFill>
          <a:blip r:embed="rId3"/>
          <a:stretch>
            <a:fillRect/>
          </a:stretch>
        </p:blipFill>
        <p:spPr>
          <a:xfrm>
            <a:off x="6301105" y="1156335"/>
            <a:ext cx="5364480" cy="5364480"/>
          </a:xfrm>
          <a:prstGeom prst="rect">
            <a:avLst/>
          </a:prstGeom>
        </p:spPr>
      </p:pic>
      <p:pic>
        <p:nvPicPr>
          <p:cNvPr id="4" name="图片 3" descr="3"/>
          <p:cNvPicPr>
            <a:picLocks noChangeAspect="1"/>
          </p:cNvPicPr>
          <p:nvPr/>
        </p:nvPicPr>
        <p:blipFill>
          <a:blip r:embed="rId4"/>
          <a:stretch>
            <a:fillRect/>
          </a:stretch>
        </p:blipFill>
        <p:spPr>
          <a:xfrm>
            <a:off x="4133215" y="5029200"/>
            <a:ext cx="1491615" cy="1491615"/>
          </a:xfrm>
          <a:prstGeom prst="rect">
            <a:avLst/>
          </a:prstGeom>
        </p:spPr>
      </p:pic>
      <p:pic>
        <p:nvPicPr>
          <p:cNvPr id="5" name="图片 4" descr="7"/>
          <p:cNvPicPr>
            <a:picLocks noChangeAspect="1"/>
          </p:cNvPicPr>
          <p:nvPr/>
        </p:nvPicPr>
        <p:blipFill>
          <a:blip r:embed="rId5"/>
          <a:stretch>
            <a:fillRect/>
          </a:stretch>
        </p:blipFill>
        <p:spPr>
          <a:xfrm>
            <a:off x="2448560" y="5044440"/>
            <a:ext cx="1534795" cy="1534795"/>
          </a:xfrm>
          <a:prstGeom prst="rect">
            <a:avLst/>
          </a:prstGeom>
        </p:spPr>
      </p:pic>
      <p:pic>
        <p:nvPicPr>
          <p:cNvPr id="13" name="图片 12" descr="8"/>
          <p:cNvPicPr>
            <a:picLocks noChangeAspect="1"/>
          </p:cNvPicPr>
          <p:nvPr/>
        </p:nvPicPr>
        <p:blipFill>
          <a:blip r:embed="rId6"/>
          <a:stretch>
            <a:fillRect/>
          </a:stretch>
        </p:blipFill>
        <p:spPr>
          <a:xfrm>
            <a:off x="948055" y="5044440"/>
            <a:ext cx="1395730" cy="139573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3667679" y="2799180"/>
            <a:ext cx="4833284" cy="1434051"/>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瑜伽</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YOGA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3536315"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黄金</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PE瑜伽垫</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880" y="2684780"/>
            <a:ext cx="50882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40000"/>
              </a:lnSpc>
              <a:buFont typeface="Arial" panose="020B0604020202020204" pitchFamily="34" charset="0"/>
            </a:pPr>
            <a:r>
              <a:rPr lang="en-US" altLang="zh-CN" sz="1000">
                <a:latin typeface="微软雅黑" panose="020B0503020204020204" pitchFamily="34" charset="-122"/>
                <a:sym typeface="+mn-ea"/>
              </a:rPr>
              <a:t>1.</a:t>
            </a:r>
            <a:r>
              <a:rPr lang="zh-CN" altLang="zh-CN" sz="1000">
                <a:latin typeface="微软雅黑" panose="020B0503020204020204" pitchFamily="34" charset="-122"/>
                <a:sym typeface="+mn-ea"/>
              </a:rPr>
              <a:t>专业瑜伽图案设计，黄金分割线。</a:t>
            </a:r>
            <a:endParaRPr lang="zh-CN" altLang="zh-CN" sz="1000">
              <a:latin typeface="微软雅黑" panose="020B0503020204020204" pitchFamily="34" charset="-122"/>
              <a:ea typeface="微软雅黑" panose="020B0503020204020204" pitchFamily="34" charset="-122"/>
            </a:endParaRPr>
          </a:p>
          <a:p>
            <a:pPr algn="l">
              <a:lnSpc>
                <a:spcPct val="140000"/>
              </a:lnSpc>
              <a:buFont typeface="Arial" panose="020B0604020202020204" pitchFamily="34" charset="0"/>
            </a:pPr>
            <a:r>
              <a:rPr lang="en-US" altLang="zh-CN" sz="1000">
                <a:latin typeface="微软雅黑" panose="020B0503020204020204" pitchFamily="34" charset="-122"/>
                <a:sym typeface="+mn-ea"/>
              </a:rPr>
              <a:t>2.</a:t>
            </a:r>
            <a:r>
              <a:rPr lang="zh-CN" altLang="zh-CN" sz="1000">
                <a:latin typeface="微软雅黑" panose="020B0503020204020204" pitchFamily="34" charset="-122"/>
                <a:sym typeface="+mn-ea"/>
              </a:rPr>
              <a:t>波浪</a:t>
            </a:r>
            <a:r>
              <a:rPr lang="en-US" altLang="zh-CN" sz="1000">
                <a:latin typeface="微软雅黑" panose="020B0503020204020204" pitchFamily="34" charset="-122"/>
                <a:sym typeface="+mn-ea"/>
              </a:rPr>
              <a:t>纹</a:t>
            </a:r>
            <a:r>
              <a:rPr lang="zh-CN" altLang="zh-CN" sz="1000">
                <a:latin typeface="微软雅黑" panose="020B0503020204020204" pitchFamily="34" charset="-122"/>
                <a:sym typeface="+mn-ea"/>
              </a:rPr>
              <a:t>滑纹，加倍防滑，更多安全体验。</a:t>
            </a:r>
            <a:endParaRPr lang="zh-CN" altLang="zh-CN" sz="1000">
              <a:latin typeface="微软雅黑" panose="020B0503020204020204" pitchFamily="34" charset="-122"/>
              <a:ea typeface="微软雅黑" panose="020B0503020204020204" pitchFamily="34" charset="-122"/>
            </a:endParaRPr>
          </a:p>
          <a:p>
            <a:pPr algn="l">
              <a:lnSpc>
                <a:spcPct val="140000"/>
              </a:lnSpc>
              <a:buFont typeface="Arial" panose="020B0604020202020204" pitchFamily="34" charset="0"/>
            </a:pPr>
            <a:r>
              <a:rPr lang="en-US" altLang="zh-CN" sz="1000">
                <a:latin typeface="微软雅黑" panose="020B0503020204020204" pitchFamily="34" charset="-122"/>
                <a:sym typeface="+mn-ea"/>
              </a:rPr>
              <a:t>3.</a:t>
            </a:r>
            <a:r>
              <a:rPr lang="zh-CN" altLang="zh-CN" sz="1000">
                <a:latin typeface="微软雅黑" panose="020B0503020204020204" pitchFamily="34" charset="-122"/>
                <a:sym typeface="+mn-ea"/>
              </a:rPr>
              <a:t>高密度材质，环保含量更高，高品质保证。</a:t>
            </a:r>
            <a:endParaRPr lang="zh-CN" altLang="zh-CN" sz="1000">
              <a:latin typeface="微软雅黑" panose="020B0503020204020204" pitchFamily="34" charset="-122"/>
              <a:ea typeface="微软雅黑" panose="020B0503020204020204" pitchFamily="34" charset="-122"/>
            </a:endParaRPr>
          </a:p>
          <a:p>
            <a:pPr algn="l">
              <a:lnSpc>
                <a:spcPct val="140000"/>
              </a:lnSpc>
              <a:buFont typeface="Arial" panose="020B0604020202020204" pitchFamily="34" charset="0"/>
            </a:pPr>
            <a:r>
              <a:rPr lang="en-US" altLang="zh-CN" sz="1000">
                <a:latin typeface="微软雅黑" panose="020B0503020204020204" pitchFamily="34" charset="-122"/>
                <a:sym typeface="+mn-ea"/>
              </a:rPr>
              <a:t>4.</a:t>
            </a:r>
            <a:r>
              <a:rPr lang="zh-CN" altLang="zh-CN" sz="1000">
                <a:latin typeface="微软雅黑" panose="020B0503020204020204" pitchFamily="34" charset="-122"/>
                <a:sym typeface="+mn-ea"/>
              </a:rPr>
              <a:t>动态回弹，有效缓解动态冲击，关节更舒适，更强抗压，减少不适</a:t>
            </a:r>
            <a:endParaRPr lang="zh-CN" altLang="zh-CN" sz="1000">
              <a:latin typeface="微软雅黑" panose="020B0503020204020204" pitchFamily="34" charset="-122"/>
              <a:ea typeface="微软雅黑" panose="020B0503020204020204" pitchFamily="34" charset="-122"/>
            </a:endParaRPr>
          </a:p>
          <a:p>
            <a:pPr algn="l">
              <a:lnSpc>
                <a:spcPct val="140000"/>
              </a:lnSpc>
              <a:buFont typeface="Arial" panose="020B0604020202020204" pitchFamily="34" charset="0"/>
            </a:pPr>
            <a:r>
              <a:rPr lang="en-US" altLang="zh-CN" sz="1000">
                <a:latin typeface="微软雅黑" panose="020B0503020204020204" pitchFamily="34" charset="-122"/>
                <a:sym typeface="+mn-ea"/>
              </a:rPr>
              <a:t>5.</a:t>
            </a:r>
            <a:r>
              <a:rPr lang="zh-CN" altLang="zh-CN" sz="1000">
                <a:latin typeface="微软雅黑" panose="020B0503020204020204" pitchFamily="34" charset="-122"/>
                <a:sym typeface="+mn-ea"/>
              </a:rPr>
              <a:t>环保无异味，易清洗，安全无毒，自然健康</a:t>
            </a:r>
            <a:endParaRPr lang="zh-CN" altLang="en-US" sz="1000" dirty="0">
              <a:latin typeface="微软雅黑" panose="020B0503020204020204" pitchFamily="34" charset="-122"/>
              <a:cs typeface="微软雅黑" panose="020B0503020204020204" pitchFamily="34" charset="-122"/>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a:ln>
                  <a:noFill/>
                </a:ln>
                <a:solidFill>
                  <a:schemeClr val="bg1"/>
                </a:solidFill>
                <a:effectLst/>
                <a:uLnTx/>
                <a:uFillTx/>
                <a:latin typeface="微软雅黑" panose="020B0503020204020204" pitchFamily="34" charset="-122"/>
                <a:cs typeface="黑体" panose="02010609060101010101" charset="-122"/>
                <a:sym typeface="微软雅黑" panose="020B0503020204020204" pitchFamily="34" charset="-122"/>
              </a:rPr>
              <a:t>84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92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279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panose="020B0503020204020204" pitchFamily="34" charset="-122"/>
                <a:sym typeface="+mn-ea"/>
              </a:rPr>
              <a:t>电商链接：</a:t>
            </a:r>
            <a:r>
              <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https://item.jd.com/10096559151411.html</a:t>
            </a: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1297940"/>
          </a:xfrm>
          <a:prstGeom prst="rect">
            <a:avLst/>
          </a:prstGeom>
          <a:noFill/>
        </p:spPr>
        <p:txBody>
          <a:bodyPr wrap="square" rtlCol="0">
            <a:noAutofit/>
          </a:bodyPr>
          <a:lstStyle/>
          <a:p>
            <a:pPr marL="0" algn="l">
              <a:lnSpc>
                <a:spcPct val="150000"/>
              </a:lnSpc>
              <a:buNone/>
            </a:pPr>
            <a:r>
              <a:rPr lang="zh-CN" altLang="zh-CN" sz="1000">
                <a:latin typeface="微软雅黑" panose="020B0503020204020204" pitchFamily="34" charset="-122"/>
                <a:cs typeface="微软雅黑" panose="020B0503020204020204" pitchFamily="34" charset="-122"/>
                <a:sym typeface="微软雅黑" panose="020B0503020204020204" pitchFamily="34" charset="-122"/>
              </a:rPr>
              <a:t>型号：YJ51299</a:t>
            </a:r>
            <a:endParaRPr lang="zh-CN" altLang="zh-CN" sz="10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algn="l">
              <a:lnSpc>
                <a:spcPct val="150000"/>
              </a:lnSpc>
              <a:buNone/>
            </a:pPr>
            <a:r>
              <a:rPr lang="en-US" altLang="zh-CN" sz="1000">
                <a:latin typeface="微软雅黑" panose="020B0503020204020204" pitchFamily="34" charset="-122"/>
                <a:cs typeface="微软雅黑" panose="020B0503020204020204" pitchFamily="34" charset="-122"/>
                <a:sym typeface="+mn-ea"/>
              </a:rPr>
              <a:t>69</a:t>
            </a:r>
            <a:r>
              <a:rPr lang="zh-CN" altLang="zh-CN" sz="1000">
                <a:latin typeface="微软雅黑" panose="020B0503020204020204" pitchFamily="34" charset="-122"/>
                <a:cs typeface="微软雅黑" panose="020B0503020204020204" pitchFamily="34" charset="-122"/>
                <a:sym typeface="+mn-ea"/>
              </a:rPr>
              <a:t>码：6923242157124灰色</a:t>
            </a:r>
            <a:endParaRPr lang="zh-CN" altLang="zh-CN" sz="1000">
              <a:latin typeface="微软雅黑" panose="020B0503020204020204" pitchFamily="34" charset="-122"/>
              <a:ea typeface="微软雅黑" panose="020B0503020204020204" pitchFamily="34" charset="-122"/>
              <a:cs typeface="微软雅黑" panose="020B0503020204020204" pitchFamily="34" charset="-122"/>
            </a:endParaRPr>
          </a:p>
          <a:p>
            <a:pPr marL="0" algn="l">
              <a:lnSpc>
                <a:spcPct val="150000"/>
              </a:lnSpc>
              <a:buNone/>
            </a:pPr>
            <a:r>
              <a:rPr lang="zh-CN" altLang="zh-CN" sz="1000">
                <a:latin typeface="微软雅黑" panose="020B0503020204020204" pitchFamily="34" charset="-122"/>
                <a:cs typeface="微软雅黑" panose="020B0503020204020204" pitchFamily="34" charset="-122"/>
                <a:sym typeface="+mn-ea"/>
              </a:rPr>
              <a:t>规格：183*61*0.6CM</a:t>
            </a:r>
            <a:endParaRPr lang="zh-CN" altLang="zh-CN" sz="1000">
              <a:latin typeface="微软雅黑" panose="020B0503020204020204" pitchFamily="34" charset="-122"/>
              <a:ea typeface="微软雅黑" panose="020B0503020204020204" pitchFamily="34" charset="-122"/>
              <a:cs typeface="微软雅黑" panose="020B0503020204020204" pitchFamily="34" charset="-122"/>
            </a:endParaRPr>
          </a:p>
          <a:p>
            <a:pPr marL="0" algn="l">
              <a:lnSpc>
                <a:spcPct val="150000"/>
              </a:lnSpc>
              <a:buNone/>
            </a:pPr>
            <a:r>
              <a:rPr lang="zh-CN" altLang="zh-CN" sz="1000">
                <a:latin typeface="微软雅黑" panose="020B0503020204020204" pitchFamily="34" charset="-122"/>
                <a:cs typeface="微软雅黑" panose="020B0503020204020204" pitchFamily="34" charset="-122"/>
                <a:sym typeface="+mn-ea"/>
              </a:rPr>
              <a:t>重量：</a:t>
            </a:r>
            <a:r>
              <a:rPr lang="en-US" altLang="zh-CN" sz="1000">
                <a:latin typeface="微软雅黑" panose="020B0503020204020204" pitchFamily="34" charset="-122"/>
                <a:cs typeface="微软雅黑" panose="020B0503020204020204" pitchFamily="34" charset="-122"/>
                <a:sym typeface="+mn-ea"/>
              </a:rPr>
              <a:t>0.43kg</a:t>
            </a:r>
            <a:endParaRPr lang="en-US" altLang="zh-CN" sz="1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zh-CN" sz="1000">
                <a:latin typeface="微软雅黑" panose="020B0503020204020204" pitchFamily="34" charset="-122"/>
                <a:cs typeface="微软雅黑" panose="020B0503020204020204" pitchFamily="34" charset="-122"/>
                <a:sym typeface="微软雅黑" panose="020B0503020204020204" pitchFamily="34" charset="-122"/>
              </a:rPr>
              <a:t>材质：TPE</a:t>
            </a:r>
            <a:endParaRPr lang="en-US" sz="1000" kern="1600" dirty="0">
              <a:solidFill>
                <a:schemeClr val="tx1">
                  <a:lumMod val="50000"/>
                  <a:lumOff val="50000"/>
                </a:schemeClr>
              </a:solidFill>
              <a:latin typeface="微软雅黑" panose="020B0503020204020204" pitchFamily="34" charset="-122"/>
              <a:cs typeface="微软雅黑" panose="020B0503020204020204" pitchFamily="34" charset="-122"/>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13" name="图片 12" descr="C:\Users\Administrator\Desktop\图片2.png图片2"/>
          <p:cNvPicPr>
            <a:picLocks noChangeAspect="1"/>
          </p:cNvPicPr>
          <p:nvPr>
            <p:custDataLst>
              <p:tags r:id="rId2"/>
            </p:custDataLst>
          </p:nvPr>
        </p:nvPicPr>
        <p:blipFill>
          <a:blip r:embed="rId3"/>
          <a:srcRect/>
          <a:stretch>
            <a:fillRect/>
          </a:stretch>
        </p:blipFill>
        <p:spPr>
          <a:xfrm>
            <a:off x="5950585" y="1051560"/>
            <a:ext cx="5372735" cy="5573395"/>
          </a:xfrm>
          <a:prstGeom prst="rect">
            <a:avLst/>
          </a:prstGeom>
        </p:spPr>
      </p:pic>
      <p:pic>
        <p:nvPicPr>
          <p:cNvPr id="2" name="图片 1" descr="C:\Users\Administrator\Desktop\图片3.png图片3"/>
          <p:cNvPicPr>
            <a:picLocks noChangeAspect="1"/>
          </p:cNvPicPr>
          <p:nvPr>
            <p:custDataLst>
              <p:tags r:id="rId4"/>
            </p:custDataLst>
          </p:nvPr>
        </p:nvPicPr>
        <p:blipFill>
          <a:blip r:embed="rId5"/>
          <a:srcRect/>
          <a:stretch>
            <a:fillRect/>
          </a:stretch>
        </p:blipFill>
        <p:spPr>
          <a:xfrm>
            <a:off x="542290" y="5091430"/>
            <a:ext cx="1633855" cy="1626235"/>
          </a:xfrm>
          <a:prstGeom prst="rect">
            <a:avLst/>
          </a:prstGeom>
        </p:spPr>
      </p:pic>
      <p:pic>
        <p:nvPicPr>
          <p:cNvPr id="4" name="图片 3" descr="C:\Users\Administrator\Desktop\89889.jpg89889"/>
          <p:cNvPicPr>
            <a:picLocks noChangeAspect="1"/>
          </p:cNvPicPr>
          <p:nvPr>
            <p:custDataLst>
              <p:tags r:id="rId6"/>
            </p:custDataLst>
          </p:nvPr>
        </p:nvPicPr>
        <p:blipFill>
          <a:blip r:embed="rId7"/>
          <a:srcRect/>
          <a:stretch>
            <a:fillRect/>
          </a:stretch>
        </p:blipFill>
        <p:spPr>
          <a:xfrm>
            <a:off x="4057015" y="5091430"/>
            <a:ext cx="1650365" cy="1650365"/>
          </a:xfrm>
          <a:prstGeom prst="rect">
            <a:avLst/>
          </a:prstGeom>
        </p:spPr>
      </p:pic>
      <p:pic>
        <p:nvPicPr>
          <p:cNvPr id="5" name="图片 4" descr="C:\Users\Administrator\Desktop\图片4.png图片4"/>
          <p:cNvPicPr>
            <a:picLocks noChangeAspect="1"/>
          </p:cNvPicPr>
          <p:nvPr>
            <p:custDataLst>
              <p:tags r:id="rId8"/>
            </p:custDataLst>
          </p:nvPr>
        </p:nvPicPr>
        <p:blipFill>
          <a:blip r:embed="rId9"/>
          <a:srcRect/>
          <a:stretch>
            <a:fillRect/>
          </a:stretch>
        </p:blipFill>
        <p:spPr>
          <a:xfrm>
            <a:off x="2330450" y="5091430"/>
            <a:ext cx="1650365" cy="1644015"/>
          </a:xfrm>
          <a:prstGeom prst="rect">
            <a:avLst/>
          </a:prstGeom>
        </p:spPr>
      </p:pic>
      <p:pic>
        <p:nvPicPr>
          <p:cNvPr id="11" name="图片 10"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3" name="五边形 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9718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动感瑜伽垫</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880" y="2684780"/>
            <a:ext cx="4504690"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buFont typeface="+mj-lt"/>
            </a:pPr>
            <a:r>
              <a:rPr sz="1000" dirty="0">
                <a:latin typeface="微软雅黑" panose="020B0503020204020204" pitchFamily="34" charset="-122"/>
                <a:cs typeface="微软雅黑" panose="020B0503020204020204" pitchFamily="34" charset="-122"/>
                <a:sym typeface="+mn-ea"/>
              </a:rPr>
              <a:t>1</a:t>
            </a:r>
            <a:r>
              <a:rPr lang="en-US"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波浪纹滑纹，加倍防滑，更多安全体验。</a:t>
            </a:r>
            <a:endParaRPr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sz="1000" dirty="0">
                <a:latin typeface="微软雅黑" panose="020B0503020204020204" pitchFamily="34" charset="-122"/>
                <a:cs typeface="微软雅黑" panose="020B0503020204020204" pitchFamily="34" charset="-122"/>
                <a:sym typeface="+mn-ea"/>
              </a:rPr>
              <a:t>2</a:t>
            </a:r>
            <a:r>
              <a:rPr lang="en-US"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高密度材质，环保含量更高，产品密度更好，高品质保证。</a:t>
            </a:r>
            <a:endParaRPr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sz="1000" dirty="0">
                <a:latin typeface="微软雅黑" panose="020B0503020204020204" pitchFamily="34" charset="-122"/>
                <a:cs typeface="微软雅黑" panose="020B0503020204020204" pitchFamily="34" charset="-122"/>
                <a:sym typeface="+mn-ea"/>
              </a:rPr>
              <a:t>3</a:t>
            </a:r>
            <a:r>
              <a:rPr lang="en-US"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动态回弹，有效缓解动态冲击，关节更舒适，更强抗压，减少不适。</a:t>
            </a:r>
            <a:endParaRPr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sz="1000" dirty="0">
                <a:latin typeface="微软雅黑" panose="020B0503020204020204" pitchFamily="34" charset="-122"/>
                <a:cs typeface="微软雅黑" panose="020B0503020204020204" pitchFamily="34" charset="-122"/>
                <a:sym typeface="+mn-ea"/>
              </a:rPr>
              <a:t>4</a:t>
            </a:r>
            <a:r>
              <a:rPr lang="en-US"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环保无异味，易清洗，安全无毒，自然健康。</a:t>
            </a:r>
            <a:endParaRPr sz="1000" dirty="0">
              <a:latin typeface="微软雅黑" panose="020B0503020204020204" pitchFamily="34" charset="-122"/>
              <a:cs typeface="微软雅黑" panose="020B0503020204020204" pitchFamily="34" charset="-122"/>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139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https://item.jd.com/10096559081153.html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1242695"/>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型号：YJ52103</a:t>
            </a:r>
            <a:endParaRPr lang="zh-CN" altLang="zh-CN" sz="1000">
              <a:ln>
                <a:noFill/>
              </a:ln>
              <a:effectLst/>
              <a:uLnTx/>
              <a:uFillTx/>
              <a:latin typeface="微软雅黑" panose="020B0503020204020204" pitchFamily="34" charset="-122"/>
              <a:cs typeface="微软雅黑" panose="020B0503020204020204" pitchFamily="34" charset="-122"/>
            </a:endParaRPr>
          </a:p>
          <a:p>
            <a:pPr algn="l">
              <a:lnSpc>
                <a:spcPct val="150000"/>
              </a:lnSpc>
              <a:buClrTx/>
              <a:buSzTx/>
              <a:buNone/>
            </a:pPr>
            <a:r>
              <a:rPr lang="en-US" altLang="zh-CN" sz="1000">
                <a:latin typeface="微软雅黑" panose="020B0503020204020204" pitchFamily="34" charset="-122"/>
                <a:cs typeface="微软雅黑" panose="020B0503020204020204" pitchFamily="34" charset="-122"/>
                <a:sym typeface="+mn-ea"/>
              </a:rPr>
              <a:t>69</a:t>
            </a:r>
            <a:r>
              <a:rPr lang="zh-CN" altLang="zh-CN" sz="1000">
                <a:latin typeface="微软雅黑" panose="020B0503020204020204" pitchFamily="34" charset="-122"/>
                <a:cs typeface="微软雅黑" panose="020B0503020204020204" pitchFamily="34" charset="-122"/>
                <a:sym typeface="+mn-ea"/>
              </a:rPr>
              <a:t>码：6923242105217</a:t>
            </a:r>
            <a:r>
              <a:rPr lang="zh-CN" altLang="zh-CN" sz="1000">
                <a:ln>
                  <a:noFill/>
                </a:ln>
                <a:effectLst/>
                <a:uLnTx/>
                <a:uFillTx/>
                <a:latin typeface="微软雅黑" panose="020B0503020204020204" pitchFamily="34" charset="-122"/>
                <a:cs typeface="微软雅黑" panose="020B0503020204020204" pitchFamily="34" charset="-122"/>
                <a:sym typeface="+mn-ea"/>
              </a:rPr>
              <a:t>紫色</a:t>
            </a:r>
            <a:endParaRPr lang="zh-CN" altLang="zh-CN"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规格：183*61*0.8CM</a:t>
            </a:r>
            <a:endParaRPr lang="zh-CN" altLang="zh-CN" sz="1000">
              <a:ln>
                <a:noFill/>
              </a:ln>
              <a:effectLst/>
              <a:uLnTx/>
              <a:uFillTx/>
              <a:latin typeface="微软雅黑" panose="020B0503020204020204" pitchFamily="34" charset="-122"/>
              <a:cs typeface="微软雅黑" panose="020B0503020204020204" pitchFamily="34" charset="-122"/>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商品毛重：1.0kg</a:t>
            </a:r>
            <a:endParaRPr lang="zh-CN" altLang="zh-CN" sz="1000">
              <a:ln>
                <a:noFill/>
              </a:ln>
              <a:effectLst/>
              <a:uLnTx/>
              <a:uFillTx/>
              <a:latin typeface="微软雅黑" panose="020B0503020204020204" pitchFamily="34" charset="-122"/>
              <a:cs typeface="微软雅黑" panose="020B0503020204020204" pitchFamily="34" charset="-122"/>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材质：NBR</a:t>
            </a: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C:\Users\Administrator\Desktop\图片1.png图片1"/>
          <p:cNvPicPr>
            <a:picLocks noChangeAspect="1"/>
          </p:cNvPicPr>
          <p:nvPr>
            <p:custDataLst>
              <p:tags r:id="rId2"/>
            </p:custDataLst>
          </p:nvPr>
        </p:nvPicPr>
        <p:blipFill>
          <a:blip r:embed="rId3"/>
          <a:srcRect/>
          <a:stretch>
            <a:fillRect/>
          </a:stretch>
        </p:blipFill>
        <p:spPr>
          <a:xfrm>
            <a:off x="5949315" y="1120775"/>
            <a:ext cx="5293360" cy="5533390"/>
          </a:xfrm>
          <a:prstGeom prst="rect">
            <a:avLst/>
          </a:prstGeom>
        </p:spPr>
      </p:pic>
      <p:pic>
        <p:nvPicPr>
          <p:cNvPr id="43" name="图片 42" descr="C:\Users\Administrator\Desktop\图片4.png图片4"/>
          <p:cNvPicPr>
            <a:picLocks noChangeAspect="1"/>
          </p:cNvPicPr>
          <p:nvPr>
            <p:custDataLst>
              <p:tags r:id="rId4"/>
            </p:custDataLst>
          </p:nvPr>
        </p:nvPicPr>
        <p:blipFill>
          <a:blip r:embed="rId5"/>
          <a:srcRect/>
          <a:stretch>
            <a:fillRect/>
          </a:stretch>
        </p:blipFill>
        <p:spPr>
          <a:xfrm>
            <a:off x="685165" y="5091430"/>
            <a:ext cx="1614170" cy="1623060"/>
          </a:xfrm>
          <a:prstGeom prst="rect">
            <a:avLst/>
          </a:prstGeom>
        </p:spPr>
      </p:pic>
      <p:pic>
        <p:nvPicPr>
          <p:cNvPr id="44" name="图片 43" descr="C:\Users\Administrator\Desktop\微信截图_20230417114402.png微信截图_20230417114402"/>
          <p:cNvPicPr>
            <a:picLocks noChangeAspect="1"/>
          </p:cNvPicPr>
          <p:nvPr>
            <p:custDataLst>
              <p:tags r:id="rId6"/>
            </p:custDataLst>
          </p:nvPr>
        </p:nvPicPr>
        <p:blipFill>
          <a:blip r:embed="rId7"/>
          <a:srcRect/>
          <a:stretch>
            <a:fillRect/>
          </a:stretch>
        </p:blipFill>
        <p:spPr>
          <a:xfrm>
            <a:off x="4147185" y="5091430"/>
            <a:ext cx="1623060" cy="1621155"/>
          </a:xfrm>
          <a:prstGeom prst="rect">
            <a:avLst/>
          </a:prstGeom>
        </p:spPr>
      </p:pic>
      <p:pic>
        <p:nvPicPr>
          <p:cNvPr id="45" name="图片 44" descr="C:\Users\Administrator\Desktop\微信截图_20230417114402 拷贝.png微信截图_20230417114402 拷贝"/>
          <p:cNvPicPr>
            <a:picLocks noChangeAspect="1"/>
          </p:cNvPicPr>
          <p:nvPr>
            <p:custDataLst>
              <p:tags r:id="rId8"/>
            </p:custDataLst>
          </p:nvPr>
        </p:nvPicPr>
        <p:blipFill>
          <a:blip r:embed="rId9"/>
          <a:srcRect/>
          <a:stretch>
            <a:fillRect/>
          </a:stretch>
        </p:blipFill>
        <p:spPr>
          <a:xfrm>
            <a:off x="2397760" y="5091430"/>
            <a:ext cx="1673860" cy="1623060"/>
          </a:xfrm>
          <a:prstGeom prst="rect">
            <a:avLst/>
          </a:prstGeom>
        </p:spPr>
      </p:pic>
      <p:pic>
        <p:nvPicPr>
          <p:cNvPr id="11" name="图片 10"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5" name="五边形 4"/>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3622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跳绳垫</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880" y="2684780"/>
            <a:ext cx="426021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buFont typeface="+mj-lt"/>
            </a:pPr>
            <a:r>
              <a:rPr sz="1000" dirty="0">
                <a:latin typeface="微软雅黑" panose="020B0503020204020204" pitchFamily="34" charset="-122"/>
                <a:cs typeface="微软雅黑" panose="020B0503020204020204" pitchFamily="34" charset="-122"/>
                <a:sym typeface="+mn-ea"/>
              </a:rPr>
              <a:t>1</a:t>
            </a:r>
            <a:r>
              <a:rPr lang="en-US"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加厚高密一条足以环保</a:t>
            </a:r>
            <a:r>
              <a:rPr lang="en-US" altLang="zh-CN" sz="1000" dirty="0">
                <a:latin typeface="微软雅黑" panose="020B0503020204020204" pitchFamily="34" charset="-122"/>
                <a:cs typeface="微软雅黑" panose="020B0503020204020204" pitchFamily="34" charset="-122"/>
                <a:sym typeface="+mn-ea"/>
              </a:rPr>
              <a:t>TPE;</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缓震减压，</a:t>
            </a: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维回弹力；</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双面防滑纹理设计。</a:t>
            </a: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60.14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68.14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139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60475"/>
            <a:ext cx="3378835" cy="114173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YJ51213</a:t>
            </a:r>
            <a:endParaRPr lang="zh-CN" altLang="zh-CN" sz="1000">
              <a:ln>
                <a:noFill/>
              </a:ln>
              <a:effectLst/>
              <a:uLnTx/>
              <a:uFillTx/>
              <a:latin typeface="微软雅黑" panose="020B0503020204020204" pitchFamily="34" charset="-122"/>
              <a:cs typeface="微软雅黑" panose="020B0503020204020204" pitchFamily="34" charset="-122"/>
            </a:endParaRPr>
          </a:p>
          <a:p>
            <a:pPr algn="l">
              <a:lnSpc>
                <a:spcPct val="150000"/>
              </a:lnSpc>
              <a:buClrTx/>
              <a:buSzTx/>
              <a:buNone/>
            </a:pPr>
            <a:r>
              <a:rPr lang="en-US" altLang="zh-CN" sz="1000">
                <a:latin typeface="微软雅黑" panose="020B0503020204020204" pitchFamily="34" charset="-122"/>
                <a:cs typeface="微软雅黑" panose="020B0503020204020204" pitchFamily="34" charset="-122"/>
                <a:sym typeface="+mn-ea"/>
              </a:rPr>
              <a:t>69</a:t>
            </a:r>
            <a:r>
              <a:rPr lang="zh-CN" altLang="zh-CN" sz="1000">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6923242156097</a:t>
            </a:r>
            <a:r>
              <a:rPr lang="zh-CN" altLang="en-US" sz="1000">
                <a:ln>
                  <a:noFill/>
                </a:ln>
                <a:effectLst/>
                <a:uLnTx/>
                <a:uFillTx/>
                <a:latin typeface="微软雅黑" panose="020B0503020204020204" pitchFamily="34" charset="-122"/>
                <a:cs typeface="微软雅黑" panose="020B0503020204020204" pitchFamily="34" charset="-122"/>
                <a:sym typeface="+mn-ea"/>
              </a:rPr>
              <a:t>蓝色</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en-US" altLang="zh-CN" sz="1000">
                <a:ln>
                  <a:noFill/>
                </a:ln>
                <a:effectLst/>
                <a:uLnTx/>
                <a:uFillTx/>
                <a:latin typeface="微软雅黑" panose="020B0503020204020204" pitchFamily="34" charset="-122"/>
                <a:cs typeface="微软雅黑" panose="020B0503020204020204" pitchFamily="34" charset="-122"/>
                <a:sym typeface="+mn-ea"/>
              </a:rPr>
              <a:t>127*62.5*10CM  </a:t>
            </a:r>
            <a:endParaRPr lang="zh-CN" altLang="zh-CN" sz="1000">
              <a:ln>
                <a:noFill/>
              </a:ln>
              <a:effectLst/>
              <a:uLnTx/>
              <a:uFillTx/>
              <a:latin typeface="微软雅黑" panose="020B0503020204020204" pitchFamily="34" charset="-122"/>
              <a:cs typeface="微软雅黑" panose="020B0503020204020204" pitchFamily="34" charset="-122"/>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en-US" altLang="zh-CN" sz="1000">
                <a:ln>
                  <a:noFill/>
                </a:ln>
                <a:effectLst/>
                <a:uLnTx/>
                <a:uFillTx/>
                <a:latin typeface="微软雅黑" panose="020B0503020204020204" pitchFamily="34" charset="-122"/>
                <a:cs typeface="微软雅黑" panose="020B0503020204020204" pitchFamily="34" charset="-122"/>
                <a:sym typeface="+mn-ea"/>
              </a:rPr>
              <a:t>TPE</a:t>
            </a: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轮播图-灰01"/>
          <p:cNvPicPr>
            <a:picLocks noChangeAspect="1"/>
          </p:cNvPicPr>
          <p:nvPr/>
        </p:nvPicPr>
        <p:blipFill>
          <a:blip r:embed="rId2"/>
          <a:stretch>
            <a:fillRect/>
          </a:stretch>
        </p:blipFill>
        <p:spPr>
          <a:xfrm>
            <a:off x="6457950" y="1156970"/>
            <a:ext cx="4970780" cy="4970780"/>
          </a:xfrm>
          <a:prstGeom prst="rect">
            <a:avLst/>
          </a:prstGeom>
        </p:spPr>
      </p:pic>
      <p:pic>
        <p:nvPicPr>
          <p:cNvPr id="4" name="图片 3" descr="轮播图-灰02"/>
          <p:cNvPicPr>
            <a:picLocks noChangeAspect="1"/>
          </p:cNvPicPr>
          <p:nvPr/>
        </p:nvPicPr>
        <p:blipFill>
          <a:blip r:embed="rId3"/>
          <a:stretch>
            <a:fillRect/>
          </a:stretch>
        </p:blipFill>
        <p:spPr>
          <a:xfrm>
            <a:off x="843280" y="5186045"/>
            <a:ext cx="1284605" cy="1284605"/>
          </a:xfrm>
          <a:prstGeom prst="rect">
            <a:avLst/>
          </a:prstGeom>
        </p:spPr>
      </p:pic>
      <p:pic>
        <p:nvPicPr>
          <p:cNvPr id="5" name="图片 4" descr="轮播图-灰05"/>
          <p:cNvPicPr>
            <a:picLocks noChangeAspect="1"/>
          </p:cNvPicPr>
          <p:nvPr/>
        </p:nvPicPr>
        <p:blipFill>
          <a:blip r:embed="rId4"/>
          <a:stretch>
            <a:fillRect/>
          </a:stretch>
        </p:blipFill>
        <p:spPr>
          <a:xfrm>
            <a:off x="2438400" y="5186045"/>
            <a:ext cx="1266825" cy="1266825"/>
          </a:xfrm>
          <a:prstGeom prst="rect">
            <a:avLst/>
          </a:prstGeom>
        </p:spPr>
      </p:pic>
      <p:sp>
        <p:nvSpPr>
          <p:cNvPr id="3" name="文本框 2"/>
          <p:cNvSpPr txBox="1"/>
          <p:nvPr/>
        </p:nvSpPr>
        <p:spPr>
          <a:xfrm>
            <a:off x="762635" y="4810760"/>
            <a:ext cx="6096000" cy="275590"/>
          </a:xfrm>
          <a:prstGeom prst="rect">
            <a:avLst/>
          </a:prstGeom>
          <a:noFill/>
        </p:spPr>
        <p:txBody>
          <a:bodyPr wrap="square" rtlCol="0" anchor="t">
            <a:spAutoFit/>
          </a:bodyPr>
          <a:lstStyle/>
          <a:p>
            <a:r>
              <a:rPr lang="zh-CN" altLang="en-US" sz="1200"/>
              <a:t>电商链接：</a:t>
            </a:r>
            <a:r>
              <a:rPr lang="en-US" altLang="zh-CN" sz="1200"/>
              <a:t>https://item.jd.com/10163818918607.html</a:t>
            </a:r>
            <a:endParaRPr lang="en-US" altLang="zh-CN" sz="1200"/>
          </a:p>
        </p:txBody>
      </p:sp>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2" name="五边形 1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6"/>
            <a:stretch>
              <a:fillRect/>
            </a:stretch>
          </p:blipFill>
          <p:spPr>
            <a:xfrm>
              <a:off x="12665" y="749"/>
              <a:ext cx="642" cy="642"/>
            </a:xfrm>
            <a:prstGeom prst="rect">
              <a:avLst/>
            </a:prstGeom>
          </p:spPr>
        </p:pic>
      </p:grpSp>
      <p:pic>
        <p:nvPicPr>
          <p:cNvPr id="14" name="图片 13" descr="轮播图03"/>
          <p:cNvPicPr>
            <a:picLocks noChangeAspect="1"/>
          </p:cNvPicPr>
          <p:nvPr/>
        </p:nvPicPr>
        <p:blipFill>
          <a:blip r:embed="rId7"/>
          <a:stretch>
            <a:fillRect/>
          </a:stretch>
        </p:blipFill>
        <p:spPr>
          <a:xfrm>
            <a:off x="3915410" y="5186045"/>
            <a:ext cx="1266825" cy="126682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9718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sym typeface="+mn-ea"/>
                </a:rPr>
                <a:t>浮雕瑜伽球</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4635500" cy="148082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70000"/>
              </a:lnSpc>
              <a:spcBef>
                <a:spcPts val="0"/>
              </a:spcBef>
              <a:spcAft>
                <a:spcPts val="0"/>
              </a:spcAft>
            </a:pPr>
            <a:r>
              <a:rPr lang="en-US" altLang="zh-CN" sz="1000" dirty="0">
                <a:latin typeface="微软雅黑" panose="020B0503020204020204" pitchFamily="34" charset="-122"/>
                <a:cs typeface="微软雅黑" panose="020B0503020204020204" pitchFamily="34" charset="-122"/>
                <a:sym typeface="+mn-ea"/>
              </a:rPr>
              <a:t>1.多重环形筋条</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抵抗瞬时冲击·抗压300KG以上·均匀释压，长久使用</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en-US" altLang="zh-CN" sz="1000" dirty="0">
                <a:latin typeface="微软雅黑" panose="020B0503020204020204" pitchFamily="34" charset="-122"/>
                <a:cs typeface="微软雅黑" panose="020B0503020204020204" pitchFamily="34" charset="-122"/>
                <a:sym typeface="+mn-ea"/>
              </a:rPr>
              <a:t>2.微发泡技术·蜂窝结构·刺破不爆裂</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en-US" altLang="zh-CN" sz="1000" dirty="0">
                <a:latin typeface="微软雅黑" panose="020B0503020204020204" pitchFamily="34" charset="-122"/>
                <a:cs typeface="微软雅黑" panose="020B0503020204020204" pitchFamily="34" charset="-122"/>
                <a:sym typeface="+mn-ea"/>
              </a:rPr>
              <a:t>3.瑜伽球遇尖锐物体刺穿，漏气缓慢使用更放心，耐用轻盈贴合</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r>
              <a:rPr lang="en-US" altLang="zh-CN" sz="1000" dirty="0">
                <a:latin typeface="微软雅黑" panose="020B0503020204020204" pitchFamily="34" charset="-122"/>
                <a:cs typeface="微软雅黑" panose="020B0503020204020204" pitchFamily="34" charset="-122"/>
                <a:sym typeface="+mn-ea"/>
              </a:rPr>
              <a:t>4.瑜伽练习 运动健身塑形 亲子互动 孕妇助产康复</a:t>
            </a:r>
            <a:endParaRPr lang="en-US" altLang="zh-CN" sz="1000" dirty="0">
              <a:latin typeface="微软雅黑" panose="020B0503020204020204" pitchFamily="34" charset="-122"/>
              <a:cs typeface="微软雅黑" panose="020B0503020204020204" pitchFamily="34" charset="-122"/>
              <a:sym typeface="+mn-ea"/>
            </a:endParaRPr>
          </a:p>
          <a:p>
            <a:pPr algn="l">
              <a:lnSpc>
                <a:spcPct val="140000"/>
              </a:lnSpc>
              <a:buFont typeface="Arial" panose="020B0604020202020204" pitchFamily="34" charset="0"/>
            </a:pPr>
            <a:endParaRPr lang="zh-CN" altLang="en-US" sz="1000" dirty="0">
              <a:latin typeface="微软雅黑" panose="020B0503020204020204" pitchFamily="34" charset="-122"/>
              <a:cs typeface="微软雅黑" panose="020B0503020204020204" pitchFamily="34" charset="-122"/>
              <a:sym typeface="+mn-ea"/>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 80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199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sym typeface="微软雅黑" panose="020B0503020204020204" pitchFamily="34" charset="-122"/>
              </a:rPr>
              <a:t>https://item.jd.com/10096561942527.html</a:t>
            </a:r>
            <a:endParaRPr lang="zh-CN" altLang="zh-CN" sz="1200">
              <a:ln>
                <a:noFill/>
              </a:ln>
              <a:solidFill>
                <a:srgbClr val="002060"/>
              </a:solidFill>
              <a:effectLst/>
              <a:uLnTx/>
              <a:uFillTx/>
              <a:latin typeface="微软雅黑" panose="020B0503020204020204" pitchFamily="34"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718560" cy="1383030"/>
          </a:xfrm>
          <a:prstGeom prst="rect">
            <a:avLst/>
          </a:prstGeom>
          <a:noFill/>
        </p:spPr>
        <p:txBody>
          <a:bodyPr wrap="square" rtlCol="0">
            <a:noAutofit/>
          </a:bodyPr>
          <a:lstStyle/>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型号：YJ31104</a:t>
            </a:r>
            <a:endParaRPr lang="zh-CN" altLang="zh-CN" sz="1000"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69码：6923242156790蓝色</a:t>
            </a:r>
            <a:endParaRPr lang="zh-CN" altLang="zh-CN" sz="1000"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规格：65CM</a:t>
            </a:r>
            <a:endParaRPr lang="zh-CN" altLang="zh-CN" sz="1000"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重量：1.21kg</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材质：环保PVC</a:t>
            </a:r>
            <a:endParaRPr lang="en-US" sz="1000" kern="1600" dirty="0">
              <a:solidFill>
                <a:schemeClr val="tx1">
                  <a:lumMod val="50000"/>
                  <a:lumOff val="50000"/>
                </a:schemeClr>
              </a:solidFill>
              <a:latin typeface="微软雅黑" panose="020B0503020204020204" pitchFamily="34" charset="-122"/>
              <a:cs typeface="微软雅黑" panose="020B0503020204020204" pitchFamily="34" charset="-122"/>
            </a:endParaRPr>
          </a:p>
          <a:p>
            <a:pPr marL="0" lvl="0" algn="l">
              <a:lnSpc>
                <a:spcPct val="150000"/>
              </a:lnSpc>
              <a:buClrTx/>
              <a:buSzTx/>
              <a:buNone/>
            </a:pPr>
            <a:endParaRPr lang="zh-CN" sz="1000">
              <a:latin typeface="微软雅黑" panose="020B0503020204020204" pitchFamily="34" charset="-122"/>
              <a:cs typeface="微软雅黑" panose="020B0503020204020204" pitchFamily="34" charset="-122"/>
              <a:sym typeface="+mn-ea"/>
            </a:endParaRPr>
          </a:p>
        </p:txBody>
      </p:sp>
      <p:pic>
        <p:nvPicPr>
          <p:cNvPr id="13" name="图片 12" descr="C:\Users\Administrator\Desktop\图片12.png图片12"/>
          <p:cNvPicPr>
            <a:picLocks noChangeAspect="1"/>
          </p:cNvPicPr>
          <p:nvPr>
            <p:custDataLst>
              <p:tags r:id="rId2"/>
            </p:custDataLst>
          </p:nvPr>
        </p:nvPicPr>
        <p:blipFill>
          <a:blip r:embed="rId3"/>
          <a:srcRect/>
          <a:stretch>
            <a:fillRect/>
          </a:stretch>
        </p:blipFill>
        <p:spPr>
          <a:xfrm>
            <a:off x="6219190" y="1120775"/>
            <a:ext cx="4883150" cy="5104130"/>
          </a:xfrm>
          <a:prstGeom prst="rect">
            <a:avLst/>
          </a:prstGeom>
        </p:spPr>
      </p:pic>
      <p:pic>
        <p:nvPicPr>
          <p:cNvPr id="44" name="图片 43" descr="C:\Users\Administrator\Desktop\微信截图_20230421174749.png微信截图_20230421174749"/>
          <p:cNvPicPr>
            <a:picLocks noChangeAspect="1"/>
          </p:cNvPicPr>
          <p:nvPr>
            <p:custDataLst>
              <p:tags r:id="rId4"/>
            </p:custDataLst>
          </p:nvPr>
        </p:nvPicPr>
        <p:blipFill>
          <a:blip r:embed="rId5"/>
          <a:srcRect/>
          <a:stretch>
            <a:fillRect/>
          </a:stretch>
        </p:blipFill>
        <p:spPr>
          <a:xfrm>
            <a:off x="4383405" y="5189855"/>
            <a:ext cx="1467485" cy="1597660"/>
          </a:xfrm>
          <a:prstGeom prst="rect">
            <a:avLst/>
          </a:prstGeom>
        </p:spPr>
      </p:pic>
      <p:pic>
        <p:nvPicPr>
          <p:cNvPr id="45" name="图片 44" descr="C:\Users\Administrator\Desktop\微信截图_20230421174706.png微信截图_20230421174706"/>
          <p:cNvPicPr>
            <a:picLocks noChangeAspect="1"/>
          </p:cNvPicPr>
          <p:nvPr>
            <p:custDataLst>
              <p:tags r:id="rId6"/>
            </p:custDataLst>
          </p:nvPr>
        </p:nvPicPr>
        <p:blipFill>
          <a:blip r:embed="rId7"/>
          <a:srcRect/>
          <a:stretch>
            <a:fillRect/>
          </a:stretch>
        </p:blipFill>
        <p:spPr>
          <a:xfrm>
            <a:off x="2618105" y="5265420"/>
            <a:ext cx="1624330" cy="1541780"/>
          </a:xfrm>
          <a:prstGeom prst="rect">
            <a:avLst/>
          </a:prstGeom>
        </p:spPr>
      </p:pic>
      <p:pic>
        <p:nvPicPr>
          <p:cNvPr id="2" name="图片 1"/>
          <p:cNvPicPr>
            <a:picLocks noChangeAspect="1"/>
          </p:cNvPicPr>
          <p:nvPr>
            <p:custDataLst>
              <p:tags r:id="rId8"/>
            </p:custDataLst>
          </p:nvPr>
        </p:nvPicPr>
        <p:blipFill>
          <a:blip r:embed="rId9"/>
          <a:stretch>
            <a:fillRect/>
          </a:stretch>
        </p:blipFill>
        <p:spPr>
          <a:xfrm>
            <a:off x="764540" y="5189855"/>
            <a:ext cx="1587500" cy="1592580"/>
          </a:xfrm>
          <a:prstGeom prst="rect">
            <a:avLst/>
          </a:prstGeom>
        </p:spPr>
      </p:pic>
      <p:pic>
        <p:nvPicPr>
          <p:cNvPr id="11" name="图片 10"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5" name="五边形 4"/>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2628900" y="2799080"/>
            <a:ext cx="7173595" cy="1433830"/>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水壶</a:t>
            </a:r>
            <a:r>
              <a:rPr lang="en-US" alt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a:t>
            </a:r>
            <a:r>
              <a:rPr lang="zh-CN" altLang="en-US" sz="6250" b="1" kern="0" spc="30" dirty="0">
                <a:solidFill>
                  <a:srgbClr val="FFFFFF">
                    <a:alpha val="100000"/>
                  </a:srgbClr>
                </a:solidFill>
                <a:latin typeface="黑体" panose="02010609060101010101" charset="-122"/>
                <a:ea typeface="黑体" panose="02010609060101010101" charset="-122"/>
                <a:cs typeface="黑体" panose="02010609060101010101" charset="-122"/>
              </a:rPr>
              <a:t>水杯</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KETTLE/CUP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6670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运动水壶</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880" y="2684780"/>
            <a:ext cx="4530090"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升级母婴级材质；</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mj-lt"/>
            </a:pPr>
            <a:r>
              <a:rPr lang="en-US" altLang="zh-CN" sz="1000" dirty="0">
                <a:ln>
                  <a:noFill/>
                </a:ln>
                <a:effectLst/>
                <a:uLnTx/>
                <a:uFillTx/>
                <a:latin typeface="微软雅黑" panose="020B0503020204020204" pitchFamily="34" charset="-122"/>
                <a:cs typeface="微软雅黑" panose="020B0503020204020204" pitchFamily="34" charset="-122"/>
                <a:sym typeface="+mn-ea"/>
              </a:rPr>
              <a:t>2.</a:t>
            </a:r>
            <a:r>
              <a:rPr lang="zh-CN" altLang="en-US" sz="1000" dirty="0">
                <a:ln>
                  <a:noFill/>
                </a:ln>
                <a:effectLst/>
                <a:uLnTx/>
                <a:uFillTx/>
                <a:latin typeface="微软雅黑" panose="020B0503020204020204" pitchFamily="34" charset="-122"/>
                <a:cs typeface="微软雅黑" panose="020B0503020204020204" pitchFamily="34" charset="-122"/>
                <a:sym typeface="+mn-ea"/>
              </a:rPr>
              <a:t>全身可拆洗，清洁无死角；</a:t>
            </a:r>
            <a:endParaRPr lang="zh-CN" altLang="en-US" sz="1000" dirty="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mj-lt"/>
            </a:pPr>
            <a:r>
              <a:rPr lang="en-US" altLang="zh-CN" sz="1000" dirty="0">
                <a:ln>
                  <a:noFill/>
                </a:ln>
                <a:effectLst/>
                <a:uLnTx/>
                <a:uFillTx/>
                <a:latin typeface="微软雅黑" panose="020B0503020204020204" pitchFamily="34" charset="-122"/>
                <a:cs typeface="微软雅黑" panose="020B0503020204020204" pitchFamily="34" charset="-122"/>
                <a:sym typeface="+mn-ea"/>
              </a:rPr>
              <a:t>3.</a:t>
            </a:r>
            <a:r>
              <a:rPr lang="zh-CN" altLang="en-US" sz="1000" dirty="0">
                <a:ln>
                  <a:noFill/>
                </a:ln>
                <a:effectLst/>
                <a:uLnTx/>
                <a:uFillTx/>
                <a:latin typeface="微软雅黑" panose="020B0503020204020204" pitchFamily="34" charset="-122"/>
                <a:cs typeface="微软雅黑" panose="020B0503020204020204" pitchFamily="34" charset="-122"/>
                <a:sym typeface="+mn-ea"/>
              </a:rPr>
              <a:t>便携提绳，一提就走；</a:t>
            </a:r>
            <a:endParaRPr lang="zh-CN" altLang="en-US" sz="1000" dirty="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 typeface="+mj-lt"/>
            </a:pPr>
            <a:r>
              <a:rPr lang="en-US" altLang="zh-CN" sz="1000" dirty="0">
                <a:ln>
                  <a:noFill/>
                </a:ln>
                <a:effectLst/>
                <a:uLnTx/>
                <a:uFillTx/>
                <a:latin typeface="微软雅黑" panose="020B0503020204020204" pitchFamily="34" charset="-122"/>
                <a:cs typeface="微软雅黑" panose="020B0503020204020204" pitchFamily="34" charset="-122"/>
                <a:sym typeface="+mn-ea"/>
              </a:rPr>
              <a:t>4.</a:t>
            </a:r>
            <a:r>
              <a:rPr lang="zh-CN" altLang="en-US" sz="1000" dirty="0">
                <a:ln>
                  <a:noFill/>
                </a:ln>
                <a:effectLst/>
                <a:uLnTx/>
                <a:uFillTx/>
                <a:latin typeface="微软雅黑" panose="020B0503020204020204" pitchFamily="34" charset="-122"/>
                <a:cs typeface="微软雅黑" panose="020B0503020204020204" pitchFamily="34" charset="-122"/>
                <a:sym typeface="+mn-ea"/>
              </a:rPr>
              <a:t>三重密封，滴水不漏。</a:t>
            </a:r>
            <a:endParaRPr lang="zh-CN" altLang="en-US" sz="1000" dirty="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29.78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35.78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a:t>
            </a:r>
            <a:r>
              <a:rPr lang="en-US" altLang="zh-CN" sz="1400" b="1" dirty="0">
                <a:solidFill>
                  <a:schemeClr val="bg1"/>
                </a:solidFill>
                <a:latin typeface="微软雅黑" panose="020B0503020204020204" pitchFamily="34" charset="-122"/>
                <a:cs typeface="微软雅黑" panose="020B0503020204020204" pitchFamily="34" charset="-122"/>
                <a:sym typeface="+mn-ea"/>
              </a:rPr>
              <a:t>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60475"/>
            <a:ext cx="3115945" cy="1167765"/>
          </a:xfrm>
          <a:prstGeom prst="rect">
            <a:avLst/>
          </a:prstGeom>
          <a:noFill/>
        </p:spPr>
        <p:txBody>
          <a:bodyPr wrap="square" rtlCol="0">
            <a:noAutofit/>
          </a:bodyPr>
          <a:lstStyle/>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型号：YAF5011T   </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6927068791548</a:t>
            </a:r>
            <a:r>
              <a:rPr lang="zh-CN" altLang="en-US" sz="1000" dirty="0">
                <a:latin typeface="微软雅黑" panose="020B0503020204020204" pitchFamily="34" charset="-122"/>
                <a:cs typeface="微软雅黑" panose="020B0503020204020204" pitchFamily="34" charset="-122"/>
                <a:sym typeface="+mn-ea"/>
              </a:rPr>
              <a:t>绿色</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规格：770ML</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商品毛重：0.194kg                                                          </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材质：TRITAN</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5902960" y="1156970"/>
            <a:ext cx="5318760" cy="5318760"/>
          </a:xfrm>
          <a:prstGeom prst="rect">
            <a:avLst/>
          </a:prstGeom>
        </p:spPr>
      </p:pic>
      <p:pic>
        <p:nvPicPr>
          <p:cNvPr id="11" name="图片 10" descr="透明1176×900 拷贝"/>
          <p:cNvPicPr>
            <a:picLocks noChangeAspect="1"/>
          </p:cNvPicPr>
          <p:nvPr/>
        </p:nvPicPr>
        <p:blipFill>
          <a:blip r:embed="rId3"/>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5" name="五边形 4"/>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4"/>
            <a:stretch>
              <a:fillRect/>
            </a:stretch>
          </p:blipFill>
          <p:spPr>
            <a:xfrm>
              <a:off x="12665" y="749"/>
              <a:ext cx="642" cy="642"/>
            </a:xfrm>
            <a:prstGeom prst="rect">
              <a:avLst/>
            </a:prstGeom>
          </p:spPr>
        </p:pic>
      </p:gr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https://item.jd.com/10170816581441.html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4" name="图片 3" descr="1"/>
          <p:cNvPicPr>
            <a:picLocks noChangeAspect="1"/>
          </p:cNvPicPr>
          <p:nvPr/>
        </p:nvPicPr>
        <p:blipFill>
          <a:blip r:embed="rId5"/>
          <a:stretch>
            <a:fillRect/>
          </a:stretch>
        </p:blipFill>
        <p:spPr>
          <a:xfrm>
            <a:off x="2425700" y="5091430"/>
            <a:ext cx="1539875" cy="1539875"/>
          </a:xfrm>
          <a:prstGeom prst="rect">
            <a:avLst/>
          </a:prstGeom>
        </p:spPr>
      </p:pic>
      <p:pic>
        <p:nvPicPr>
          <p:cNvPr id="13" name="图片 12" descr="3"/>
          <p:cNvPicPr>
            <a:picLocks noChangeAspect="1"/>
          </p:cNvPicPr>
          <p:nvPr/>
        </p:nvPicPr>
        <p:blipFill>
          <a:blip r:embed="rId6"/>
          <a:stretch>
            <a:fillRect/>
          </a:stretch>
        </p:blipFill>
        <p:spPr>
          <a:xfrm>
            <a:off x="785495" y="5091430"/>
            <a:ext cx="1546225" cy="1546225"/>
          </a:xfrm>
          <a:prstGeom prst="rect">
            <a:avLst/>
          </a:prstGeom>
        </p:spPr>
      </p:pic>
      <p:pic>
        <p:nvPicPr>
          <p:cNvPr id="14" name="图片 13" descr="4"/>
          <p:cNvPicPr>
            <a:picLocks noChangeAspect="1"/>
          </p:cNvPicPr>
          <p:nvPr/>
        </p:nvPicPr>
        <p:blipFill>
          <a:blip r:embed="rId7"/>
          <a:stretch>
            <a:fillRect/>
          </a:stretch>
        </p:blipFill>
        <p:spPr>
          <a:xfrm>
            <a:off x="4060190" y="5081905"/>
            <a:ext cx="1540510" cy="154051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32766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运动</a:t>
              </a:r>
              <a:r>
                <a:rPr lang="en-US" sz="2400" b="1" dirty="0">
                  <a:latin typeface="微软雅黑" panose="020B0503020204020204" pitchFamily="34" charset="-122"/>
                  <a:cs typeface="黑体" panose="02010609060101010101" charset="-122"/>
                  <a:sym typeface="+mn-ea"/>
                </a:rPr>
                <a:t>喷雾水壶</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880" y="2684780"/>
            <a:ext cx="443420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1.密封性好 牢固不漏.加大口径.出水流畅方便.清洁简单便捷</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2.防滑胶圈.美观舒适.持握不下滑</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3.刻度显示.科学补水.按时喝水补充水分</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4.防尘盖子 .卫生安全.关注每个考究细节</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79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https://item.jd.com/10096567741812.html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1292860"/>
          </a:xfrm>
          <a:prstGeom prst="rect">
            <a:avLst/>
          </a:prstGeom>
          <a:noFill/>
        </p:spPr>
        <p:txBody>
          <a:bodyPr wrap="square" rtlCol="0">
            <a:noAutofit/>
          </a:bodyPr>
          <a:lstStyle/>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型号：YA431013</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码：6941916824127彩兰/橙黄</a:t>
            </a:r>
            <a:r>
              <a:rPr lang="en-US" altLang="zh-CN" sz="1000" dirty="0">
                <a:latin typeface="微软雅黑" panose="020B0503020204020204" pitchFamily="34" charset="-122"/>
                <a:cs typeface="微软雅黑" panose="020B0503020204020204" pitchFamily="34" charset="-122"/>
                <a:sym typeface="+mn-ea"/>
              </a:rPr>
              <a:t>   </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规格：600ml</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商品毛重：0.194kg                                                          </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材质：壶盖材质</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PC+PP+PE+硅胶</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1026" name="Picture 2" descr="D:/工作资料23年/产品图片/包销品图片/主推产品图片/新版-匹克运动喷雾水壶 YA431013/主图1.jpg主图1"/>
          <p:cNvPicPr>
            <a:picLocks noChangeAspect="1" noChangeArrowheads="1"/>
          </p:cNvPicPr>
          <p:nvPr>
            <p:custDataLst>
              <p:tags r:id="rId2"/>
            </p:custDataLst>
          </p:nvPr>
        </p:nvPicPr>
        <p:blipFill>
          <a:blip r:embed="rId3"/>
          <a:srcRect/>
          <a:stretch>
            <a:fillRect/>
          </a:stretch>
        </p:blipFill>
        <p:spPr bwMode="auto">
          <a:xfrm>
            <a:off x="6021705" y="1048385"/>
            <a:ext cx="5135245" cy="5594985"/>
          </a:xfrm>
          <a:prstGeom prst="rect">
            <a:avLst/>
          </a:prstGeom>
          <a:noFill/>
          <a:ln w="9525">
            <a:noFill/>
            <a:miter lim="800000"/>
            <a:headEnd/>
            <a:tailEnd/>
          </a:ln>
          <a:effectLst/>
        </p:spPr>
      </p:pic>
      <p:pic>
        <p:nvPicPr>
          <p:cNvPr id="3" name="图片 2" descr="D:/工作资料23年/产品图片/包销品图片/主推产品图片/新版-匹克运动喷雾水壶 YA431013/主图4.jpg主图4"/>
          <p:cNvPicPr>
            <a:picLocks noChangeAspect="1"/>
          </p:cNvPicPr>
          <p:nvPr>
            <p:custDataLst>
              <p:tags r:id="rId4"/>
            </p:custDataLst>
          </p:nvPr>
        </p:nvPicPr>
        <p:blipFill>
          <a:blip r:embed="rId5"/>
          <a:srcRect/>
          <a:stretch>
            <a:fillRect/>
          </a:stretch>
        </p:blipFill>
        <p:spPr>
          <a:xfrm>
            <a:off x="4093845" y="5156835"/>
            <a:ext cx="1409700" cy="1476375"/>
          </a:xfrm>
          <a:prstGeom prst="rect">
            <a:avLst/>
          </a:prstGeom>
        </p:spPr>
      </p:pic>
      <p:pic>
        <p:nvPicPr>
          <p:cNvPr id="11" name="图片 10" descr="D:/工作资料23年/产品图片/包销品图片/主推产品图片/新版-匹克运动喷雾水壶 YA431013/主图2.jpg主图2"/>
          <p:cNvPicPr>
            <a:picLocks noChangeAspect="1"/>
          </p:cNvPicPr>
          <p:nvPr/>
        </p:nvPicPr>
        <p:blipFill>
          <a:blip r:embed="rId6"/>
          <a:srcRect/>
          <a:stretch>
            <a:fillRect/>
          </a:stretch>
        </p:blipFill>
        <p:spPr>
          <a:xfrm>
            <a:off x="762635" y="5156835"/>
            <a:ext cx="1485900" cy="1486535"/>
          </a:xfrm>
          <a:prstGeom prst="rect">
            <a:avLst/>
          </a:prstGeom>
        </p:spPr>
      </p:pic>
      <p:pic>
        <p:nvPicPr>
          <p:cNvPr id="12" name="图片 11" descr="D:/工作资料23年/产品图片/包销品图片/主推产品图片/新版-匹克运动喷雾水壶 YA431013/主图3.jpg主图3"/>
          <p:cNvPicPr>
            <a:picLocks noChangeAspect="1"/>
          </p:cNvPicPr>
          <p:nvPr/>
        </p:nvPicPr>
        <p:blipFill>
          <a:blip r:embed="rId7"/>
          <a:srcRect/>
          <a:stretch>
            <a:fillRect/>
          </a:stretch>
        </p:blipFill>
        <p:spPr>
          <a:xfrm>
            <a:off x="2462530" y="5156835"/>
            <a:ext cx="1417320" cy="1481455"/>
          </a:xfrm>
          <a:prstGeom prst="rect">
            <a:avLst/>
          </a:prstGeom>
        </p:spPr>
      </p:pic>
      <p:pic>
        <p:nvPicPr>
          <p:cNvPr id="2" name="图片 1" descr="透明1176×900 拷贝"/>
          <p:cNvPicPr>
            <a:picLocks noChangeAspect="1"/>
          </p:cNvPicPr>
          <p:nvPr/>
        </p:nvPicPr>
        <p:blipFill>
          <a:blip r:embed="rId8"/>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5" name="五边形 4"/>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20x120 拷贝"/>
            <p:cNvPicPr>
              <a:picLocks noChangeAspect="1"/>
            </p:cNvPicPr>
            <p:nvPr/>
          </p:nvPicPr>
          <p:blipFill>
            <a:blip r:embed="rId9"/>
            <a:stretch>
              <a:fillRect/>
            </a:stretch>
          </p:blipFill>
          <p:spPr>
            <a:xfrm>
              <a:off x="12665" y="749"/>
              <a:ext cx="642" cy="642"/>
            </a:xfrm>
            <a:prstGeom prst="rect">
              <a:avLst/>
            </a:prstGeom>
          </p:spPr>
        </p:pic>
      </p:gr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9718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手提焖烧杯</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217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880" y="2684780"/>
            <a:ext cx="447611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1.双层锁闻技术增加保温保冷时长与使用寿命</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2.精密螺纹 杯囗密封防漏</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3.稳固杯底防滑不易倾倒</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4.便携提手久握不勒手</a:t>
            </a:r>
            <a:r>
              <a:rPr lang="zh-CN" altLang="en-US"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52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69.9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https://item.jd.com/10158945598218.html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336925" cy="136144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altLang="zh-CN" sz="1000">
                <a:ln>
                  <a:noFill/>
                </a:ln>
                <a:effectLst/>
                <a:uLnTx/>
                <a:uFillTx/>
                <a:latin typeface="微软雅黑" panose="020B0503020204020204" pitchFamily="34" charset="-122"/>
                <a:cs typeface="微软雅黑" panose="020B0503020204020204" pitchFamily="34" charset="-122"/>
                <a:sym typeface="+mn-ea"/>
              </a:rPr>
              <a:t>YAZ4116</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sz="1000">
                <a:ln>
                  <a:noFill/>
                </a:ln>
                <a:effectLst/>
                <a:uLnTx/>
                <a:uFillTx/>
                <a:latin typeface="微软雅黑" panose="020B0503020204020204" pitchFamily="34" charset="-122"/>
                <a:cs typeface="微软雅黑" panose="020B0503020204020204" pitchFamily="34" charset="-122"/>
                <a:sym typeface="+mn-ea"/>
              </a:rPr>
              <a:t>6927068729015</a:t>
            </a:r>
            <a:r>
              <a:rPr lang="zh-CN" sz="1000">
                <a:ln>
                  <a:noFill/>
                </a:ln>
                <a:effectLst/>
                <a:uLnTx/>
                <a:uFillTx/>
                <a:latin typeface="微软雅黑" panose="020B0503020204020204" pitchFamily="34" charset="-122"/>
                <a:cs typeface="微软雅黑" panose="020B0503020204020204" pitchFamily="34" charset="-122"/>
                <a:sym typeface="+mn-ea"/>
              </a:rPr>
              <a:t>黑色、</a:t>
            </a:r>
            <a:r>
              <a:rPr lang="en-US" altLang="zh-CN" sz="1000">
                <a:ln>
                  <a:noFill/>
                </a:ln>
                <a:effectLst/>
                <a:uLnTx/>
                <a:uFillTx/>
                <a:latin typeface="微软雅黑" panose="020B0503020204020204" pitchFamily="34" charset="-122"/>
                <a:cs typeface="微软雅黑" panose="020B0503020204020204" pitchFamily="34" charset="-122"/>
                <a:sym typeface="+mn-ea"/>
              </a:rPr>
              <a:t>6927068729022</a:t>
            </a:r>
            <a:r>
              <a:rPr lang="zh-CN" sz="1000">
                <a:ln>
                  <a:noFill/>
                </a:ln>
                <a:effectLst/>
                <a:uLnTx/>
                <a:uFillTx/>
                <a:latin typeface="微软雅黑" panose="020B0503020204020204" pitchFamily="34" charset="-122"/>
                <a:cs typeface="微软雅黑" panose="020B0503020204020204" pitchFamily="34" charset="-122"/>
                <a:sym typeface="+mn-ea"/>
              </a:rPr>
              <a:t>白色</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容量</a:t>
            </a:r>
            <a:r>
              <a:rPr lang="zh-CN" sz="1000">
                <a:ln>
                  <a:noFill/>
                </a:ln>
                <a:effectLst/>
                <a:uLnTx/>
                <a:uFillTx/>
                <a:latin typeface="微软雅黑" panose="020B0503020204020204" pitchFamily="34" charset="-122"/>
                <a:cs typeface="微软雅黑" panose="020B0503020204020204" pitchFamily="34" charset="-122"/>
                <a:sym typeface="+mn-ea"/>
              </a:rPr>
              <a:t>：</a:t>
            </a:r>
            <a:r>
              <a:rPr sz="1000">
                <a:ln>
                  <a:noFill/>
                </a:ln>
                <a:effectLst/>
                <a:uLnTx/>
                <a:uFillTx/>
                <a:latin typeface="微软雅黑" panose="020B0503020204020204" pitchFamily="34" charset="-122"/>
                <a:cs typeface="微软雅黑" panose="020B0503020204020204" pitchFamily="34" charset="-122"/>
                <a:sym typeface="+mn-ea"/>
              </a:rPr>
              <a:t>450ML</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尺寸</a:t>
            </a:r>
            <a:r>
              <a:rPr lang="zh-CN" sz="1000">
                <a:ln>
                  <a:noFill/>
                </a:ln>
                <a:effectLst/>
                <a:uLnTx/>
                <a:uFillTx/>
                <a:latin typeface="微软雅黑" panose="020B0503020204020204" pitchFamily="34" charset="-122"/>
                <a:cs typeface="微软雅黑" panose="020B0503020204020204" pitchFamily="34" charset="-122"/>
                <a:sym typeface="+mn-ea"/>
              </a:rPr>
              <a:t>：</a:t>
            </a:r>
            <a:r>
              <a:rPr sz="1000">
                <a:ln>
                  <a:noFill/>
                </a:ln>
                <a:effectLst/>
                <a:uLnTx/>
                <a:uFillTx/>
                <a:latin typeface="微软雅黑" panose="020B0503020204020204" pitchFamily="34" charset="-122"/>
                <a:cs typeface="微软雅黑" panose="020B0503020204020204" pitchFamily="34" charset="-122"/>
                <a:sym typeface="+mn-ea"/>
              </a:rPr>
              <a:t>6.9*17.6*9cm</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sz="1000">
                <a:ln>
                  <a:noFill/>
                </a:ln>
                <a:effectLst/>
                <a:uLnTx/>
                <a:uFillTx/>
                <a:latin typeface="微软雅黑" panose="020B0503020204020204" pitchFamily="34" charset="-122"/>
                <a:cs typeface="微软雅黑" panose="020B0503020204020204" pitchFamily="34" charset="-122"/>
                <a:sym typeface="+mn-ea"/>
              </a:rPr>
              <a:t>材质</a:t>
            </a:r>
            <a:r>
              <a:rPr lang="zh-CN" sz="1000">
                <a:ln>
                  <a:noFill/>
                </a:ln>
                <a:effectLst/>
                <a:uLnTx/>
                <a:uFillTx/>
                <a:latin typeface="微软雅黑" panose="020B0503020204020204" pitchFamily="34" charset="-122"/>
                <a:cs typeface="微软雅黑" panose="020B0503020204020204" pitchFamily="34" charset="-122"/>
                <a:sym typeface="+mn-ea"/>
              </a:rPr>
              <a:t>：</a:t>
            </a:r>
            <a:r>
              <a:rPr sz="1000">
                <a:ln>
                  <a:noFill/>
                </a:ln>
                <a:effectLst/>
                <a:uLnTx/>
                <a:uFillTx/>
                <a:latin typeface="微软雅黑" panose="020B0503020204020204" pitchFamily="34" charset="-122"/>
                <a:cs typeface="微软雅黑" panose="020B0503020204020204" pitchFamily="34" charset="-122"/>
                <a:sym typeface="+mn-ea"/>
              </a:rPr>
              <a:t>杯身内胆316、外壳304、杯盖PP</a:t>
            </a:r>
            <a:endParaRPr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6369685" y="1120775"/>
            <a:ext cx="5059045" cy="5050155"/>
          </a:xfrm>
          <a:prstGeom prst="rect">
            <a:avLst/>
          </a:prstGeom>
        </p:spPr>
      </p:pic>
      <p:pic>
        <p:nvPicPr>
          <p:cNvPr id="4" name="图片 3"/>
          <p:cNvPicPr>
            <a:picLocks noChangeAspect="1"/>
          </p:cNvPicPr>
          <p:nvPr/>
        </p:nvPicPr>
        <p:blipFill>
          <a:blip r:embed="rId3"/>
          <a:stretch>
            <a:fillRect/>
          </a:stretch>
        </p:blipFill>
        <p:spPr>
          <a:xfrm>
            <a:off x="916305" y="5091430"/>
            <a:ext cx="1431290" cy="1434465"/>
          </a:xfrm>
          <a:prstGeom prst="rect">
            <a:avLst/>
          </a:prstGeom>
        </p:spPr>
      </p:pic>
      <p:pic>
        <p:nvPicPr>
          <p:cNvPr id="5" name="图片 4"/>
          <p:cNvPicPr>
            <a:picLocks noChangeAspect="1"/>
          </p:cNvPicPr>
          <p:nvPr/>
        </p:nvPicPr>
        <p:blipFill>
          <a:blip r:embed="rId4"/>
          <a:stretch>
            <a:fillRect/>
          </a:stretch>
        </p:blipFill>
        <p:spPr>
          <a:xfrm>
            <a:off x="2451735" y="5091430"/>
            <a:ext cx="1436370" cy="1434465"/>
          </a:xfrm>
          <a:prstGeom prst="rect">
            <a:avLst/>
          </a:prstGeom>
        </p:spPr>
      </p:pic>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3" name="图片 2" descr="4"/>
          <p:cNvPicPr>
            <a:picLocks noChangeAspect="1"/>
          </p:cNvPicPr>
          <p:nvPr/>
        </p:nvPicPr>
        <p:blipFill>
          <a:blip r:embed="rId6"/>
          <a:stretch>
            <a:fillRect/>
          </a:stretch>
        </p:blipFill>
        <p:spPr>
          <a:xfrm>
            <a:off x="3992245" y="5083810"/>
            <a:ext cx="1449070" cy="144907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6670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竞速</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跳绳</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2373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467610"/>
            <a:ext cx="501459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en-US" sz="1000">
                <a:ln>
                  <a:noFill/>
                </a:ln>
                <a:effectLst/>
                <a:uLnTx/>
                <a:uFillTx/>
                <a:latin typeface="微软雅黑" panose="020B0503020204020204" pitchFamily="34" charset="-122"/>
                <a:sym typeface="+mn-ea"/>
              </a:rPr>
              <a:t>按压式锁头设计快速调节绳长；</a:t>
            </a:r>
            <a:endParaRPr lang="zh-CN" altLang="en-US" sz="1000">
              <a:ln>
                <a:noFill/>
              </a:ln>
              <a:effectLst/>
              <a:uLnTx/>
              <a:uFillTx/>
              <a:latin typeface="微软雅黑" panose="020B0503020204020204" pitchFamily="34" charset="-122"/>
              <a:sym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sym typeface="+mn-ea"/>
              </a:rPr>
              <a:t>2.</a:t>
            </a:r>
            <a:r>
              <a:rPr lang="zh-CN" altLang="en-US" sz="1000">
                <a:ln>
                  <a:noFill/>
                </a:ln>
                <a:effectLst/>
                <a:uLnTx/>
                <a:uFillTx/>
                <a:latin typeface="微软雅黑" panose="020B0503020204020204" pitchFamily="34" charset="-122"/>
                <a:sym typeface="+mn-ea"/>
              </a:rPr>
              <a:t>硅胶铝合金手柄舒适设计不打滑；</a:t>
            </a:r>
            <a:endParaRPr lang="zh-CN" altLang="en-US" sz="1000">
              <a:ln>
                <a:noFill/>
              </a:ln>
              <a:effectLst/>
              <a:uLnTx/>
              <a:uFillTx/>
              <a:latin typeface="微软雅黑" panose="020B0503020204020204" pitchFamily="34" charset="-122"/>
              <a:sym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sym typeface="+mn-ea"/>
              </a:rPr>
              <a:t>3.2.5mm</a:t>
            </a:r>
            <a:r>
              <a:rPr lang="zh-CN" altLang="en-US" sz="1000">
                <a:ln>
                  <a:noFill/>
                </a:ln>
                <a:effectLst/>
                <a:uLnTx/>
                <a:uFillTx/>
                <a:latin typeface="微软雅黑" panose="020B0503020204020204" pitchFamily="34" charset="-122"/>
                <a:sym typeface="+mn-ea"/>
              </a:rPr>
              <a:t>直径，有效减少空气阻力，外包裹防磨胶管稳定防磨不易飘。</a:t>
            </a:r>
            <a:endParaRPr lang="zh-CN" alt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42.56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48.56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a:t>
            </a:r>
            <a:r>
              <a:rPr lang="en-US" altLang="zh-CN" sz="1400" b="1" dirty="0">
                <a:solidFill>
                  <a:schemeClr val="bg1"/>
                </a:solidFill>
                <a:latin typeface="微软雅黑" panose="020B0503020204020204" pitchFamily="34" charset="-122"/>
                <a:cs typeface="微软雅黑" panose="020B0503020204020204" pitchFamily="34" charset="-122"/>
                <a:sym typeface="+mn-ea"/>
              </a:rPr>
              <a:t>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368675" cy="570865"/>
          </a:xfrm>
          <a:prstGeom prst="rect">
            <a:avLst/>
          </a:prstGeom>
          <a:noFill/>
        </p:spPr>
        <p:txBody>
          <a:bodyPr wrap="square" rtlCol="0">
            <a:noAutofit/>
          </a:bodyPr>
          <a:lstStyle/>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YWF5120</a:t>
            </a:r>
            <a:endPar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6941881920039</a:t>
            </a:r>
            <a:r>
              <a:rPr lang="zh-CN" altLang="en-US"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黑色</a:t>
            </a:r>
            <a:endPar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zh-CN" altLang="en-US" sz="1000">
                <a:ln>
                  <a:noFill/>
                </a:ln>
                <a:effectLst/>
                <a:uLnTx/>
                <a:uFillTx/>
                <a:latin typeface="微软雅黑" panose="020B0503020204020204" pitchFamily="34" charset="-122"/>
                <a:cs typeface="微软雅黑" panose="020B0503020204020204" pitchFamily="34" charset="-122"/>
                <a:sym typeface="+mn-ea"/>
              </a:rPr>
              <a:t>绳长</a:t>
            </a:r>
            <a:r>
              <a:rPr lang="en-US" altLang="zh-CN" sz="1000">
                <a:ln>
                  <a:noFill/>
                </a:ln>
                <a:effectLst/>
                <a:uLnTx/>
                <a:uFillTx/>
                <a:latin typeface="微软雅黑" panose="020B0503020204020204" pitchFamily="34" charset="-122"/>
                <a:cs typeface="微软雅黑" panose="020B0503020204020204" pitchFamily="34" charset="-122"/>
                <a:sym typeface="+mn-ea"/>
              </a:rPr>
              <a:t>3M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indent="0">
              <a:lnSpc>
                <a:spcPct val="150000"/>
              </a:lnSpc>
              <a:buNone/>
            </a:pPr>
            <a:r>
              <a:rPr lang="zh-CN" altLang="zh-CN" sz="1000">
                <a:ln>
                  <a:noFill/>
                </a:ln>
                <a:effectLst/>
                <a:uLnTx/>
                <a:uFillTx/>
                <a:latin typeface="微软雅黑" panose="020B0503020204020204" pitchFamily="34" charset="-122"/>
                <a:cs typeface="微软雅黑" panose="020B0503020204020204" pitchFamily="34" charset="-122"/>
                <a:sym typeface="+mn-ea"/>
              </a:rPr>
              <a:t>材质：</a:t>
            </a:r>
            <a:r>
              <a:rPr lang="zh-CN" altLang="en-US" sz="1000">
                <a:latin typeface="微软雅黑" panose="020B0503020204020204" pitchFamily="34" charset="-122"/>
                <a:cs typeface="微软雅黑" panose="020B0503020204020204" pitchFamily="34" charset="-122"/>
                <a:sym typeface="+mn-ea"/>
              </a:rPr>
              <a:t>铝合金</a:t>
            </a:r>
            <a:r>
              <a:rPr lang="en-US" altLang="zh-CN" sz="1000">
                <a:latin typeface="微软雅黑" panose="020B0503020204020204" pitchFamily="34" charset="-122"/>
                <a:cs typeface="微软雅黑" panose="020B0503020204020204" pitchFamily="34" charset="-122"/>
                <a:sym typeface="+mn-ea"/>
              </a:rPr>
              <a:t>+</a:t>
            </a:r>
            <a:r>
              <a:rPr lang="zh-CN" altLang="en-US" sz="1000">
                <a:latin typeface="微软雅黑" panose="020B0503020204020204" pitchFamily="34" charset="-122"/>
                <a:cs typeface="微软雅黑" panose="020B0503020204020204" pitchFamily="34" charset="-122"/>
                <a:sym typeface="+mn-ea"/>
              </a:rPr>
              <a:t>钢丝绳</a:t>
            </a:r>
            <a:endParaRPr lang="zh-CN" altLang="en-US" sz="1000">
              <a:latin typeface="微软雅黑" panose="020B0503020204020204" pitchFamily="34" charset="-122"/>
              <a:cs typeface="微软雅黑" panose="020B0503020204020204" pitchFamily="34" charset="-122"/>
              <a:sym typeface="+mn-ea"/>
            </a:endParaRPr>
          </a:p>
        </p:txBody>
      </p:sp>
      <p:pic>
        <p:nvPicPr>
          <p:cNvPr id="2" name="图片 1" descr="黑色 "/>
          <p:cNvPicPr>
            <a:picLocks noChangeAspect="1"/>
          </p:cNvPicPr>
          <p:nvPr/>
        </p:nvPicPr>
        <p:blipFill>
          <a:blip r:embed="rId2"/>
          <a:stretch>
            <a:fillRect/>
          </a:stretch>
        </p:blipFill>
        <p:spPr>
          <a:xfrm>
            <a:off x="6188075" y="1156970"/>
            <a:ext cx="4953000" cy="4953000"/>
          </a:xfrm>
          <a:prstGeom prst="rect">
            <a:avLst/>
          </a:prstGeom>
        </p:spPr>
      </p:pic>
      <p:pic>
        <p:nvPicPr>
          <p:cNvPr id="4" name="图片 3" descr="详情页_05"/>
          <p:cNvPicPr>
            <a:picLocks noChangeAspect="1"/>
          </p:cNvPicPr>
          <p:nvPr/>
        </p:nvPicPr>
        <p:blipFill>
          <a:blip r:embed="rId3"/>
          <a:srcRect/>
          <a:stretch>
            <a:fillRect/>
          </a:stretch>
        </p:blipFill>
        <p:spPr>
          <a:xfrm>
            <a:off x="916305" y="5059680"/>
            <a:ext cx="1003935" cy="1529080"/>
          </a:xfrm>
          <a:prstGeom prst="rect">
            <a:avLst/>
          </a:prstGeom>
        </p:spPr>
      </p:pic>
      <p:pic>
        <p:nvPicPr>
          <p:cNvPr id="3" name="图片 2" descr="透明1176×900 拷贝"/>
          <p:cNvPicPr>
            <a:picLocks noChangeAspect="1"/>
          </p:cNvPicPr>
          <p:nvPr/>
        </p:nvPicPr>
        <p:blipFill>
          <a:blip r:embed="rId4"/>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5" name="五边形 4"/>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120x120 拷贝"/>
            <p:cNvPicPr>
              <a:picLocks noChangeAspect="1"/>
            </p:cNvPicPr>
            <p:nvPr/>
          </p:nvPicPr>
          <p:blipFill>
            <a:blip r:embed="rId5"/>
            <a:stretch>
              <a:fillRect/>
            </a:stretch>
          </p:blipFill>
          <p:spPr>
            <a:xfrm>
              <a:off x="12665" y="749"/>
              <a:ext cx="642" cy="642"/>
            </a:xfrm>
            <a:prstGeom prst="rect">
              <a:avLst/>
            </a:prstGeom>
          </p:spPr>
        </p:pic>
      </p:grpSp>
      <p:sp>
        <p:nvSpPr>
          <p:cNvPr id="12" name="文本框 11"/>
          <p:cNvSpPr txBox="1"/>
          <p:nvPr/>
        </p:nvSpPr>
        <p:spPr>
          <a:xfrm>
            <a:off x="843280" y="474154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dirty="0">
                <a:solidFill>
                  <a:srgbClr val="002060"/>
                </a:solidFill>
                <a:latin typeface="微软雅黑" panose="020B0503020204020204" pitchFamily="34" charset="-122"/>
                <a:cs typeface="微软雅黑 Light" panose="020B0502040204020203" charset="-122"/>
              </a:rPr>
              <a:t>https://item.jd.com/10171857022293.html</a:t>
            </a:r>
            <a:endParaRPr lang="en-US" altLang="zh-CN" sz="1200" b="1" dirty="0">
              <a:solidFill>
                <a:srgbClr val="002060"/>
              </a:solidFill>
              <a:latin typeface="微软雅黑" panose="020B0503020204020204" pitchFamily="34"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3" name="图片 12"/>
          <p:cNvPicPr>
            <a:picLocks noChangeAspect="1"/>
          </p:cNvPicPr>
          <p:nvPr/>
        </p:nvPicPr>
        <p:blipFill>
          <a:blip r:embed="rId6"/>
          <a:stretch>
            <a:fillRect/>
          </a:stretch>
        </p:blipFill>
        <p:spPr>
          <a:xfrm>
            <a:off x="2113915" y="5091430"/>
            <a:ext cx="1092200" cy="151384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2628900" y="2799080"/>
            <a:ext cx="7173595" cy="1433830"/>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防晒</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SUN  PROTECTION</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9718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en-US" sz="2400" b="1" dirty="0">
                  <a:latin typeface="微软雅黑" panose="020B0503020204020204" pitchFamily="34" charset="-122"/>
                  <a:cs typeface="黑体" panose="02010609060101010101" charset="-122"/>
                  <a:sym typeface="+mn-ea"/>
                </a:rPr>
                <a:t>冰袖（对）</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420995" cy="159067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1.冰丝系列防晒袖套UPF50+轻薄透气 防护至手背，修饰手臂更显瘦，由手及臂 全面防晒</a:t>
            </a:r>
            <a:r>
              <a:rPr lang="zh-CN" altLang="en-US" sz="1000" dirty="0">
                <a:latin typeface="微软雅黑" panose="020B0503020204020204" pitchFamily="34" charset="-122"/>
                <a:cs typeface="微软雅黑" panose="020B0503020204020204" pitchFamily="34" charset="-122"/>
                <a:sym typeface="+mn-ea"/>
              </a:rPr>
              <a:t>；</a:t>
            </a:r>
            <a:endParaRPr lang="en-US" altLang="zh-CN"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2.微压塑形 纤细手臂曲线。 立体剪裁工艺贴合手臂 双臂曲线更显瘦</a:t>
            </a:r>
            <a:r>
              <a:rPr lang="zh-CN" altLang="en-US" sz="1000" dirty="0">
                <a:latin typeface="微软雅黑" panose="020B0503020204020204" pitchFamily="34" charset="-122"/>
                <a:cs typeface="微软雅黑" panose="020B0503020204020204" pitchFamily="34" charset="-122"/>
                <a:sym typeface="+mn-ea"/>
              </a:rPr>
              <a:t>；</a:t>
            </a:r>
            <a:endParaRPr lang="en-US" altLang="zh-CN"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3.科技防晒面料可有效阻隔UVA和UVB，袖套使用超细冰感纤维，添加高稳定性防晒微粒形成</a:t>
            </a:r>
            <a:endParaRPr lang="en-US" altLang="zh-CN" sz="1000" dirty="0">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 typeface="+mj-lt"/>
            </a:pPr>
            <a:r>
              <a:rPr lang="en-US" altLang="zh-CN" sz="1000" dirty="0">
                <a:latin typeface="微软雅黑" panose="020B0503020204020204" pitchFamily="34" charset="-122"/>
                <a:cs typeface="微软雅黑" panose="020B0503020204020204" pitchFamily="34" charset="-122"/>
                <a:sym typeface="+mn-ea"/>
              </a:rPr>
              <a:t>可反射紫外线的粒子防晒层，带来持久有效的紫外线防护。</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https://item.jd.com/10098020252280.html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736340" cy="1405255"/>
          </a:xfrm>
          <a:prstGeom prst="rect">
            <a:avLst/>
          </a:prstGeom>
          <a:noFill/>
        </p:spPr>
        <p:txBody>
          <a:bodyPr wrap="square" rtlCol="0">
            <a:noAutofit/>
          </a:bodyPr>
          <a:lstStyle/>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型号：YH73215   </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69码：6941916824103黑色</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6941916824110白色</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规格：对装    </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商品毛重：0.030kg                                                        </a:t>
            </a:r>
            <a:endParaRPr lang="en-US" altLang="zh-CN"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材质：氨纶(聚氨酯弹性纤维) </a:t>
            </a:r>
            <a:endParaRPr lang="zh-CN" sz="1000">
              <a:latin typeface="微软雅黑" panose="020B0503020204020204" pitchFamily="34" charset="-122"/>
              <a:cs typeface="微软雅黑" panose="020B0503020204020204" pitchFamily="34" charset="-122"/>
              <a:sym typeface="+mn-ea"/>
            </a:endParaRPr>
          </a:p>
        </p:txBody>
      </p:sp>
      <p:pic>
        <p:nvPicPr>
          <p:cNvPr id="1026" name="Picture 2" descr="C:\Users\Administrator\Desktop\微信截图_20230508094443.png微信截图_20230508094443"/>
          <p:cNvPicPr>
            <a:picLocks noChangeAspect="1" noChangeArrowheads="1"/>
          </p:cNvPicPr>
          <p:nvPr>
            <p:custDataLst>
              <p:tags r:id="rId2"/>
            </p:custDataLst>
          </p:nvPr>
        </p:nvPicPr>
        <p:blipFill>
          <a:blip r:embed="rId3"/>
          <a:srcRect/>
          <a:stretch>
            <a:fillRect/>
          </a:stretch>
        </p:blipFill>
        <p:spPr bwMode="auto">
          <a:xfrm>
            <a:off x="6305550" y="1120775"/>
            <a:ext cx="4942840" cy="5050790"/>
          </a:xfrm>
          <a:prstGeom prst="rect">
            <a:avLst/>
          </a:prstGeom>
          <a:noFill/>
          <a:ln w="9525">
            <a:noFill/>
            <a:miter lim="800000"/>
            <a:headEnd/>
            <a:tailEnd/>
          </a:ln>
          <a:effectLst/>
        </p:spPr>
      </p:pic>
      <p:pic>
        <p:nvPicPr>
          <p:cNvPr id="1027" name="Picture 3" descr="D:\Backup\桌面\微信截图_20230320134558.png微信截图_20230320134558"/>
          <p:cNvPicPr>
            <a:picLocks noChangeAspect="1" noChangeArrowheads="1"/>
          </p:cNvPicPr>
          <p:nvPr>
            <p:custDataLst>
              <p:tags r:id="rId4"/>
            </p:custDataLst>
          </p:nvPr>
        </p:nvPicPr>
        <p:blipFill>
          <a:blip r:embed="rId5"/>
          <a:srcRect/>
          <a:stretch>
            <a:fillRect/>
          </a:stretch>
        </p:blipFill>
        <p:spPr bwMode="auto">
          <a:xfrm>
            <a:off x="826770" y="5114925"/>
            <a:ext cx="1488440" cy="1487805"/>
          </a:xfrm>
          <a:prstGeom prst="rect">
            <a:avLst/>
          </a:prstGeom>
          <a:noFill/>
          <a:ln w="9525">
            <a:noFill/>
            <a:miter lim="800000"/>
            <a:headEnd/>
            <a:tailEnd/>
          </a:ln>
          <a:effectLst/>
        </p:spPr>
      </p:pic>
      <p:pic>
        <p:nvPicPr>
          <p:cNvPr id="1028" name="Picture 4" descr="D:\Backup\桌面\1.png1"/>
          <p:cNvPicPr>
            <a:picLocks noChangeAspect="1" noChangeArrowheads="1"/>
          </p:cNvPicPr>
          <p:nvPr>
            <p:custDataLst>
              <p:tags r:id="rId6"/>
            </p:custDataLst>
          </p:nvPr>
        </p:nvPicPr>
        <p:blipFill>
          <a:blip r:embed="rId7"/>
          <a:srcRect/>
          <a:stretch>
            <a:fillRect/>
          </a:stretch>
        </p:blipFill>
        <p:spPr bwMode="auto">
          <a:xfrm>
            <a:off x="2448560" y="5124450"/>
            <a:ext cx="1555115" cy="1478280"/>
          </a:xfrm>
          <a:prstGeom prst="rect">
            <a:avLst/>
          </a:prstGeom>
          <a:noFill/>
          <a:ln w="9525">
            <a:noFill/>
            <a:miter lim="800000"/>
            <a:headEnd/>
            <a:tailEnd/>
          </a:ln>
          <a:effectLst/>
        </p:spPr>
      </p:pic>
      <p:pic>
        <p:nvPicPr>
          <p:cNvPr id="2" name="图片 1"/>
          <p:cNvPicPr>
            <a:picLocks noChangeAspect="1"/>
          </p:cNvPicPr>
          <p:nvPr>
            <p:custDataLst>
              <p:tags r:id="rId8"/>
            </p:custDataLst>
          </p:nvPr>
        </p:nvPicPr>
        <p:blipFill>
          <a:blip r:embed="rId9"/>
          <a:stretch>
            <a:fillRect/>
          </a:stretch>
        </p:blipFill>
        <p:spPr>
          <a:xfrm>
            <a:off x="4137025" y="5114925"/>
            <a:ext cx="1498600" cy="1480820"/>
          </a:xfrm>
          <a:prstGeom prst="rect">
            <a:avLst/>
          </a:prstGeom>
        </p:spPr>
      </p:pic>
      <p:pic>
        <p:nvPicPr>
          <p:cNvPr id="11" name="图片 10"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3" name="五边形 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529715"/>
            <a:chOff x="763079" y="424406"/>
            <a:chExt cx="10665841" cy="1529715"/>
          </a:xfrm>
        </p:grpSpPr>
        <p:sp>
          <p:nvSpPr>
            <p:cNvPr id="26" name="TextBox 7"/>
            <p:cNvSpPr txBox="1"/>
            <p:nvPr/>
          </p:nvSpPr>
          <p:spPr>
            <a:xfrm>
              <a:off x="1003495" y="424406"/>
              <a:ext cx="266700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solidFill>
                    <a:schemeClr val="tx1"/>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儿童冰袖</a:t>
              </a: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489835"/>
            <a:ext cx="462470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1.主要作用是防晒，有降温的感觉是因为材质的特殊性，冰袖大多是冰丝面料，吸湿性、透气性比较好；</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2.防晒、散热、透气；</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3.特色锦纶材质，呵护手上每一寸肌肤。</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zh-CN" altLang="en-US" sz="1000" dirty="0">
              <a:latin typeface="+mn-ea"/>
              <a:cs typeface="+mn-ea"/>
              <a:sym typeface="+mn-ea"/>
            </a:endParaRPr>
          </a:p>
        </p:txBody>
      </p:sp>
      <p:sp>
        <p:nvSpPr>
          <p:cNvPr id="27" name="矩形: 圆角 5"/>
          <p:cNvSpPr/>
          <p:nvPr/>
        </p:nvSpPr>
        <p:spPr>
          <a:xfrm>
            <a:off x="762635" y="427228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905" y="428244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sz="1400" b="1" dirty="0">
                <a:solidFill>
                  <a:schemeClr val="bg1"/>
                </a:solidFill>
                <a:latin typeface="微软雅黑" panose="020B0503020204020204" pitchFamily="34" charset="-122"/>
                <a:cs typeface="微软雅黑" panose="020B0503020204020204" pitchFamily="34" charset="-122"/>
                <a:sym typeface="+mn-ea"/>
              </a:rPr>
              <a:t>6.50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一件代发价：</a:t>
            </a:r>
            <a:r>
              <a:rPr lang="en-US" altLang="zh-CN" sz="1400" b="1" dirty="0">
                <a:solidFill>
                  <a:schemeClr val="bg1"/>
                </a:solidFill>
                <a:latin typeface="微软雅黑" panose="020B0503020204020204" pitchFamily="34" charset="-122"/>
                <a:cs typeface="微软雅黑" panose="020B0503020204020204" pitchFamily="34" charset="-122"/>
                <a:sym typeface="+mn-ea"/>
              </a:rPr>
              <a:t>12.50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29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762000" y="1283335"/>
            <a:ext cx="4565015" cy="1421130"/>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YHZ5522</a:t>
            </a:r>
            <a:br>
              <a:rPr lang="zh-CN" altLang="en-US"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6927068787312</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6927068787329</a:t>
            </a:r>
            <a:r>
              <a:rPr lang="zh-CN" altLang="en-US" sz="1000" dirty="0">
                <a:latin typeface="微软雅黑" panose="020B0503020204020204" pitchFamily="34" charset="-122"/>
                <a:cs typeface="微软雅黑" panose="020B0503020204020204" pitchFamily="34" charset="-122"/>
                <a:sym typeface="+mn-ea"/>
              </a:rPr>
              <a:t>白色</a:t>
            </a:r>
            <a:r>
              <a:rPr lang="zh-CN"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6927068787336</a:t>
            </a:r>
            <a:r>
              <a:rPr lang="zh-CN" altLang="en-US" sz="1000" dirty="0">
                <a:latin typeface="微软雅黑" panose="020B0503020204020204" pitchFamily="34" charset="-122"/>
                <a:cs typeface="微软雅黑" panose="020B0503020204020204" pitchFamily="34" charset="-122"/>
                <a:sym typeface="+mn-ea"/>
              </a:rPr>
              <a:t>灰色</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90%</a:t>
            </a:r>
            <a:r>
              <a:rPr lang="zh-CN" altLang="en-US" sz="1000" dirty="0">
                <a:latin typeface="微软雅黑" panose="020B0503020204020204" pitchFamily="34" charset="-122"/>
                <a:cs typeface="微软雅黑" panose="020B0503020204020204" pitchFamily="34" charset="-122"/>
                <a:sym typeface="+mn-ea"/>
              </a:rPr>
              <a:t>锦纶</a:t>
            </a:r>
            <a:r>
              <a:rPr lang="en-US" altLang="zh-CN" sz="1000" dirty="0">
                <a:latin typeface="微软雅黑" panose="020B0503020204020204" pitchFamily="34" charset="-122"/>
                <a:cs typeface="微软雅黑" panose="020B0503020204020204" pitchFamily="34" charset="-122"/>
                <a:sym typeface="+mn-ea"/>
              </a:rPr>
              <a:t>10%</a:t>
            </a:r>
            <a:r>
              <a:rPr lang="zh-CN" altLang="en-US" sz="1000" dirty="0">
                <a:latin typeface="微软雅黑" panose="020B0503020204020204" pitchFamily="34" charset="-122"/>
                <a:cs typeface="微软雅黑" panose="020B0503020204020204" pitchFamily="34" charset="-122"/>
                <a:sym typeface="+mn-ea"/>
              </a:rPr>
              <a:t>氨纶</a:t>
            </a:r>
            <a:endParaRPr lang="zh-CN" altLang="en-US" sz="1000" dirty="0">
              <a:latin typeface="微软雅黑" panose="020B0503020204020204" pitchFamily="34" charset="-122"/>
              <a:cs typeface="微软雅黑" panose="020B0503020204020204" pitchFamily="34" charset="-122"/>
              <a:sym typeface="+mn-ea"/>
            </a:endParaRPr>
          </a:p>
        </p:txBody>
      </p:sp>
      <p:pic>
        <p:nvPicPr>
          <p:cNvPr id="4" name="图片 3" descr="主图01"/>
          <p:cNvPicPr>
            <a:picLocks noChangeAspect="1"/>
          </p:cNvPicPr>
          <p:nvPr/>
        </p:nvPicPr>
        <p:blipFill>
          <a:blip r:embed="rId2"/>
          <a:stretch>
            <a:fillRect/>
          </a:stretch>
        </p:blipFill>
        <p:spPr>
          <a:xfrm>
            <a:off x="6212205" y="1156970"/>
            <a:ext cx="5085715" cy="5085715"/>
          </a:xfrm>
          <a:prstGeom prst="rect">
            <a:avLst/>
          </a:prstGeom>
        </p:spPr>
      </p:pic>
      <p:pic>
        <p:nvPicPr>
          <p:cNvPr id="5" name="图片 4" descr="主图4"/>
          <p:cNvPicPr>
            <a:picLocks noChangeAspect="1"/>
          </p:cNvPicPr>
          <p:nvPr/>
        </p:nvPicPr>
        <p:blipFill>
          <a:blip r:embed="rId3"/>
          <a:stretch>
            <a:fillRect/>
          </a:stretch>
        </p:blipFill>
        <p:spPr>
          <a:xfrm>
            <a:off x="880110" y="4953635"/>
            <a:ext cx="1219835" cy="1219835"/>
          </a:xfrm>
          <a:prstGeom prst="rect">
            <a:avLst/>
          </a:prstGeom>
        </p:spPr>
      </p:pic>
      <p:pic>
        <p:nvPicPr>
          <p:cNvPr id="13" name="图片 12" descr="主图03"/>
          <p:cNvPicPr>
            <a:picLocks noChangeAspect="1"/>
          </p:cNvPicPr>
          <p:nvPr/>
        </p:nvPicPr>
        <p:blipFill>
          <a:blip r:embed="rId4"/>
          <a:stretch>
            <a:fillRect/>
          </a:stretch>
        </p:blipFill>
        <p:spPr>
          <a:xfrm>
            <a:off x="2282825" y="4953635"/>
            <a:ext cx="1212850" cy="1212850"/>
          </a:xfrm>
          <a:prstGeom prst="rect">
            <a:avLst/>
          </a:prstGeom>
        </p:spPr>
      </p:pic>
      <p:pic>
        <p:nvPicPr>
          <p:cNvPr id="16" name="图片 15" descr="主图04"/>
          <p:cNvPicPr>
            <a:picLocks noChangeAspect="1"/>
          </p:cNvPicPr>
          <p:nvPr/>
        </p:nvPicPr>
        <p:blipFill>
          <a:blip r:embed="rId5"/>
          <a:stretch>
            <a:fillRect/>
          </a:stretch>
        </p:blipFill>
        <p:spPr>
          <a:xfrm>
            <a:off x="3678555" y="4953635"/>
            <a:ext cx="1214120" cy="1214120"/>
          </a:xfrm>
          <a:prstGeom prst="rect">
            <a:avLst/>
          </a:prstGeom>
        </p:spPr>
      </p:pic>
      <p:pic>
        <p:nvPicPr>
          <p:cNvPr id="11" name="图片 10" descr="透明1176×900 拷贝"/>
          <p:cNvPicPr>
            <a:picLocks noChangeAspect="1"/>
          </p:cNvPicPr>
          <p:nvPr/>
        </p:nvPicPr>
        <p:blipFill>
          <a:blip r:embed="rId6"/>
          <a:stretch>
            <a:fillRect/>
          </a:stretch>
        </p:blipFill>
        <p:spPr>
          <a:xfrm>
            <a:off x="843280" y="295910"/>
            <a:ext cx="669925" cy="669925"/>
          </a:xfrm>
          <a:prstGeom prst="rect">
            <a:avLst/>
          </a:prstGeom>
        </p:spPr>
      </p:pic>
      <p:sp>
        <p:nvSpPr>
          <p:cNvPr id="2" name="文本框 1"/>
          <p:cNvSpPr txBox="1"/>
          <p:nvPr/>
        </p:nvSpPr>
        <p:spPr>
          <a:xfrm>
            <a:off x="762000" y="4656455"/>
            <a:ext cx="6096000" cy="275590"/>
          </a:xfrm>
          <a:prstGeom prst="rect">
            <a:avLst/>
          </a:prstGeom>
          <a:noFill/>
        </p:spPr>
        <p:txBody>
          <a:bodyPr wrap="square" rtlCol="0" anchor="t">
            <a:spAutoFit/>
          </a:bodyPr>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https://item.jd.com/10154569914554.html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6670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sym typeface="+mn-ea"/>
                </a:rPr>
                <a:t>防晒面罩</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01586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50000"/>
              </a:lnSpc>
              <a:spcBef>
                <a:spcPts val="0"/>
              </a:spcBef>
              <a:spcAft>
                <a:spcPts val="0"/>
              </a:spcAft>
              <a:buFont typeface="+mj-lt"/>
            </a:pPr>
            <a:r>
              <a:rPr lang="en-US"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UPF高效防晒，隔离紫外线。同时具备接触凉感，告别油腻的防晒霜</a:t>
            </a:r>
            <a:r>
              <a:rPr lang="zh-CN" sz="1000" dirty="0">
                <a:latin typeface="微软雅黑" panose="020B0503020204020204" pitchFamily="34" charset="-122"/>
                <a:cs typeface="微软雅黑" panose="020B0503020204020204" pitchFamily="34" charset="-122"/>
                <a:sym typeface="+mn-ea"/>
              </a:rPr>
              <a:t>；</a:t>
            </a:r>
            <a:endParaRPr sz="1000" dirty="0">
              <a:latin typeface="微软雅黑" panose="020B0503020204020204" pitchFamily="34" charset="-122"/>
              <a:cs typeface="微软雅黑" panose="020B0503020204020204" pitchFamily="34" charset="-122"/>
            </a:endParaRPr>
          </a:p>
          <a:p>
            <a:pPr>
              <a:lnSpc>
                <a:spcPct val="150000"/>
              </a:lnSpc>
              <a:spcBef>
                <a:spcPts val="0"/>
              </a:spcBef>
              <a:spcAft>
                <a:spcPts val="0"/>
              </a:spcAft>
              <a:buFont typeface="+mj-lt"/>
            </a:pPr>
            <a:r>
              <a:rPr lang="en-US" sz="1000" dirty="0">
                <a:latin typeface="微软雅黑" panose="020B0503020204020204" pitchFamily="34" charset="-122"/>
                <a:cs typeface="微软雅黑" panose="020B0503020204020204" pitchFamily="34" charset="-122"/>
                <a:sym typeface="+mn-ea"/>
              </a:rPr>
              <a:t>2.</a:t>
            </a:r>
            <a:r>
              <a:rPr sz="1000" dirty="0">
                <a:latin typeface="微软雅黑" panose="020B0503020204020204" pitchFamily="34" charset="-122"/>
                <a:cs typeface="微软雅黑" panose="020B0503020204020204" pitchFamily="34" charset="-122"/>
                <a:sym typeface="+mn-ea"/>
              </a:rPr>
              <a:t>强透气的同时采用贴合下颌曲线的立体剪裁工艺处理，修饰脸型显脸小</a:t>
            </a:r>
            <a:r>
              <a:rPr lang="zh-CN" sz="1000" dirty="0">
                <a:latin typeface="微软雅黑" panose="020B0503020204020204" pitchFamily="34" charset="-122"/>
                <a:cs typeface="微软雅黑" panose="020B0503020204020204" pitchFamily="34" charset="-122"/>
                <a:sym typeface="+mn-ea"/>
              </a:rPr>
              <a:t>；</a:t>
            </a:r>
            <a:endParaRPr sz="1000" dirty="0">
              <a:latin typeface="微软雅黑" panose="020B0503020204020204" pitchFamily="34" charset="-122"/>
              <a:cs typeface="微软雅黑" panose="020B0503020204020204" pitchFamily="34" charset="-122"/>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全面防嗮  别让皮肤比你先老  UPF50+给你贴心防护；</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护眼周设计 眼部防晒 隐藏式开口；</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5.</a:t>
            </a:r>
            <a:r>
              <a:rPr lang="zh-CN" altLang="en-US" sz="1000" dirty="0">
                <a:latin typeface="微软雅黑" panose="020B0503020204020204" pitchFamily="34" charset="-122"/>
                <a:cs typeface="微软雅黑" panose="020B0503020204020204" pitchFamily="34" charset="-122"/>
                <a:sym typeface="+mn-ea"/>
              </a:rPr>
              <a:t>自由呼吸  舒适透气面料  迅速散热无闷感。</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15.5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21.5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sz="1400" b="1" dirty="0">
              <a:solidFill>
                <a:schemeClr val="bg1"/>
              </a:solidFill>
              <a:latin typeface="微软雅黑" panose="020B0503020204020204" pitchFamily="34" charset="-122"/>
              <a:cs typeface="微软雅黑" panose="020B0503020204020204" pitchFamily="34" charset="-122"/>
            </a:endParaRPr>
          </a:p>
          <a:p>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https://item.jd.com/100054909464.html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1299210"/>
          </a:xfrm>
          <a:prstGeom prst="rect">
            <a:avLst/>
          </a:prstGeom>
          <a:noFill/>
        </p:spPr>
        <p:txBody>
          <a:bodyPr wrap="square" rtlCol="0">
            <a:noAutofit/>
          </a:bodyPr>
          <a:lstStyle/>
          <a:p>
            <a:pPr algn="l">
              <a:lnSpc>
                <a:spcPct val="150000"/>
              </a:lnSpc>
              <a:buClrTx/>
              <a:buSzTx/>
              <a:buNone/>
            </a:pPr>
            <a:r>
              <a:rPr lang="en-US" altLang="zh-CN" sz="1000" dirty="0">
                <a:latin typeface="微软雅黑" panose="020B0503020204020204" pitchFamily="34" charset="-122"/>
                <a:cs typeface="微软雅黑" panose="020B0503020204020204" pitchFamily="34" charset="-122"/>
                <a:sym typeface="+mn-ea"/>
              </a:rPr>
              <a:t>型号：</a:t>
            </a:r>
            <a:r>
              <a:rPr sz="1000" dirty="0">
                <a:latin typeface="微软雅黑" panose="020B0503020204020204" pitchFamily="34" charset="-122"/>
                <a:cs typeface="微软雅黑" panose="020B0503020204020204" pitchFamily="34" charset="-122"/>
                <a:sym typeface="+mn-ea"/>
              </a:rPr>
              <a:t>YH73104</a:t>
            </a:r>
            <a:endParaRPr sz="1000" dirty="0">
              <a:latin typeface="微软雅黑" panose="020B0503020204020204" pitchFamily="34" charset="-122"/>
              <a:cs typeface="微软雅黑" panose="020B0503020204020204" pitchFamily="34" charset="-122"/>
              <a:sym typeface="+mn-ea"/>
            </a:endParaRPr>
          </a:p>
          <a:p>
            <a:pPr algn="l">
              <a:lnSpc>
                <a:spcPct val="150000"/>
              </a:lnSpc>
            </a:pPr>
            <a:r>
              <a:rPr lang="en-US"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sz="1000" dirty="0">
                <a:latin typeface="微软雅黑" panose="020B0503020204020204" pitchFamily="34" charset="-122"/>
                <a:cs typeface="微软雅黑" panose="020B0503020204020204" pitchFamily="34" charset="-122"/>
                <a:sym typeface="+mn-ea"/>
              </a:rPr>
              <a:t>6941916823564</a:t>
            </a:r>
            <a:r>
              <a:rPr lang="en-US" sz="1000" dirty="0">
                <a:latin typeface="微软雅黑" panose="020B0503020204020204" pitchFamily="34" charset="-122"/>
                <a:cs typeface="微软雅黑" panose="020B0503020204020204" pitchFamily="34" charset="-122"/>
                <a:sym typeface="+mn-ea"/>
              </a:rPr>
              <a:t>白橙</a:t>
            </a:r>
            <a:endParaRPr lang="en-US" sz="1000" dirty="0">
              <a:latin typeface="微软雅黑" panose="020B0503020204020204" pitchFamily="34" charset="-122"/>
              <a:cs typeface="微软雅黑" panose="020B0503020204020204" pitchFamily="34" charset="-122"/>
              <a:sym typeface="+mn-ea"/>
            </a:endParaRPr>
          </a:p>
          <a:p>
            <a:pPr algn="l">
              <a:lnSpc>
                <a:spcPct val="150000"/>
              </a:lnSpc>
            </a:pPr>
            <a:r>
              <a:rPr lang="zh-CN" altLang="en-US" sz="1000" dirty="0">
                <a:latin typeface="微软雅黑" panose="020B0503020204020204" pitchFamily="34" charset="-122"/>
                <a:cs typeface="微软雅黑" panose="020B0503020204020204" pitchFamily="34" charset="-122"/>
                <a:sym typeface="+mn-ea"/>
              </a:rPr>
              <a:t>规格：</a:t>
            </a:r>
            <a:r>
              <a:rPr sz="1000" dirty="0">
                <a:latin typeface="微软雅黑" panose="020B0503020204020204" pitchFamily="34" charset="-122"/>
                <a:cs typeface="微软雅黑" panose="020B0503020204020204" pitchFamily="34" charset="-122"/>
                <a:sym typeface="+mn-ea"/>
              </a:rPr>
              <a:t>14*24CM</a:t>
            </a:r>
            <a:r>
              <a:rPr lang="en-US" sz="1000" dirty="0">
                <a:latin typeface="微软雅黑" panose="020B0503020204020204" pitchFamily="34" charset="-122"/>
                <a:cs typeface="微软雅黑" panose="020B0503020204020204" pitchFamily="34" charset="-122"/>
                <a:sym typeface="+mn-ea"/>
              </a:rPr>
              <a:t>           </a:t>
            </a:r>
            <a:endParaRPr lang="en-US" sz="1000" dirty="0">
              <a:latin typeface="微软雅黑" panose="020B0503020204020204" pitchFamily="34" charset="-122"/>
              <a:cs typeface="微软雅黑" panose="020B0503020204020204" pitchFamily="34" charset="-122"/>
            </a:endParaRPr>
          </a:p>
          <a:p>
            <a:pPr algn="l">
              <a:lnSpc>
                <a:spcPct val="150000"/>
              </a:lnSpc>
            </a:pPr>
            <a:r>
              <a:rPr sz="1000" dirty="0">
                <a:latin typeface="微软雅黑" panose="020B0503020204020204" pitchFamily="34" charset="-122"/>
                <a:cs typeface="微软雅黑" panose="020B0503020204020204" pitchFamily="34" charset="-122"/>
                <a:sym typeface="+mn-ea"/>
              </a:rPr>
              <a:t>商品毛重：16g</a:t>
            </a:r>
            <a:r>
              <a:rPr lang="en-US" sz="1000" dirty="0">
                <a:latin typeface="微软雅黑" panose="020B0503020204020204" pitchFamily="34" charset="-122"/>
                <a:cs typeface="微软雅黑" panose="020B0503020204020204" pitchFamily="34" charset="-122"/>
                <a:sym typeface="+mn-ea"/>
              </a:rPr>
              <a:t>                                                                                       </a:t>
            </a:r>
            <a:r>
              <a:rPr sz="1000" dirty="0">
                <a:latin typeface="微软雅黑" panose="020B0503020204020204" pitchFamily="34" charset="-122"/>
                <a:cs typeface="微软雅黑" panose="020B0503020204020204" pitchFamily="34" charset="-122"/>
                <a:sym typeface="+mn-ea"/>
              </a:rPr>
              <a:t>材质：锦纶+氨纶</a:t>
            </a:r>
            <a:r>
              <a:rPr lang="en-US" sz="1000" dirty="0">
                <a:latin typeface="微软雅黑" panose="020B0503020204020204" pitchFamily="34" charset="-122"/>
                <a:cs typeface="微软雅黑" panose="020B0503020204020204" pitchFamily="34" charset="-122"/>
                <a:sym typeface="+mn-ea"/>
              </a:rPr>
              <a:t>   </a:t>
            </a:r>
            <a:r>
              <a:rPr sz="1000" dirty="0">
                <a:latin typeface="微软雅黑" panose="020B0503020204020204" pitchFamily="34" charset="-122"/>
                <a:cs typeface="微软雅黑" panose="020B0503020204020204" pitchFamily="34" charset="-122"/>
                <a:sym typeface="+mn-ea"/>
              </a:rPr>
              <a:t>功能：防晒</a:t>
            </a:r>
            <a:endParaRPr sz="1000" dirty="0">
              <a:latin typeface="微软雅黑" panose="020B0503020204020204" pitchFamily="34" charset="-122"/>
              <a:cs typeface="微软雅黑" panose="020B0503020204020204" pitchFamily="34" charset="-122"/>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C:/Users/Administrator/Desktop/YH73104/主图/4.jpg4"/>
          <p:cNvPicPr>
            <a:picLocks noChangeAspect="1"/>
          </p:cNvPicPr>
          <p:nvPr/>
        </p:nvPicPr>
        <p:blipFill>
          <a:blip r:embed="rId2"/>
          <a:srcRect/>
          <a:stretch>
            <a:fillRect/>
          </a:stretch>
        </p:blipFill>
        <p:spPr>
          <a:xfrm>
            <a:off x="5881370" y="1010920"/>
            <a:ext cx="5433060" cy="5556250"/>
          </a:xfrm>
          <a:prstGeom prst="rect">
            <a:avLst/>
          </a:prstGeom>
        </p:spPr>
      </p:pic>
      <p:pic>
        <p:nvPicPr>
          <p:cNvPr id="4" name="Picture 4" descr="C:/Users/Administrator/Desktop/YH73104/主图/1.jpg1"/>
          <p:cNvPicPr>
            <a:picLocks noChangeAspect="1" noChangeArrowheads="1"/>
          </p:cNvPicPr>
          <p:nvPr>
            <p:custDataLst>
              <p:tags r:id="rId3"/>
            </p:custDataLst>
          </p:nvPr>
        </p:nvPicPr>
        <p:blipFill>
          <a:blip r:embed="rId4"/>
          <a:srcRect/>
          <a:stretch>
            <a:fillRect/>
          </a:stretch>
        </p:blipFill>
        <p:spPr bwMode="auto">
          <a:xfrm>
            <a:off x="2354580" y="5143500"/>
            <a:ext cx="1569085" cy="1517015"/>
          </a:xfrm>
          <a:prstGeom prst="rect">
            <a:avLst/>
          </a:prstGeom>
          <a:noFill/>
          <a:ln w="9525">
            <a:noFill/>
            <a:miter lim="800000"/>
            <a:headEnd/>
            <a:tailEnd/>
          </a:ln>
          <a:effectLst/>
        </p:spPr>
      </p:pic>
      <p:pic>
        <p:nvPicPr>
          <p:cNvPr id="5" name="Picture 5" descr="C:/Users/Administrator/Desktop/YH73104/主图/2.jpg2"/>
          <p:cNvPicPr>
            <a:picLocks noChangeAspect="1" noChangeArrowheads="1"/>
          </p:cNvPicPr>
          <p:nvPr>
            <p:custDataLst>
              <p:tags r:id="rId5"/>
            </p:custDataLst>
          </p:nvPr>
        </p:nvPicPr>
        <p:blipFill>
          <a:blip r:embed="rId6"/>
          <a:srcRect/>
          <a:stretch>
            <a:fillRect/>
          </a:stretch>
        </p:blipFill>
        <p:spPr bwMode="auto">
          <a:xfrm>
            <a:off x="700405" y="5144135"/>
            <a:ext cx="1569085" cy="1517015"/>
          </a:xfrm>
          <a:prstGeom prst="rect">
            <a:avLst/>
          </a:prstGeom>
          <a:noFill/>
          <a:ln w="9525">
            <a:noFill/>
            <a:miter lim="800000"/>
            <a:headEnd/>
            <a:tailEnd/>
          </a:ln>
          <a:effectLst/>
        </p:spPr>
      </p:pic>
      <p:pic>
        <p:nvPicPr>
          <p:cNvPr id="11" name="Picture 3" descr="C:/Users/Administrator/Desktop/YH73104/主图/3.jpg3"/>
          <p:cNvPicPr>
            <a:picLocks noChangeAspect="1" noChangeArrowheads="1"/>
          </p:cNvPicPr>
          <p:nvPr>
            <p:custDataLst>
              <p:tags r:id="rId7"/>
            </p:custDataLst>
          </p:nvPr>
        </p:nvPicPr>
        <p:blipFill>
          <a:blip r:embed="rId8"/>
          <a:srcRect/>
          <a:stretch>
            <a:fillRect/>
          </a:stretch>
        </p:blipFill>
        <p:spPr bwMode="auto">
          <a:xfrm>
            <a:off x="4008755" y="5144135"/>
            <a:ext cx="1515110" cy="1516380"/>
          </a:xfrm>
          <a:prstGeom prst="rect">
            <a:avLst/>
          </a:prstGeom>
          <a:noFill/>
          <a:ln w="9525">
            <a:noFill/>
            <a:miter lim="800000"/>
            <a:headEnd/>
            <a:tailEnd/>
          </a:ln>
          <a:effectLst/>
        </p:spPr>
      </p:pic>
      <p:pic>
        <p:nvPicPr>
          <p:cNvPr id="3" name="图片 2" descr="透明1176×900 拷贝"/>
          <p:cNvPicPr>
            <a:picLocks noChangeAspect="1"/>
          </p:cNvPicPr>
          <p:nvPr/>
        </p:nvPicPr>
        <p:blipFill>
          <a:blip r:embed="rId9"/>
          <a:stretch>
            <a:fillRect/>
          </a:stretch>
        </p:blipFill>
        <p:spPr>
          <a:xfrm>
            <a:off x="843280" y="295910"/>
            <a:ext cx="669925" cy="669925"/>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6670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防晒面罩</a:t>
              </a: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68598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662555"/>
            <a:ext cx="501586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口罩质地很密，柔软度也非常好，前后由两层棉布组成</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口罩两边分别有一层无纺布，中间是防尘面料，材质比较细腻，能够防止气味和尘土</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3.不含化学物资、高分子材料、胶剂、晶体或相变材料，透气性好</a:t>
            </a:r>
            <a:r>
              <a:rPr lang="zh-CN" altLang="en-US" sz="1000" dirty="0">
                <a:latin typeface="微软雅黑" panose="020B0503020204020204" pitchFamily="34" charset="-122"/>
                <a:cs typeface="微软雅黑" panose="020B0503020204020204" pitchFamily="34" charset="-122"/>
                <a:sym typeface="+mn-ea"/>
              </a:rPr>
              <a:t>。防晒效果绝佳</a:t>
            </a:r>
            <a:br>
              <a:rPr lang="zh-CN" altLang="en-US" sz="1000" dirty="0">
                <a:latin typeface="微软雅黑" panose="020B0503020204020204" pitchFamily="34" charset="-122"/>
                <a:cs typeface="微软雅黑" panose="020B0503020204020204" pitchFamily="34" charset="-122"/>
                <a:sym typeface="+mn-ea"/>
              </a:rPr>
            </a:b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10.28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16.28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18.9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sz="1400" b="1" dirty="0">
              <a:solidFill>
                <a:schemeClr val="bg1"/>
              </a:solidFill>
              <a:latin typeface="微软雅黑" panose="020B0503020204020204" pitchFamily="34" charset="-122"/>
              <a:cs typeface="微软雅黑" panose="020B0503020204020204" pitchFamily="34" charset="-122"/>
            </a:endParaRPr>
          </a:p>
          <a:p>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https://item.jd.com/100200430686.html</a:t>
            </a:r>
            <a:endPar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47775"/>
            <a:ext cx="3541395" cy="1415415"/>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YHZ5502</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6927068774459</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6927068774466</a:t>
            </a:r>
            <a:r>
              <a:rPr lang="zh-CN" altLang="en-US" sz="1000" dirty="0">
                <a:latin typeface="微软雅黑" panose="020B0503020204020204" pitchFamily="34" charset="-122"/>
                <a:cs typeface="微软雅黑" panose="020B0503020204020204" pitchFamily="34" charset="-122"/>
                <a:sym typeface="+mn-ea"/>
              </a:rPr>
              <a:t>深灰、</a:t>
            </a:r>
            <a:r>
              <a:rPr lang="en-US" altLang="zh-CN" sz="1000" dirty="0">
                <a:latin typeface="微软雅黑" panose="020B0503020204020204" pitchFamily="34" charset="-122"/>
                <a:cs typeface="微软雅黑" panose="020B0503020204020204" pitchFamily="34" charset="-122"/>
                <a:sym typeface="+mn-ea"/>
              </a:rPr>
              <a:t>6927068774473</a:t>
            </a:r>
            <a:r>
              <a:rPr lang="zh-CN" altLang="en-US" sz="1000" dirty="0">
                <a:latin typeface="微软雅黑" panose="020B0503020204020204" pitchFamily="34" charset="-122"/>
                <a:cs typeface="微软雅黑" panose="020B0503020204020204" pitchFamily="34" charset="-122"/>
                <a:sym typeface="+mn-ea"/>
              </a:rPr>
              <a:t>浅灰、</a:t>
            </a:r>
            <a:r>
              <a:rPr lang="en-US" altLang="zh-CN" sz="1000" dirty="0">
                <a:latin typeface="微软雅黑" panose="020B0503020204020204" pitchFamily="34" charset="-122"/>
                <a:cs typeface="微软雅黑" panose="020B0503020204020204" pitchFamily="34" charset="-122"/>
                <a:sym typeface="+mn-ea"/>
              </a:rPr>
              <a:t>6927068774480</a:t>
            </a:r>
            <a:r>
              <a:rPr lang="zh-CN" altLang="en-US" sz="1000" dirty="0">
                <a:latin typeface="微软雅黑" panose="020B0503020204020204" pitchFamily="34" charset="-122"/>
                <a:cs typeface="微软雅黑" panose="020B0503020204020204" pitchFamily="34" charset="-122"/>
                <a:sym typeface="+mn-ea"/>
              </a:rPr>
              <a:t>樱花粉</a:t>
            </a:r>
            <a:r>
              <a:rPr lang="en-US" altLang="zh-CN" sz="1000" dirty="0">
                <a:latin typeface="微软雅黑" panose="020B0503020204020204" pitchFamily="34" charset="-122"/>
                <a:cs typeface="微软雅黑" panose="020B0503020204020204" pitchFamily="34" charset="-122"/>
                <a:sym typeface="+mn-ea"/>
              </a:rPr>
              <a:t> </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24.5*12.5CM</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87%</a:t>
            </a:r>
            <a:r>
              <a:rPr lang="zh-CN" altLang="en-US" sz="1000" dirty="0">
                <a:latin typeface="微软雅黑" panose="020B0503020204020204" pitchFamily="34" charset="-122"/>
                <a:cs typeface="微软雅黑" panose="020B0503020204020204" pitchFamily="34" charset="-122"/>
                <a:sym typeface="+mn-ea"/>
              </a:rPr>
              <a:t>锦纶</a:t>
            </a:r>
            <a:r>
              <a:rPr lang="en-US" altLang="zh-CN" sz="1000" dirty="0">
                <a:latin typeface="微软雅黑" panose="020B0503020204020204" pitchFamily="34" charset="-122"/>
                <a:cs typeface="微软雅黑" panose="020B0503020204020204" pitchFamily="34" charset="-122"/>
                <a:sym typeface="+mn-ea"/>
              </a:rPr>
              <a:t> 13%</a:t>
            </a:r>
            <a:r>
              <a:rPr lang="zh-CN" altLang="en-US" sz="1000" dirty="0">
                <a:latin typeface="微软雅黑" panose="020B0503020204020204" pitchFamily="34" charset="-122"/>
                <a:cs typeface="微软雅黑" panose="020B0503020204020204" pitchFamily="34" charset="-122"/>
                <a:sym typeface="+mn-ea"/>
              </a:rPr>
              <a:t>氨纶</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2"/>
          <a:stretch>
            <a:fillRect/>
          </a:stretch>
        </p:blipFill>
        <p:spPr>
          <a:xfrm>
            <a:off x="6296025" y="1120775"/>
            <a:ext cx="4904740" cy="4916170"/>
          </a:xfrm>
          <a:prstGeom prst="rect">
            <a:avLst/>
          </a:prstGeom>
        </p:spPr>
      </p:pic>
      <p:pic>
        <p:nvPicPr>
          <p:cNvPr id="13" name="图片 12"/>
          <p:cNvPicPr>
            <a:picLocks noChangeAspect="1"/>
          </p:cNvPicPr>
          <p:nvPr>
            <p:custDataLst>
              <p:tags r:id="rId3"/>
            </p:custDataLst>
          </p:nvPr>
        </p:nvPicPr>
        <p:blipFill>
          <a:blip r:embed="rId4"/>
          <a:stretch>
            <a:fillRect/>
          </a:stretch>
        </p:blipFill>
        <p:spPr>
          <a:xfrm>
            <a:off x="762000" y="5236210"/>
            <a:ext cx="1414145" cy="1421765"/>
          </a:xfrm>
          <a:prstGeom prst="rect">
            <a:avLst/>
          </a:prstGeom>
        </p:spPr>
      </p:pic>
      <p:pic>
        <p:nvPicPr>
          <p:cNvPr id="14" name="图片 13"/>
          <p:cNvPicPr>
            <a:picLocks noChangeAspect="1"/>
          </p:cNvPicPr>
          <p:nvPr/>
        </p:nvPicPr>
        <p:blipFill>
          <a:blip r:embed="rId5"/>
          <a:stretch>
            <a:fillRect/>
          </a:stretch>
        </p:blipFill>
        <p:spPr>
          <a:xfrm>
            <a:off x="2255520" y="5240655"/>
            <a:ext cx="1624965" cy="1422400"/>
          </a:xfrm>
          <a:prstGeom prst="rect">
            <a:avLst/>
          </a:prstGeom>
        </p:spPr>
      </p:pic>
      <p:pic>
        <p:nvPicPr>
          <p:cNvPr id="16" name="图片 15"/>
          <p:cNvPicPr>
            <a:picLocks noChangeAspect="1"/>
          </p:cNvPicPr>
          <p:nvPr/>
        </p:nvPicPr>
        <p:blipFill>
          <a:blip r:embed="rId6"/>
          <a:stretch>
            <a:fillRect/>
          </a:stretch>
        </p:blipFill>
        <p:spPr>
          <a:xfrm>
            <a:off x="4002405" y="5231130"/>
            <a:ext cx="1532890" cy="1426845"/>
          </a:xfrm>
          <a:prstGeom prst="rect">
            <a:avLst/>
          </a:prstGeom>
        </p:spPr>
      </p:pic>
      <p:pic>
        <p:nvPicPr>
          <p:cNvPr id="11" name="图片 10" descr="透明1176×900 拷贝"/>
          <p:cNvPicPr>
            <a:picLocks noChangeAspect="1"/>
          </p:cNvPicPr>
          <p:nvPr/>
        </p:nvPicPr>
        <p:blipFill>
          <a:blip r:embed="rId7"/>
          <a:stretch>
            <a:fillRect/>
          </a:stretch>
        </p:blipFill>
        <p:spPr>
          <a:xfrm>
            <a:off x="843280" y="295910"/>
            <a:ext cx="669925" cy="66992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570865"/>
            <a:chOff x="763079" y="424406"/>
            <a:chExt cx="10665841" cy="570865"/>
          </a:xfrm>
        </p:grpSpPr>
        <p:sp>
          <p:nvSpPr>
            <p:cNvPr id="26" name="TextBox 7"/>
            <p:cNvSpPr txBox="1"/>
            <p:nvPr/>
          </p:nvSpPr>
          <p:spPr>
            <a:xfrm>
              <a:off x="1003495" y="424406"/>
              <a:ext cx="32766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冰丝防晒面罩</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01586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超广角防晒风吹不易掀；</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隐藏式开口，畅快呼吸；</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卡扣设计，随心调节。</a:t>
            </a: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13.5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19.5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69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https://item.jd.com/10142211607778.html#crumb-wrap</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4529455" cy="1299845"/>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YAF5702</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6927068767628</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6927068767635</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灰色、</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6927068767642</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浅粉</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规格：</a:t>
            </a:r>
            <a:r>
              <a:rPr lang="en-US" sz="1000" dirty="0">
                <a:latin typeface="微软雅黑" panose="020B0503020204020204" pitchFamily="34" charset="-122"/>
                <a:cs typeface="微软雅黑" panose="020B0503020204020204" pitchFamily="34" charset="-122"/>
                <a:sym typeface="+mn-ea"/>
              </a:rPr>
              <a:t>58*28cm</a:t>
            </a:r>
            <a:br>
              <a:rPr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材质：涤纶94% 氨纶6%</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2"/>
          <a:stretch>
            <a:fillRect/>
          </a:stretch>
        </p:blipFill>
        <p:spPr>
          <a:xfrm>
            <a:off x="6273165" y="1120775"/>
            <a:ext cx="5067935" cy="5077460"/>
          </a:xfrm>
          <a:prstGeom prst="rect">
            <a:avLst/>
          </a:prstGeom>
        </p:spPr>
      </p:pic>
      <p:pic>
        <p:nvPicPr>
          <p:cNvPr id="5" name="图片 4"/>
          <p:cNvPicPr>
            <a:picLocks noChangeAspect="1"/>
          </p:cNvPicPr>
          <p:nvPr/>
        </p:nvPicPr>
        <p:blipFill>
          <a:blip r:embed="rId3"/>
          <a:stretch>
            <a:fillRect/>
          </a:stretch>
        </p:blipFill>
        <p:spPr>
          <a:xfrm>
            <a:off x="843280" y="5172710"/>
            <a:ext cx="1493520" cy="1493520"/>
          </a:xfrm>
          <a:prstGeom prst="rect">
            <a:avLst/>
          </a:prstGeom>
        </p:spPr>
      </p:pic>
      <p:pic>
        <p:nvPicPr>
          <p:cNvPr id="7" name="图片 6"/>
          <p:cNvPicPr>
            <a:picLocks noChangeAspect="1"/>
          </p:cNvPicPr>
          <p:nvPr/>
        </p:nvPicPr>
        <p:blipFill>
          <a:blip r:embed="rId4"/>
          <a:stretch>
            <a:fillRect/>
          </a:stretch>
        </p:blipFill>
        <p:spPr>
          <a:xfrm>
            <a:off x="2384425" y="5172710"/>
            <a:ext cx="1495425" cy="1493520"/>
          </a:xfrm>
          <a:prstGeom prst="rect">
            <a:avLst/>
          </a:prstGeom>
        </p:spPr>
      </p:pic>
      <p:pic>
        <p:nvPicPr>
          <p:cNvPr id="11" name="图片 10"/>
          <p:cNvPicPr>
            <a:picLocks noChangeAspect="1"/>
          </p:cNvPicPr>
          <p:nvPr/>
        </p:nvPicPr>
        <p:blipFill>
          <a:blip r:embed="rId5"/>
          <a:stretch>
            <a:fillRect/>
          </a:stretch>
        </p:blipFill>
        <p:spPr>
          <a:xfrm>
            <a:off x="3927475" y="5160645"/>
            <a:ext cx="1469390" cy="1475105"/>
          </a:xfrm>
          <a:prstGeom prst="rect">
            <a:avLst/>
          </a:prstGeom>
        </p:spPr>
      </p:pic>
      <p:pic>
        <p:nvPicPr>
          <p:cNvPr id="2" name="图片 1"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570865"/>
            <a:chOff x="763079" y="424406"/>
            <a:chExt cx="10665841" cy="570865"/>
          </a:xfrm>
        </p:grpSpPr>
        <p:sp>
          <p:nvSpPr>
            <p:cNvPr id="26" name="TextBox 7"/>
            <p:cNvSpPr txBox="1"/>
            <p:nvPr/>
          </p:nvSpPr>
          <p:spPr>
            <a:xfrm>
              <a:off x="1003495" y="424406"/>
              <a:ext cx="288036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rPr>
                <a:t>速干运动帽</a:t>
              </a: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01586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透气轻盈更舒适</a:t>
            </a:r>
            <a:r>
              <a:rPr lang="en-US" altLang="zh-CN" sz="1000" dirty="0">
                <a:latin typeface="微软雅黑" panose="020B0503020204020204" pitchFamily="34" charset="-122"/>
                <a:cs typeface="微软雅黑" panose="020B0503020204020204" pitchFamily="34" charset="-122"/>
                <a:sym typeface="+mn-ea"/>
              </a:rPr>
              <a:t>;</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帽檐加宽，遮阳加倍；</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3.UPF50+</a:t>
            </a:r>
            <a:r>
              <a:rPr lang="zh-CN" altLang="en-US" sz="1000" dirty="0">
                <a:latin typeface="微软雅黑" panose="020B0503020204020204" pitchFamily="34" charset="-122"/>
                <a:cs typeface="微软雅黑" panose="020B0503020204020204" pitchFamily="34" charset="-122"/>
                <a:sym typeface="+mn-ea"/>
              </a:rPr>
              <a:t>遮挡阳光。</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19.56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25.96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https://item.jd.com/10159443391777.html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226435" cy="1259840"/>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YHZ4442</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6941916889287</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6941916889294</a:t>
            </a:r>
            <a:r>
              <a:rPr lang="zh-CN" altLang="en-US" sz="1000" dirty="0">
                <a:latin typeface="微软雅黑" panose="020B0503020204020204" pitchFamily="34" charset="-122"/>
                <a:cs typeface="微软雅黑" panose="020B0503020204020204" pitchFamily="34" charset="-122"/>
                <a:sym typeface="+mn-ea"/>
              </a:rPr>
              <a:t>白色</a:t>
            </a:r>
            <a:r>
              <a:rPr lang="en-US" altLang="zh-CN" sz="1000" dirty="0">
                <a:latin typeface="微软雅黑" panose="020B0503020204020204" pitchFamily="34" charset="-122"/>
                <a:cs typeface="微软雅黑" panose="020B0503020204020204" pitchFamily="34" charset="-122"/>
                <a:sym typeface="+mn-ea"/>
              </a:rPr>
              <a:t> </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尺码： 均码</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帽围：</a:t>
            </a:r>
            <a:r>
              <a:rPr lang="en-US" altLang="zh-CN" sz="1000" dirty="0">
                <a:latin typeface="微软雅黑" panose="020B0503020204020204" pitchFamily="34" charset="-122"/>
                <a:cs typeface="微软雅黑" panose="020B0503020204020204" pitchFamily="34" charset="-122"/>
                <a:sym typeface="+mn-ea"/>
              </a:rPr>
              <a:t> 56-61cm</a:t>
            </a:r>
            <a:endParaRPr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材质：</a:t>
            </a:r>
            <a:r>
              <a:rPr lang="zh-CN" sz="1000" dirty="0">
                <a:latin typeface="微软雅黑" panose="020B0503020204020204" pitchFamily="34" charset="-122"/>
                <a:cs typeface="微软雅黑" panose="020B0503020204020204" pitchFamily="34" charset="-122"/>
                <a:sym typeface="+mn-ea"/>
              </a:rPr>
              <a:t>聚酯纤维</a:t>
            </a:r>
            <a:endParaRPr lang="zh-CN" altLang="en-US" sz="1000" kern="1600" dirty="0">
              <a:solidFill>
                <a:schemeClr val="tx1">
                  <a:lumMod val="50000"/>
                  <a:lumOff val="50000"/>
                </a:schemeClr>
              </a:solidFill>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6397625" y="1156970"/>
            <a:ext cx="4781550" cy="5124450"/>
          </a:xfrm>
          <a:prstGeom prst="rect">
            <a:avLst/>
          </a:prstGeom>
        </p:spPr>
      </p:pic>
      <p:pic>
        <p:nvPicPr>
          <p:cNvPr id="4" name="图片 3"/>
          <p:cNvPicPr>
            <a:picLocks noChangeAspect="1"/>
          </p:cNvPicPr>
          <p:nvPr/>
        </p:nvPicPr>
        <p:blipFill>
          <a:blip r:embed="rId3"/>
          <a:stretch>
            <a:fillRect/>
          </a:stretch>
        </p:blipFill>
        <p:spPr>
          <a:xfrm>
            <a:off x="1003300" y="5191760"/>
            <a:ext cx="1336040" cy="1339215"/>
          </a:xfrm>
          <a:prstGeom prst="rect">
            <a:avLst/>
          </a:prstGeom>
        </p:spPr>
      </p:pic>
      <p:pic>
        <p:nvPicPr>
          <p:cNvPr id="5" name="图片 4"/>
          <p:cNvPicPr>
            <a:picLocks noChangeAspect="1"/>
          </p:cNvPicPr>
          <p:nvPr/>
        </p:nvPicPr>
        <p:blipFill>
          <a:blip r:embed="rId4"/>
          <a:stretch>
            <a:fillRect/>
          </a:stretch>
        </p:blipFill>
        <p:spPr>
          <a:xfrm>
            <a:off x="2449195" y="5163820"/>
            <a:ext cx="1372235" cy="1395730"/>
          </a:xfrm>
          <a:prstGeom prst="rect">
            <a:avLst/>
          </a:prstGeom>
        </p:spPr>
      </p:pic>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3" name="图片 2" descr="3"/>
          <p:cNvPicPr>
            <a:picLocks noChangeAspect="1"/>
          </p:cNvPicPr>
          <p:nvPr/>
        </p:nvPicPr>
        <p:blipFill>
          <a:blip r:embed="rId6"/>
          <a:stretch>
            <a:fillRect/>
          </a:stretch>
        </p:blipFill>
        <p:spPr>
          <a:xfrm>
            <a:off x="3931285" y="5163185"/>
            <a:ext cx="1371600" cy="13716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80X180jpg"/>
          <p:cNvPicPr>
            <a:picLocks noChangeAspect="1"/>
          </p:cNvPicPr>
          <p:nvPr/>
        </p:nvPicPr>
        <p:blipFill>
          <a:blip r:embed="rId1"/>
          <a:stretch>
            <a:fillRect/>
          </a:stretch>
        </p:blipFill>
        <p:spPr>
          <a:xfrm>
            <a:off x="843280" y="298450"/>
            <a:ext cx="667385" cy="667385"/>
          </a:xfrm>
          <a:prstGeom prst="rect">
            <a:avLst/>
          </a:prstGeom>
        </p:spPr>
      </p:pic>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446655" cy="1050290"/>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空顶</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帽</a:t>
              </a: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
            </p:custDataLst>
          </p:nvPr>
        </p:nvCxnSpPr>
        <p:spPr>
          <a:xfrm>
            <a:off x="764540" y="266566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25805" y="2665730"/>
            <a:ext cx="5184775" cy="144843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a:latin typeface="微软雅黑" panose="020B0503020204020204" pitchFamily="34" charset="-122"/>
                <a:cs typeface="微软雅黑" panose="020B0503020204020204" pitchFamily="34" charset="-122"/>
                <a:sym typeface="+mn-ea"/>
              </a:rPr>
              <a:t>夏季遮阳护脸，防晒空顶帽</a:t>
            </a:r>
            <a:r>
              <a:rPr lang="en-US" altLang="zh-CN" sz="1000">
                <a:latin typeface="微软雅黑" panose="020B0503020204020204" pitchFamily="34" charset="-122"/>
                <a:cs typeface="微软雅黑" panose="020B0503020204020204" pitchFamily="34" charset="-122"/>
                <a:sym typeface="+mn-ea"/>
              </a:rPr>
              <a:t>9cm</a:t>
            </a:r>
            <a:r>
              <a:rPr lang="zh-CN" altLang="en-US" sz="1000">
                <a:latin typeface="微软雅黑" panose="020B0503020204020204" pitchFamily="34" charset="-122"/>
                <a:cs typeface="微软雅黑" panose="020B0503020204020204" pitchFamily="34" charset="-122"/>
                <a:sym typeface="+mn-ea"/>
              </a:rPr>
              <a:t>大帽檐</a:t>
            </a:r>
            <a:r>
              <a:rPr lang="en-US" altLang="zh-CN" sz="1000">
                <a:latin typeface="微软雅黑" panose="020B0503020204020204" pitchFamily="34" charset="-122"/>
                <a:cs typeface="微软雅黑" panose="020B0503020204020204" pitchFamily="34" charset="-122"/>
                <a:sym typeface="+mn-ea"/>
              </a:rPr>
              <a:t>,</a:t>
            </a:r>
            <a:r>
              <a:rPr lang="zh-CN" altLang="en-US" sz="1000">
                <a:latin typeface="微软雅黑" panose="020B0503020204020204" pitchFamily="34" charset="-122"/>
                <a:cs typeface="微软雅黑" panose="020B0503020204020204" pitchFamily="34" charset="-122"/>
                <a:sym typeface="+mn-ea"/>
              </a:rPr>
              <a:t>倍护脸部肌肤；</a:t>
            </a:r>
            <a:endParaRPr lang="zh-CN" altLang="en-US" sz="100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a:latin typeface="微软雅黑" panose="020B0503020204020204" pitchFamily="34" charset="-122"/>
                <a:cs typeface="微软雅黑" panose="020B0503020204020204" pitchFamily="34" charset="-122"/>
                <a:sym typeface="+mn-ea"/>
              </a:rPr>
              <a:t>2.</a:t>
            </a:r>
            <a:r>
              <a:rPr lang="zh-CN" altLang="en-US" sz="1000">
                <a:latin typeface="微软雅黑" panose="020B0503020204020204" pitchFamily="34" charset="-122"/>
                <a:cs typeface="微软雅黑" panose="020B0503020204020204" pitchFamily="34" charset="-122"/>
                <a:sym typeface="+mn-ea"/>
              </a:rPr>
              <a:t>帽檐斜视</a:t>
            </a:r>
            <a:r>
              <a:rPr lang="en-US" altLang="zh-CN" sz="1000">
                <a:latin typeface="微软雅黑" panose="020B0503020204020204" pitchFamily="34" charset="-122"/>
                <a:cs typeface="微软雅黑" panose="020B0503020204020204" pitchFamily="34" charset="-122"/>
                <a:sym typeface="+mn-ea"/>
              </a:rPr>
              <a:t> </a:t>
            </a:r>
            <a:r>
              <a:rPr lang="zh-CN" altLang="en-US" sz="1000">
                <a:latin typeface="微软雅黑" panose="020B0503020204020204" pitchFamily="34" charset="-122"/>
                <a:cs typeface="微软雅黑" panose="020B0503020204020204" pitchFamily="34" charset="-122"/>
                <a:sym typeface="+mn-ea"/>
              </a:rPr>
              <a:t>不遮视线；</a:t>
            </a:r>
            <a:endParaRPr lang="zh-CN" altLang="en-US" sz="100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a:latin typeface="微软雅黑" panose="020B0503020204020204" pitchFamily="34" charset="-122"/>
                <a:cs typeface="微软雅黑" panose="020B0503020204020204" pitchFamily="34" charset="-122"/>
                <a:sym typeface="+mn-ea"/>
              </a:rPr>
              <a:t>3.</a:t>
            </a:r>
            <a:r>
              <a:rPr lang="zh-CN" altLang="en-US" sz="1000">
                <a:latin typeface="微软雅黑" panose="020B0503020204020204" pitchFamily="34" charset="-122"/>
                <a:cs typeface="微软雅黑" panose="020B0503020204020204" pitchFamily="34" charset="-122"/>
                <a:sym typeface="+mn-ea"/>
              </a:rPr>
              <a:t>重量约</a:t>
            </a:r>
            <a:r>
              <a:rPr lang="en-US" altLang="zh-CN" sz="1000">
                <a:latin typeface="微软雅黑" panose="020B0503020204020204" pitchFamily="34" charset="-122"/>
                <a:cs typeface="微软雅黑" panose="020B0503020204020204" pitchFamily="34" charset="-122"/>
                <a:sym typeface="+mn-ea"/>
              </a:rPr>
              <a:t>55g</a:t>
            </a:r>
            <a:r>
              <a:rPr lang="zh-CN" altLang="en-US" sz="1000">
                <a:latin typeface="微软雅黑" panose="020B0503020204020204" pitchFamily="34" charset="-122"/>
                <a:cs typeface="微软雅黑" panose="020B0503020204020204" pitchFamily="34" charset="-122"/>
                <a:sym typeface="+mn-ea"/>
              </a:rPr>
              <a:t>，轻量轻微面料，久戴无负担；</a:t>
            </a:r>
            <a:endParaRPr lang="zh-CN" altLang="en-US" sz="100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a:latin typeface="微软雅黑" panose="020B0503020204020204" pitchFamily="34" charset="-122"/>
                <a:cs typeface="微软雅黑" panose="020B0503020204020204" pitchFamily="34" charset="-122"/>
                <a:sym typeface="+mn-ea"/>
              </a:rPr>
              <a:t>4.</a:t>
            </a:r>
            <a:r>
              <a:rPr lang="zh-CN" altLang="en-US" sz="1000">
                <a:latin typeface="微软雅黑" panose="020B0503020204020204" pitchFamily="34" charset="-122"/>
                <a:cs typeface="微软雅黑" panose="020B0503020204020204" pitchFamily="34" charset="-122"/>
                <a:sym typeface="+mn-ea"/>
              </a:rPr>
              <a:t>细密的微孔设计，使空气、面料、肌肤间形成气热微循环，加速散热透气。</a:t>
            </a:r>
            <a:endParaRPr lang="zh-CN" altLang="en-US" sz="100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640715" y="426085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25805" y="4261485"/>
            <a:ext cx="5014595" cy="363220"/>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23.03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29.03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39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640715" y="4624705"/>
            <a:ext cx="5332730" cy="25971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https://item.jd.com/10105139921474.html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99210"/>
            <a:ext cx="3354705" cy="1417320"/>
          </a:xfrm>
          <a:prstGeom prst="rect">
            <a:avLst/>
          </a:prstGeom>
          <a:noFill/>
        </p:spPr>
        <p:txBody>
          <a:bodyPr wrap="square" rtlCol="0">
            <a:noAutofit/>
          </a:bodyPr>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YHZ4470</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6923242175142</a:t>
            </a:r>
            <a:r>
              <a:rPr lang="zh-CN" altLang="en-US" sz="1000">
                <a:ln>
                  <a:noFill/>
                </a:ln>
                <a:effectLst/>
                <a:uLnTx/>
                <a:uFillTx/>
                <a:latin typeface="微软雅黑" panose="020B0503020204020204" pitchFamily="34" charset="-122"/>
                <a:cs typeface="微软雅黑" panose="020B0503020204020204" pitchFamily="34" charset="-122"/>
                <a:sym typeface="+mn-ea"/>
              </a:rPr>
              <a:t>黑色、</a:t>
            </a:r>
            <a:r>
              <a:rPr lang="en-US" altLang="zh-CN" sz="1000">
                <a:ln>
                  <a:noFill/>
                </a:ln>
                <a:effectLst/>
                <a:uLnTx/>
                <a:uFillTx/>
                <a:latin typeface="微软雅黑" panose="020B0503020204020204" pitchFamily="34" charset="-122"/>
                <a:cs typeface="微软雅黑" panose="020B0503020204020204" pitchFamily="34" charset="-122"/>
                <a:sym typeface="+mn-ea"/>
              </a:rPr>
              <a:t>6923242175128</a:t>
            </a:r>
            <a:r>
              <a:rPr lang="zh-CN" altLang="en-US" sz="1000">
                <a:ln>
                  <a:noFill/>
                </a:ln>
                <a:effectLst/>
                <a:uLnTx/>
                <a:uFillTx/>
                <a:latin typeface="微软雅黑" panose="020B0503020204020204" pitchFamily="34" charset="-122"/>
                <a:cs typeface="微软雅黑" panose="020B0503020204020204" pitchFamily="34" charset="-122"/>
                <a:sym typeface="+mn-ea"/>
              </a:rPr>
              <a:t>白色</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n>
                  <a:noFill/>
                </a:ln>
                <a:effectLst/>
                <a:uLnTx/>
                <a:uFillTx/>
                <a:latin typeface="微软雅黑" panose="020B0503020204020204" pitchFamily="34" charset="-122"/>
                <a:cs typeface="微软雅黑" panose="020B0503020204020204" pitchFamily="34" charset="-122"/>
                <a:sym typeface="+mn-ea"/>
              </a:rPr>
              <a:t>材质：</a:t>
            </a:r>
            <a:r>
              <a:rPr lang="en-US" altLang="zh-CN" sz="1000">
                <a:latin typeface="微软雅黑" panose="020B0503020204020204" pitchFamily="34" charset="-122"/>
                <a:cs typeface="微软雅黑" panose="020B0503020204020204" pitchFamily="34" charset="-122"/>
                <a:sym typeface="+mn-ea"/>
              </a:rPr>
              <a:t>100%</a:t>
            </a:r>
            <a:r>
              <a:rPr lang="zh-CN" altLang="en-US" sz="1000">
                <a:latin typeface="微软雅黑" panose="020B0503020204020204" pitchFamily="34" charset="-122"/>
                <a:cs typeface="微软雅黑" panose="020B0503020204020204" pitchFamily="34" charset="-122"/>
                <a:sym typeface="+mn-ea"/>
              </a:rPr>
              <a:t>聚酯纤维</a:t>
            </a:r>
            <a:endParaRPr lang="zh-CN" altLang="en-US" sz="1000">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n>
                  <a:noFill/>
                </a:ln>
                <a:effectLst/>
                <a:uLnTx/>
                <a:uFillTx/>
                <a:latin typeface="微软雅黑" panose="020B0503020204020204" pitchFamily="34" charset="-122"/>
                <a:cs typeface="微软雅黑" panose="020B0503020204020204" pitchFamily="34" charset="-122"/>
                <a:sym typeface="+mn-ea"/>
              </a:rPr>
              <a:t>帽檐</a:t>
            </a:r>
            <a:r>
              <a:rPr lang="zh-CN" sz="1000">
                <a:ln>
                  <a:noFill/>
                </a:ln>
                <a:effectLst/>
                <a:uLnTx/>
                <a:uFillTx/>
                <a:latin typeface="微软雅黑" panose="020B0503020204020204" pitchFamily="34" charset="-122"/>
                <a:cs typeface="微软雅黑" panose="020B0503020204020204" pitchFamily="34" charset="-122"/>
                <a:sym typeface="+mn-ea"/>
              </a:rPr>
              <a:t>宽度：</a:t>
            </a:r>
            <a:r>
              <a:rPr lang="en-US" altLang="zh-CN" sz="1000">
                <a:ln>
                  <a:noFill/>
                </a:ln>
                <a:effectLst/>
                <a:uLnTx/>
                <a:uFillTx/>
                <a:latin typeface="微软雅黑" panose="020B0503020204020204" pitchFamily="34" charset="-122"/>
                <a:cs typeface="微软雅黑" panose="020B0503020204020204" pitchFamily="34" charset="-122"/>
                <a:sym typeface="+mn-ea"/>
              </a:rPr>
              <a:t>9cm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n>
                  <a:noFill/>
                </a:ln>
                <a:effectLst/>
                <a:uLnTx/>
                <a:uFillTx/>
                <a:latin typeface="微软雅黑" panose="020B0503020204020204" pitchFamily="34" charset="-122"/>
                <a:cs typeface="微软雅黑" panose="020B0503020204020204" pitchFamily="34" charset="-122"/>
                <a:sym typeface="+mn-ea"/>
              </a:rPr>
              <a:t>帽围周长：</a:t>
            </a:r>
            <a:r>
              <a:rPr lang="en-US" altLang="zh-CN" sz="1000">
                <a:ln>
                  <a:noFill/>
                </a:ln>
                <a:effectLst/>
                <a:uLnTx/>
                <a:uFillTx/>
                <a:latin typeface="微软雅黑" panose="020B0503020204020204" pitchFamily="34" charset="-122"/>
                <a:cs typeface="微软雅黑" panose="020B0503020204020204" pitchFamily="34" charset="-122"/>
                <a:sym typeface="+mn-ea"/>
              </a:rPr>
              <a:t>55-60cm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6237605" y="1065530"/>
            <a:ext cx="5191125" cy="5181600"/>
          </a:xfrm>
          <a:prstGeom prst="rect">
            <a:avLst/>
          </a:prstGeom>
        </p:spPr>
      </p:pic>
      <p:pic>
        <p:nvPicPr>
          <p:cNvPr id="4" name="图片 3"/>
          <p:cNvPicPr>
            <a:picLocks noChangeAspect="1"/>
          </p:cNvPicPr>
          <p:nvPr/>
        </p:nvPicPr>
        <p:blipFill>
          <a:blip r:embed="rId4"/>
          <a:stretch>
            <a:fillRect/>
          </a:stretch>
        </p:blipFill>
        <p:spPr>
          <a:xfrm>
            <a:off x="843280" y="4975225"/>
            <a:ext cx="1675765" cy="1682115"/>
          </a:xfrm>
          <a:prstGeom prst="rect">
            <a:avLst/>
          </a:prstGeom>
        </p:spPr>
      </p:pic>
      <p:pic>
        <p:nvPicPr>
          <p:cNvPr id="12" name="图片 11"/>
          <p:cNvPicPr>
            <a:picLocks noChangeAspect="1"/>
          </p:cNvPicPr>
          <p:nvPr/>
        </p:nvPicPr>
        <p:blipFill>
          <a:blip r:embed="rId5"/>
          <a:stretch>
            <a:fillRect/>
          </a:stretch>
        </p:blipFill>
        <p:spPr>
          <a:xfrm>
            <a:off x="2644775" y="4975225"/>
            <a:ext cx="1675130" cy="168211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2628900" y="2799080"/>
            <a:ext cx="7173595" cy="1433830"/>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ctr"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其他运动品</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OTHER  SPORTS  PRODUCT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529715"/>
            <a:chOff x="763079" y="424406"/>
            <a:chExt cx="10665841" cy="1529715"/>
          </a:xfrm>
        </p:grpSpPr>
        <p:sp>
          <p:nvSpPr>
            <p:cNvPr id="26" name="TextBox 7"/>
            <p:cNvSpPr txBox="1"/>
            <p:nvPr/>
          </p:nvSpPr>
          <p:spPr>
            <a:xfrm>
              <a:off x="1003495" y="424406"/>
              <a:ext cx="3276600" cy="1529715"/>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软硅胶</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指压板</a:t>
              </a: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489835"/>
            <a:ext cx="5015865" cy="167576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1.</a:t>
            </a:r>
            <a:r>
              <a:rPr sz="900" dirty="0">
                <a:latin typeface="微软雅黑" panose="020B0503020204020204" pitchFamily="34" charset="-122"/>
                <a:cs typeface="微软雅黑" panose="020B0503020204020204" pitchFamily="34" charset="-122"/>
                <a:sym typeface="+mn-ea"/>
              </a:rPr>
              <a:t>具有弹性良好、结实耐用、防滑耐磨的特性，且</a:t>
            </a:r>
            <a:r>
              <a:rPr lang="zh-CN" sz="900" dirty="0">
                <a:latin typeface="微软雅黑" panose="020B0503020204020204" pitchFamily="34" charset="-122"/>
                <a:cs typeface="微软雅黑" panose="020B0503020204020204" pitchFamily="34" charset="-122"/>
                <a:sym typeface="+mn-ea"/>
              </a:rPr>
              <a:t>硅胶</a:t>
            </a:r>
            <a:r>
              <a:rPr sz="900" dirty="0">
                <a:latin typeface="微软雅黑" panose="020B0503020204020204" pitchFamily="34" charset="-122"/>
                <a:cs typeface="微软雅黑" panose="020B0503020204020204" pitchFamily="34" charset="-122"/>
                <a:sym typeface="+mn-ea"/>
              </a:rPr>
              <a:t>材料更为环保健康</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2.</a:t>
            </a:r>
            <a:r>
              <a:rPr lang="zh-CN" altLang="en-US" sz="900" dirty="0">
                <a:latin typeface="微软雅黑" panose="020B0503020204020204" pitchFamily="34" charset="-122"/>
                <a:cs typeface="微软雅黑" panose="020B0503020204020204" pitchFamily="34" charset="-122"/>
                <a:sym typeface="+mn-ea"/>
              </a:rPr>
              <a:t>指压板上布满了不同大小和形状的突出物，有助于刺激足底多个穴位。</a:t>
            </a:r>
            <a:br>
              <a:rPr lang="zh-CN" altLang="en-US"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3.</a:t>
            </a:r>
            <a:r>
              <a:rPr sz="900" dirty="0">
                <a:latin typeface="微软雅黑" panose="020B0503020204020204" pitchFamily="34" charset="-122"/>
                <a:cs typeface="微软雅黑" panose="020B0503020204020204" pitchFamily="34" charset="-122"/>
                <a:sym typeface="+mn-ea"/>
              </a:rPr>
              <a:t>指压板具有多种功能，包括促进血液循环、增进内分泌平衡、排泄体内毒素杂物、加强新陈代谢功能等</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4.</a:t>
            </a:r>
            <a:r>
              <a:rPr sz="900" dirty="0">
                <a:latin typeface="微软雅黑" panose="020B0503020204020204" pitchFamily="34" charset="-122"/>
                <a:cs typeface="微软雅黑" panose="020B0503020204020204" pitchFamily="34" charset="-122"/>
                <a:sym typeface="+mn-ea"/>
              </a:rPr>
              <a:t>适用于大多数人群，特别是需要改善血液循环、缓解脚部疲劳、增强身体灵活性的人群</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5.</a:t>
            </a:r>
            <a:r>
              <a:rPr sz="900" dirty="0">
                <a:latin typeface="微软雅黑" panose="020B0503020204020204" pitchFamily="34" charset="-122"/>
                <a:cs typeface="微软雅黑" panose="020B0503020204020204" pitchFamily="34" charset="-122"/>
                <a:sym typeface="+mn-ea"/>
              </a:rPr>
              <a:t>指压板还可以配合其他运动或训练进行，如瑜伽、深蹲、仰卧起坐等，以增强锻炼效果</a:t>
            </a:r>
            <a:endParaRPr lang="zh-CN" altLang="en-US" sz="9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37.36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一件代发价：</a:t>
            </a:r>
            <a:r>
              <a:rPr lang="en-US" altLang="zh-CN" sz="1400" b="1" dirty="0">
                <a:solidFill>
                  <a:schemeClr val="bg1"/>
                </a:solidFill>
                <a:latin typeface="微软雅黑" panose="020B0503020204020204" pitchFamily="34" charset="-122"/>
                <a:cs typeface="微软雅黑" panose="020B0503020204020204" pitchFamily="34" charset="-122"/>
                <a:sym typeface="+mn-ea"/>
              </a:rPr>
              <a:t>44.36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824730"/>
            <a:ext cx="4237355" cy="20637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https://item.jd.com/10210707312928.html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791585" cy="1478915"/>
          </a:xfrm>
          <a:prstGeom prst="rect">
            <a:avLst/>
          </a:prstGeom>
          <a:noFill/>
        </p:spPr>
        <p:txBody>
          <a:bodyPr wrap="square" rtlCol="0">
            <a:noAutofit/>
          </a:bodyPr>
          <a:p>
            <a:pPr>
              <a:lnSpc>
                <a:spcPct val="150000"/>
              </a:lnSpc>
            </a:pPr>
            <a:r>
              <a:rPr lang="zh-CN" altLang="en-US" sz="800" dirty="0">
                <a:latin typeface="微软雅黑" panose="020B0503020204020204" pitchFamily="34" charset="-122"/>
                <a:cs typeface="微软雅黑" panose="020B0503020204020204" pitchFamily="34" charset="-122"/>
                <a:sym typeface="+mn-ea"/>
              </a:rPr>
              <a:t>型号：</a:t>
            </a:r>
            <a:r>
              <a:rPr lang="en-US" altLang="zh-CN" sz="800" dirty="0">
                <a:latin typeface="微软雅黑" panose="020B0503020204020204" pitchFamily="34" charset="-122"/>
                <a:cs typeface="微软雅黑" panose="020B0503020204020204" pitchFamily="34" charset="-122"/>
                <a:sym typeface="+mn-ea"/>
              </a:rPr>
              <a:t>YWF5807</a:t>
            </a:r>
            <a:br>
              <a:rPr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颜色：</a:t>
            </a:r>
            <a:r>
              <a:rPr lang="zh-CN" sz="800" dirty="0">
                <a:latin typeface="微软雅黑" panose="020B0503020204020204" pitchFamily="34" charset="-122"/>
                <a:cs typeface="微软雅黑" panose="020B0503020204020204" pitchFamily="34" charset="-122"/>
                <a:sym typeface="+mn-ea"/>
              </a:rPr>
              <a:t>紫色</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灰色</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粉色</a:t>
            </a:r>
            <a:br>
              <a:rPr lang="zh-CN" altLang="en-US"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规格：</a:t>
            </a:r>
            <a:r>
              <a:rPr lang="en-US" altLang="zh-CN" sz="800" dirty="0">
                <a:latin typeface="微软雅黑" panose="020B0503020204020204" pitchFamily="34" charset="-122"/>
                <a:cs typeface="微软雅黑" panose="020B0503020204020204" pitchFamily="34" charset="-122"/>
                <a:sym typeface="+mn-ea"/>
              </a:rPr>
              <a:t>45*48</a:t>
            </a:r>
            <a:br>
              <a:rPr lang="zh-CN" altLang="en-US"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材质：硅胶</a:t>
            </a:r>
            <a:endParaRPr lang="en-US" altLang="zh-CN" sz="800" dirty="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pic>
        <p:nvPicPr>
          <p:cNvPr id="4" name="图片 3"/>
          <p:cNvPicPr>
            <a:picLocks noChangeAspect="1"/>
          </p:cNvPicPr>
          <p:nvPr/>
        </p:nvPicPr>
        <p:blipFill>
          <a:blip r:embed="rId3"/>
          <a:stretch>
            <a:fillRect/>
          </a:stretch>
        </p:blipFill>
        <p:spPr>
          <a:xfrm>
            <a:off x="5934075" y="1120775"/>
            <a:ext cx="5866000" cy="5400000"/>
          </a:xfrm>
          <a:prstGeom prst="rect">
            <a:avLst/>
          </a:prstGeom>
        </p:spPr>
      </p:pic>
      <p:pic>
        <p:nvPicPr>
          <p:cNvPr id="5" name="图片 4"/>
          <p:cNvPicPr>
            <a:picLocks noChangeAspect="1"/>
          </p:cNvPicPr>
          <p:nvPr/>
        </p:nvPicPr>
        <p:blipFill>
          <a:blip r:embed="rId4"/>
          <a:stretch>
            <a:fillRect/>
          </a:stretch>
        </p:blipFill>
        <p:spPr>
          <a:xfrm>
            <a:off x="625475" y="5275580"/>
            <a:ext cx="1346835" cy="1245235"/>
          </a:xfrm>
          <a:prstGeom prst="rect">
            <a:avLst/>
          </a:prstGeom>
        </p:spPr>
      </p:pic>
      <p:pic>
        <p:nvPicPr>
          <p:cNvPr id="13" name="图片 12"/>
          <p:cNvPicPr>
            <a:picLocks noChangeAspect="1"/>
          </p:cNvPicPr>
          <p:nvPr/>
        </p:nvPicPr>
        <p:blipFill>
          <a:blip r:embed="rId5"/>
          <a:stretch>
            <a:fillRect/>
          </a:stretch>
        </p:blipFill>
        <p:spPr>
          <a:xfrm>
            <a:off x="2318385" y="5275580"/>
            <a:ext cx="1249680" cy="1236345"/>
          </a:xfrm>
          <a:prstGeom prst="rect">
            <a:avLst/>
          </a:prstGeom>
        </p:spPr>
      </p:pic>
      <p:pic>
        <p:nvPicPr>
          <p:cNvPr id="14" name="图片 13"/>
          <p:cNvPicPr>
            <a:picLocks noChangeAspect="1"/>
          </p:cNvPicPr>
          <p:nvPr/>
        </p:nvPicPr>
        <p:blipFill>
          <a:blip r:embed="rId6"/>
          <a:stretch>
            <a:fillRect/>
          </a:stretch>
        </p:blipFill>
        <p:spPr>
          <a:xfrm>
            <a:off x="3914140" y="5275580"/>
            <a:ext cx="1316355" cy="1255395"/>
          </a:xfrm>
          <a:prstGeom prst="rect">
            <a:avLst/>
          </a:prstGeom>
        </p:spPr>
      </p:pic>
      <p:pic>
        <p:nvPicPr>
          <p:cNvPr id="19" name="图片 18" descr="图片1"/>
          <p:cNvPicPr>
            <a:picLocks noChangeAspect="1"/>
          </p:cNvPicPr>
          <p:nvPr/>
        </p:nvPicPr>
        <p:blipFill>
          <a:blip r:embed="rId7"/>
          <a:stretch>
            <a:fillRect/>
          </a:stretch>
        </p:blipFill>
        <p:spPr>
          <a:xfrm>
            <a:off x="9610725" y="110490"/>
            <a:ext cx="2661920" cy="193103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01574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计数跳绳HX-2302</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270" y="244024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442845"/>
            <a:ext cx="4439285" cy="199898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智能高清显示屏幕</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实时记录各项运动的数据努力看得见</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优质PVC绳体</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耐磨不易打结变形</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3.人体工学手柄 </a:t>
            </a:r>
            <a:r>
              <a:rPr lang="zh-CN" altLang="en-US" sz="1000" dirty="0">
                <a:latin typeface="微软雅黑" panose="020B0503020204020204" pitchFamily="34" charset="-122"/>
                <a:cs typeface="微软雅黑" panose="020B0503020204020204" pitchFamily="34" charset="-122"/>
                <a:sym typeface="+mn-ea"/>
              </a:rPr>
              <a:t>贴合手型防滑舒适</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ABS材质 防滑纹理设计亲肤舒适 久握</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4.目标训练 轻松设定模式任你选 实时传输运动数据热量消耗一目了然</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5.2.8米长加长绳体 绳长免剪 随意调节  全家通用 一根跳绳多样人生</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14591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145915"/>
            <a:ext cx="4970145" cy="38925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79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270" y="4597400"/>
            <a:ext cx="5332730" cy="259715"/>
          </a:xfrm>
          <a:prstGeom prst="rect">
            <a:avLst/>
          </a:prstGeom>
          <a:noFill/>
        </p:spPr>
        <p:txBody>
          <a:bodyPr wrap="square" rtlCol="0">
            <a:no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0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https://item.jd.com/10118378351547.html#crumb-wrap</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270" y="1276350"/>
            <a:ext cx="2850515" cy="1044575"/>
          </a:xfrm>
          <a:prstGeom prst="rect">
            <a:avLst/>
          </a:prstGeom>
          <a:noFill/>
        </p:spPr>
        <p:txBody>
          <a:bodyPr wrap="square" rtlCol="0">
            <a:noAutofit/>
          </a:bodyPr>
          <a:lstStyle/>
          <a:p>
            <a:pPr marL="0" algn="l">
              <a:lnSpc>
                <a:spcPct val="170000"/>
              </a:lnSpc>
              <a:spcBef>
                <a:spcPts val="0"/>
              </a:spcBef>
              <a:spcAft>
                <a:spcPts val="0"/>
              </a:spcAft>
              <a:buClrTx/>
              <a:buSzTx/>
              <a:buFont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型号：YW44101</a:t>
            </a:r>
            <a:endParaRPr lang="zh-CN" altLang="zh-CN" sz="1000" dirty="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dirty="0">
                <a:latin typeface="微软雅黑" panose="020B0503020204020204" pitchFamily="34" charset="-122"/>
                <a:cs typeface="微软雅黑" panose="020B0503020204020204" pitchFamily="34" charset="-122"/>
                <a:sym typeface="+mn-ea"/>
              </a:rPr>
              <a:t>6941916862877</a:t>
            </a:r>
            <a:r>
              <a:rPr lang="zh-CN" altLang="en-US" sz="1000" dirty="0">
                <a:latin typeface="微软雅黑" panose="020B0503020204020204" pitchFamily="34" charset="-122"/>
                <a:cs typeface="微软雅黑" panose="020B0503020204020204" pitchFamily="34" charset="-122"/>
                <a:sym typeface="+mn-ea"/>
              </a:rPr>
              <a:t>黑色</a:t>
            </a:r>
            <a:endParaRPr lang="en-US" altLang="zh-CN" sz="1000" dirty="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规格：</a:t>
            </a:r>
            <a:r>
              <a:rPr sz="1000" dirty="0">
                <a:ln>
                  <a:noFill/>
                </a:ln>
                <a:effectLst/>
                <a:uLnTx/>
                <a:uFillTx/>
                <a:latin typeface="微软雅黑" panose="020B0503020204020204" pitchFamily="34" charset="-122"/>
                <a:cs typeface="微软雅黑" panose="020B0503020204020204" pitchFamily="34" charset="-122"/>
                <a:sym typeface="+mn-ea"/>
              </a:rPr>
              <a:t>绳长2.8m</a:t>
            </a:r>
            <a:endParaRPr sz="1000" dirty="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材质：</a:t>
            </a:r>
            <a:r>
              <a:rPr lang="zh-CN" sz="1000" dirty="0">
                <a:latin typeface="微软雅黑" panose="020B0503020204020204" pitchFamily="34" charset="-122"/>
                <a:cs typeface="微软雅黑" panose="020B0503020204020204" pitchFamily="34" charset="-122"/>
                <a:sym typeface="+mn-ea"/>
              </a:rPr>
              <a:t>ABS+手TPR软件+PVC</a:t>
            </a:r>
            <a:endParaRPr lang="zh-CN" sz="1000">
              <a:latin typeface="微软雅黑" panose="020B0503020204020204" pitchFamily="34" charset="-122"/>
              <a:cs typeface="微软雅黑" panose="020B0503020204020204" pitchFamily="34" charset="-122"/>
              <a:sym typeface="+mn-ea"/>
            </a:endParaRPr>
          </a:p>
        </p:txBody>
      </p:sp>
      <p:pic>
        <p:nvPicPr>
          <p:cNvPr id="2" name="图片 1" descr="C:/Users/Administrator/Desktop/匹克计数跳绳HX-2302（长绳款）YW44101/主图/主图1.jpg主图1"/>
          <p:cNvPicPr>
            <a:picLocks noChangeAspect="1"/>
          </p:cNvPicPr>
          <p:nvPr/>
        </p:nvPicPr>
        <p:blipFill>
          <a:blip r:embed="rId2"/>
          <a:srcRect/>
          <a:stretch>
            <a:fillRect/>
          </a:stretch>
        </p:blipFill>
        <p:spPr>
          <a:xfrm>
            <a:off x="6234430" y="1156335"/>
            <a:ext cx="5344160" cy="5409565"/>
          </a:xfrm>
          <a:prstGeom prst="rect">
            <a:avLst/>
          </a:prstGeom>
        </p:spPr>
      </p:pic>
      <p:pic>
        <p:nvPicPr>
          <p:cNvPr id="5" name="图片 4" descr="C:/Users/Administrator/Desktop/匹克计数跳绳HX-2302（长绳款）YW44101/主图/主图2.jpg主图2"/>
          <p:cNvPicPr>
            <a:picLocks noChangeAspect="1"/>
          </p:cNvPicPr>
          <p:nvPr/>
        </p:nvPicPr>
        <p:blipFill>
          <a:blip r:embed="rId3"/>
          <a:srcRect/>
          <a:stretch>
            <a:fillRect/>
          </a:stretch>
        </p:blipFill>
        <p:spPr>
          <a:xfrm>
            <a:off x="641350" y="4886960"/>
            <a:ext cx="1642110" cy="1748790"/>
          </a:xfrm>
          <a:prstGeom prst="rect">
            <a:avLst/>
          </a:prstGeom>
        </p:spPr>
      </p:pic>
      <p:pic>
        <p:nvPicPr>
          <p:cNvPr id="11" name="图片 10" descr="C:/Users/Administrator/Desktop/匹克计数跳绳HX-2302（长绳款）YW44101/主图/主图3.jpg主图3"/>
          <p:cNvPicPr>
            <a:picLocks noChangeAspect="1"/>
          </p:cNvPicPr>
          <p:nvPr/>
        </p:nvPicPr>
        <p:blipFill>
          <a:blip r:embed="rId4"/>
          <a:srcRect/>
          <a:stretch>
            <a:fillRect/>
          </a:stretch>
        </p:blipFill>
        <p:spPr>
          <a:xfrm>
            <a:off x="2409825" y="4869180"/>
            <a:ext cx="1724025" cy="1766570"/>
          </a:xfrm>
          <a:prstGeom prst="rect">
            <a:avLst/>
          </a:prstGeom>
        </p:spPr>
      </p:pic>
      <p:pic>
        <p:nvPicPr>
          <p:cNvPr id="14" name="图片 13" descr="C:/Users/Administrator/Desktop/匹克计数跳绳HX-2302（长绳款）YW44101/主图/主图4.jpg主图4"/>
          <p:cNvPicPr>
            <a:picLocks noChangeAspect="1"/>
          </p:cNvPicPr>
          <p:nvPr/>
        </p:nvPicPr>
        <p:blipFill>
          <a:blip r:embed="rId5"/>
          <a:srcRect/>
          <a:stretch>
            <a:fillRect/>
          </a:stretch>
        </p:blipFill>
        <p:spPr>
          <a:xfrm>
            <a:off x="4260215" y="4869180"/>
            <a:ext cx="1724025" cy="1766570"/>
          </a:xfrm>
          <a:prstGeom prst="rect">
            <a:avLst/>
          </a:prstGeom>
        </p:spPr>
      </p:pic>
      <p:pic>
        <p:nvPicPr>
          <p:cNvPr id="12" name="图片 11" descr="透明1176×900 拷贝"/>
          <p:cNvPicPr>
            <a:picLocks noChangeAspect="1"/>
          </p:cNvPicPr>
          <p:nvPr/>
        </p:nvPicPr>
        <p:blipFill>
          <a:blip r:embed="rId6"/>
          <a:stretch>
            <a:fillRect/>
          </a:stretch>
        </p:blipFill>
        <p:spPr>
          <a:xfrm>
            <a:off x="843280" y="295910"/>
            <a:ext cx="669925" cy="669925"/>
          </a:xfrm>
          <a:prstGeom prst="rect">
            <a:avLst/>
          </a:prstGeom>
        </p:spPr>
      </p:pic>
      <p:grpSp>
        <p:nvGrpSpPr>
          <p:cNvPr id="15" name="组合 14"/>
          <p:cNvGrpSpPr/>
          <p:nvPr/>
        </p:nvGrpSpPr>
        <p:grpSpPr>
          <a:xfrm>
            <a:off x="11635105" y="-10160"/>
            <a:ext cx="407670" cy="572135"/>
            <a:chOff x="12665" y="620"/>
            <a:chExt cx="642" cy="901"/>
          </a:xfrm>
        </p:grpSpPr>
        <p:sp>
          <p:nvSpPr>
            <p:cNvPr id="3" name="五边形 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20x120 拷贝"/>
            <p:cNvPicPr>
              <a:picLocks noChangeAspect="1"/>
            </p:cNvPicPr>
            <p:nvPr/>
          </p:nvPicPr>
          <p:blipFill>
            <a:blip r:embed="rId7"/>
            <a:stretch>
              <a:fillRect/>
            </a:stretch>
          </p:blipFill>
          <p:spPr>
            <a:xfrm>
              <a:off x="12665" y="749"/>
              <a:ext cx="642" cy="642"/>
            </a:xfrm>
            <a:prstGeom prst="rect">
              <a:avLst/>
            </a:prstGeom>
          </p:spPr>
        </p:pic>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050290"/>
            <a:chOff x="763079" y="424406"/>
            <a:chExt cx="10665841" cy="1050290"/>
          </a:xfrm>
        </p:grpSpPr>
        <p:sp>
          <p:nvSpPr>
            <p:cNvPr id="26" name="TextBox 7"/>
            <p:cNvSpPr txBox="1"/>
            <p:nvPr/>
          </p:nvSpPr>
          <p:spPr>
            <a:xfrm>
              <a:off x="1003495" y="424406"/>
              <a:ext cx="4262120" cy="1050290"/>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咬肌训练器（</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40</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磅）</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524125"/>
            <a:ext cx="5015865" cy="167576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1.</a:t>
            </a:r>
            <a:r>
              <a:rPr lang="zh-CN" altLang="en-US" sz="900" dirty="0">
                <a:latin typeface="微软雅黑" panose="020B0503020204020204" pitchFamily="34" charset="-122"/>
                <a:cs typeface="微软雅黑" panose="020B0503020204020204" pitchFamily="34" charset="-122"/>
                <a:sym typeface="+mn-ea"/>
              </a:rPr>
              <a:t>专为亚洲人嘴型设针圆润倒角优化唇侧舒适无感；</a:t>
            </a:r>
            <a:endParaRPr lang="zh-CN" altLang="en-US" sz="9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2.</a:t>
            </a:r>
            <a:r>
              <a:rPr lang="zh-CN" altLang="en-US" sz="900" dirty="0">
                <a:latin typeface="微软雅黑" panose="020B0503020204020204" pitchFamily="34" charset="-122"/>
                <a:cs typeface="微软雅黑" panose="020B0503020204020204" pitchFamily="34" charset="-122"/>
                <a:sym typeface="+mn-ea"/>
              </a:rPr>
              <a:t>人体工学尺寸设计只为更舒适；</a:t>
            </a:r>
            <a:endParaRPr lang="zh-CN" altLang="en-US" sz="9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3.</a:t>
            </a:r>
            <a:r>
              <a:rPr lang="zh-CN" altLang="en-US" sz="900" dirty="0">
                <a:latin typeface="微软雅黑" panose="020B0503020204020204" pitchFamily="34" charset="-122"/>
                <a:cs typeface="微软雅黑" panose="020B0503020204020204" pitchFamily="34" charset="-122"/>
                <a:sym typeface="+mn-ea"/>
              </a:rPr>
              <a:t>耐高温易清洗不易滋生细菌；</a:t>
            </a:r>
            <a:endParaRPr lang="zh-CN" altLang="en-US" sz="9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4.</a:t>
            </a:r>
            <a:r>
              <a:rPr lang="zh-CN" altLang="en-US" sz="900" dirty="0">
                <a:latin typeface="微软雅黑" panose="020B0503020204020204" pitchFamily="34" charset="-122"/>
                <a:cs typeface="微软雅黑" panose="020B0503020204020204" pitchFamily="34" charset="-122"/>
                <a:sym typeface="+mn-ea"/>
              </a:rPr>
              <a:t>食品级环保硅胶。</a:t>
            </a:r>
            <a:endParaRPr lang="zh-CN" altLang="en-US" sz="9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6.6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一件代发价：</a:t>
            </a:r>
            <a:r>
              <a:rPr lang="en-US" altLang="zh-CN" sz="1400" b="1" dirty="0">
                <a:solidFill>
                  <a:schemeClr val="bg1"/>
                </a:solidFill>
                <a:latin typeface="微软雅黑" panose="020B0503020204020204" pitchFamily="34" charset="-122"/>
                <a:cs typeface="微软雅黑" panose="020B0503020204020204" pitchFamily="34" charset="-122"/>
                <a:sym typeface="+mn-ea"/>
              </a:rPr>
              <a:t>12.6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17.9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5175" y="4771390"/>
            <a:ext cx="5013960" cy="20637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0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https://item.jd.com/100231918277.html?spmTag=YTAyNDAuYjAwMjQ5My5jMDAwMDQwMjcuNSUyM3NrdV9jYXJk</a:t>
            </a:r>
            <a:endParaRPr lang="en-US" altLang="zh-CN" sz="10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791585" cy="1478915"/>
          </a:xfrm>
          <a:prstGeom prst="rect">
            <a:avLst/>
          </a:prstGeom>
          <a:noFill/>
        </p:spPr>
        <p:txBody>
          <a:bodyPr wrap="square" rtlCol="0">
            <a:noAutofit/>
          </a:bodyPr>
          <a:p>
            <a:pPr>
              <a:lnSpc>
                <a:spcPct val="150000"/>
              </a:lnSpc>
            </a:pPr>
            <a:r>
              <a:rPr lang="zh-CN" altLang="en-US" sz="900" dirty="0">
                <a:latin typeface="微软雅黑" panose="020B0503020204020204" pitchFamily="34" charset="-122"/>
                <a:cs typeface="微软雅黑" panose="020B0503020204020204" pitchFamily="34" charset="-122"/>
                <a:sym typeface="+mn-ea"/>
              </a:rPr>
              <a:t>型号：</a:t>
            </a:r>
            <a:r>
              <a:rPr lang="en-US" altLang="zh-CN" sz="900" dirty="0">
                <a:latin typeface="微软雅黑" panose="020B0503020204020204" pitchFamily="34" charset="-122"/>
                <a:cs typeface="微软雅黑" panose="020B0503020204020204" pitchFamily="34" charset="-122"/>
                <a:sym typeface="+mn-ea"/>
              </a:rPr>
              <a:t>YWZ5928</a:t>
            </a:r>
            <a:endParaRPr lang="en-US" altLang="zh-CN" sz="900" dirty="0">
              <a:latin typeface="微软雅黑" panose="020B0503020204020204" pitchFamily="34" charset="-122"/>
              <a:cs typeface="微软雅黑" panose="020B0503020204020204" pitchFamily="34" charset="-122"/>
              <a:sym typeface="+mn-ea"/>
            </a:endParaRPr>
          </a:p>
          <a:p>
            <a:pPr>
              <a:lnSpc>
                <a:spcPct val="150000"/>
              </a:lnSpc>
            </a:pPr>
            <a:r>
              <a:rPr lang="en-US" altLang="zh-CN" sz="900" dirty="0">
                <a:latin typeface="微软雅黑" panose="020B0503020204020204" pitchFamily="34" charset="-122"/>
                <a:cs typeface="微软雅黑" panose="020B0503020204020204" pitchFamily="34" charset="-122"/>
                <a:sym typeface="+mn-ea"/>
              </a:rPr>
              <a:t>69</a:t>
            </a:r>
            <a:r>
              <a:rPr lang="zh-CN" altLang="en-US" sz="900" dirty="0">
                <a:latin typeface="微软雅黑" panose="020B0503020204020204" pitchFamily="34" charset="-122"/>
                <a:cs typeface="微软雅黑" panose="020B0503020204020204" pitchFamily="34" charset="-122"/>
                <a:sym typeface="+mn-ea"/>
              </a:rPr>
              <a:t>码：</a:t>
            </a:r>
            <a:r>
              <a:rPr lang="en-US" altLang="zh-CN" sz="900" dirty="0">
                <a:latin typeface="微软雅黑" panose="020B0503020204020204" pitchFamily="34" charset="-122"/>
                <a:cs typeface="微软雅黑" panose="020B0503020204020204" pitchFamily="34" charset="-122"/>
                <a:sym typeface="+mn-ea"/>
              </a:rPr>
              <a:t>6941881965818</a:t>
            </a:r>
            <a:br>
              <a:rPr sz="900" dirty="0">
                <a:latin typeface="微软雅黑" panose="020B0503020204020204" pitchFamily="34" charset="-122"/>
                <a:cs typeface="微软雅黑" panose="020B0503020204020204" pitchFamily="34" charset="-122"/>
                <a:sym typeface="+mn-ea"/>
              </a:rPr>
            </a:br>
            <a:r>
              <a:rPr lang="zh-CN" altLang="en-US" sz="900" dirty="0">
                <a:latin typeface="微软雅黑" panose="020B0503020204020204" pitchFamily="34" charset="-122"/>
                <a:cs typeface="微软雅黑" panose="020B0503020204020204" pitchFamily="34" charset="-122"/>
                <a:sym typeface="+mn-ea"/>
              </a:rPr>
              <a:t>颜色：</a:t>
            </a:r>
            <a:r>
              <a:rPr lang="zh-CN" sz="900" dirty="0">
                <a:latin typeface="微软雅黑" panose="020B0503020204020204" pitchFamily="34" charset="-122"/>
                <a:cs typeface="微软雅黑" panose="020B0503020204020204" pitchFamily="34" charset="-122"/>
                <a:sym typeface="+mn-ea"/>
              </a:rPr>
              <a:t>灰色</a:t>
            </a:r>
            <a:br>
              <a:rPr lang="zh-CN" altLang="en-US" sz="900" dirty="0">
                <a:latin typeface="微软雅黑" panose="020B0503020204020204" pitchFamily="34" charset="-122"/>
                <a:cs typeface="微软雅黑" panose="020B0503020204020204" pitchFamily="34" charset="-122"/>
                <a:sym typeface="+mn-ea"/>
              </a:rPr>
            </a:br>
            <a:r>
              <a:rPr lang="zh-CN" altLang="en-US" sz="900" dirty="0">
                <a:latin typeface="微软雅黑" panose="020B0503020204020204" pitchFamily="34" charset="-122"/>
                <a:cs typeface="微软雅黑" panose="020B0503020204020204" pitchFamily="34" charset="-122"/>
                <a:sym typeface="+mn-ea"/>
              </a:rPr>
              <a:t>规格：</a:t>
            </a:r>
            <a:r>
              <a:rPr lang="en-US" altLang="zh-CN" sz="900" dirty="0">
                <a:latin typeface="微软雅黑" panose="020B0503020204020204" pitchFamily="34" charset="-122"/>
                <a:cs typeface="微软雅黑" panose="020B0503020204020204" pitchFamily="34" charset="-122"/>
                <a:sym typeface="+mn-ea"/>
              </a:rPr>
              <a:t>4*3.5*3cm</a:t>
            </a:r>
            <a:br>
              <a:rPr lang="zh-CN" altLang="en-US" sz="900" dirty="0">
                <a:latin typeface="微软雅黑" panose="020B0503020204020204" pitchFamily="34" charset="-122"/>
                <a:cs typeface="微软雅黑" panose="020B0503020204020204" pitchFamily="34" charset="-122"/>
                <a:sym typeface="+mn-ea"/>
              </a:rPr>
            </a:br>
            <a:r>
              <a:rPr lang="zh-CN" altLang="en-US" sz="900" dirty="0">
                <a:latin typeface="微软雅黑" panose="020B0503020204020204" pitchFamily="34" charset="-122"/>
                <a:cs typeface="微软雅黑" panose="020B0503020204020204" pitchFamily="34" charset="-122"/>
                <a:sym typeface="+mn-ea"/>
              </a:rPr>
              <a:t>材质：硅胶</a:t>
            </a:r>
            <a:endParaRPr lang="zh-CN" altLang="en-US" sz="900" dirty="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pic>
        <p:nvPicPr>
          <p:cNvPr id="7" name="图片 6"/>
          <p:cNvPicPr>
            <a:picLocks noChangeAspect="1"/>
          </p:cNvPicPr>
          <p:nvPr/>
        </p:nvPicPr>
        <p:blipFill>
          <a:blip r:embed="rId3"/>
          <a:stretch>
            <a:fillRect/>
          </a:stretch>
        </p:blipFill>
        <p:spPr>
          <a:xfrm>
            <a:off x="6361430" y="1283970"/>
            <a:ext cx="5067300" cy="4400550"/>
          </a:xfrm>
          <a:prstGeom prst="rect">
            <a:avLst/>
          </a:prstGeom>
        </p:spPr>
      </p:pic>
      <p:pic>
        <p:nvPicPr>
          <p:cNvPr id="19" name="图片 18" descr="图片1"/>
          <p:cNvPicPr>
            <a:picLocks noChangeAspect="1"/>
          </p:cNvPicPr>
          <p:nvPr/>
        </p:nvPicPr>
        <p:blipFill>
          <a:blip r:embed="rId4"/>
          <a:stretch>
            <a:fillRect/>
          </a:stretch>
        </p:blipFill>
        <p:spPr>
          <a:xfrm>
            <a:off x="9610725" y="110490"/>
            <a:ext cx="2661920" cy="1931035"/>
          </a:xfrm>
          <a:prstGeom prst="rect">
            <a:avLst/>
          </a:prstGeom>
        </p:spPr>
      </p:pic>
      <p:pic>
        <p:nvPicPr>
          <p:cNvPr id="11" name="图片 10"/>
          <p:cNvPicPr>
            <a:picLocks noChangeAspect="1"/>
          </p:cNvPicPr>
          <p:nvPr/>
        </p:nvPicPr>
        <p:blipFill>
          <a:blip r:embed="rId5"/>
          <a:stretch>
            <a:fillRect/>
          </a:stretch>
        </p:blipFill>
        <p:spPr>
          <a:xfrm>
            <a:off x="1044575" y="5498465"/>
            <a:ext cx="1203325" cy="1205865"/>
          </a:xfrm>
          <a:prstGeom prst="rect">
            <a:avLst/>
          </a:prstGeom>
        </p:spPr>
      </p:pic>
      <p:pic>
        <p:nvPicPr>
          <p:cNvPr id="12" name="图片 11"/>
          <p:cNvPicPr>
            <a:picLocks noChangeAspect="1"/>
          </p:cNvPicPr>
          <p:nvPr/>
        </p:nvPicPr>
        <p:blipFill>
          <a:blip r:embed="rId6"/>
          <a:stretch>
            <a:fillRect/>
          </a:stretch>
        </p:blipFill>
        <p:spPr>
          <a:xfrm>
            <a:off x="2338705" y="5498465"/>
            <a:ext cx="1390650" cy="120586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66294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智能蓝牙体脂秤电池款</a:t>
              </a:r>
              <a:r>
                <a:rPr lang="zh-CN" altLang="en-US"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（自带小程序）</a:t>
              </a:r>
              <a:endParaRPr sz="2400" b="1" dirty="0">
                <a:sym typeface="+mn-ea"/>
              </a:endParaRPr>
            </a:p>
            <a:p>
              <a:pPr algn="l">
                <a:lnSpc>
                  <a:spcPct val="130000"/>
                </a:lnSpc>
              </a:pPr>
              <a:endParaRPr lang="zh-CN" altLang="en-US" sz="2400" b="1" dirty="0">
                <a:solidFill>
                  <a:schemeClr val="bg2">
                    <a:lumMod val="25000"/>
                  </a:schemeClr>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0376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1365" y="2651125"/>
            <a:ext cx="549211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en-US" sz="1000">
                <a:ln>
                  <a:noFill/>
                </a:ln>
                <a:effectLst/>
                <a:uLnTx/>
                <a:uFillTx/>
                <a:latin typeface="微软雅黑" panose="020B0503020204020204" pitchFamily="34" charset="-122"/>
                <a:cs typeface="微软雅黑" panose="020B0503020204020204" pitchFamily="34" charset="-122"/>
                <a:sym typeface="+mn-ea"/>
              </a:rPr>
              <a:t>手机</a:t>
            </a:r>
            <a:r>
              <a:rPr lang="en-US" altLang="zh-CN" sz="1000">
                <a:ln>
                  <a:noFill/>
                </a:ln>
                <a:effectLst/>
                <a:uLnTx/>
                <a:uFillTx/>
                <a:latin typeface="微软雅黑" panose="020B0503020204020204" pitchFamily="34" charset="-122"/>
                <a:cs typeface="微软雅黑" panose="020B0503020204020204" pitchFamily="34" charset="-122"/>
                <a:sym typeface="+mn-ea"/>
              </a:rPr>
              <a:t>APP</a:t>
            </a:r>
            <a:r>
              <a:rPr lang="zh-CN" altLang="en-US" sz="1000">
                <a:ln>
                  <a:noFill/>
                </a:ln>
                <a:effectLst/>
                <a:uLnTx/>
                <a:uFillTx/>
                <a:latin typeface="微软雅黑" panose="020B0503020204020204" pitchFamily="34" charset="-122"/>
                <a:cs typeface="微软雅黑" panose="020B0503020204020204" pitchFamily="34" charset="-122"/>
                <a:sym typeface="+mn-ea"/>
              </a:rPr>
              <a:t>蓝牙链接</a:t>
            </a:r>
            <a:r>
              <a:rPr lang="en-US" altLang="zh-CN" sz="1000">
                <a:ln>
                  <a:noFill/>
                </a:ln>
                <a:effectLst/>
                <a:uLnTx/>
                <a:uFillTx/>
                <a:latin typeface="微软雅黑" panose="020B0503020204020204" pitchFamily="34" charset="-122"/>
                <a:cs typeface="微软雅黑" panose="020B0503020204020204" pitchFamily="34" charset="-122"/>
                <a:sym typeface="+mn-ea"/>
              </a:rPr>
              <a:t> </a:t>
            </a:r>
            <a:r>
              <a:rPr lang="zh-CN" altLang="en-US" sz="1000">
                <a:ln>
                  <a:noFill/>
                </a:ln>
                <a:effectLst/>
                <a:uLnTx/>
                <a:uFillTx/>
                <a:latin typeface="微软雅黑" panose="020B0503020204020204" pitchFamily="34" charset="-122"/>
                <a:cs typeface="微软雅黑" panose="020B0503020204020204" pitchFamily="34" charset="-122"/>
                <a:sym typeface="+mn-ea"/>
              </a:rPr>
              <a:t>随手掌握；</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en-US" sz="1000">
                <a:ln>
                  <a:noFill/>
                </a:ln>
                <a:effectLst/>
                <a:uLnTx/>
                <a:uFillTx/>
                <a:latin typeface="微软雅黑" panose="020B0503020204020204" pitchFamily="34" charset="-122"/>
                <a:cs typeface="微软雅黑" panose="020B0503020204020204" pitchFamily="34" charset="-122"/>
                <a:sym typeface="+mn-ea"/>
              </a:rPr>
              <a:t>钢化玻璃制作称面，其强度，安全性，傲视大部分玻璃；</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70000"/>
              </a:lnSpc>
              <a:spcBef>
                <a:spcPts val="0"/>
              </a:spcBef>
              <a:spcAft>
                <a:spcPts val="0"/>
              </a:spcAft>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升级</a:t>
            </a:r>
            <a:r>
              <a:rPr lang="en-US" altLang="zh-CN" sz="1000">
                <a:ln>
                  <a:noFill/>
                </a:ln>
                <a:effectLst/>
                <a:uLnTx/>
                <a:uFillTx/>
                <a:latin typeface="微软雅黑" panose="020B0503020204020204" pitchFamily="34" charset="-122"/>
                <a:cs typeface="微软雅黑" panose="020B0503020204020204" pitchFamily="34" charset="-122"/>
                <a:sym typeface="+mn-ea"/>
              </a:rPr>
              <a:t>26*26cm</a:t>
            </a:r>
            <a:r>
              <a:rPr lang="zh-CN" altLang="en-US" sz="1000">
                <a:ln>
                  <a:noFill/>
                </a:ln>
                <a:effectLst/>
                <a:uLnTx/>
                <a:uFillTx/>
                <a:latin typeface="微软雅黑" panose="020B0503020204020204" pitchFamily="34" charset="-122"/>
                <a:cs typeface="微软雅黑" panose="020B0503020204020204" pitchFamily="34" charset="-122"/>
                <a:sym typeface="+mn-ea"/>
              </a:rPr>
              <a:t>大称面，符合大多数人的称量要求。</a:t>
            </a: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43.62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49.62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4540" y="1225550"/>
            <a:ext cx="4399280" cy="117348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YWF5977</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6941881923320</a:t>
            </a:r>
            <a:r>
              <a:rPr lang="zh-CN" altLang="en-US" sz="1000">
                <a:ln>
                  <a:noFill/>
                </a:ln>
                <a:effectLst/>
                <a:uLnTx/>
                <a:uFillTx/>
                <a:latin typeface="微软雅黑" panose="020B0503020204020204" pitchFamily="34" charset="-122"/>
                <a:cs typeface="微软雅黑" panose="020B0503020204020204" pitchFamily="34" charset="-122"/>
                <a:sym typeface="+mn-ea"/>
              </a:rPr>
              <a:t>黑色</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产品材质：</a:t>
            </a:r>
            <a:r>
              <a:rPr lang="en-US" altLang="zh-CN" sz="1000">
                <a:ln>
                  <a:noFill/>
                </a:ln>
                <a:effectLst/>
                <a:uLnTx/>
                <a:uFillTx/>
                <a:latin typeface="微软雅黑" panose="020B0503020204020204" pitchFamily="34" charset="-122"/>
                <a:cs typeface="微软雅黑" panose="020B0503020204020204" pitchFamily="34" charset="-122"/>
                <a:sym typeface="+mn-ea"/>
              </a:rPr>
              <a:t>PP</a:t>
            </a:r>
            <a:r>
              <a:rPr lang="zh-CN" altLang="en-US" sz="1000">
                <a:ln>
                  <a:noFill/>
                </a:ln>
                <a:effectLst/>
                <a:uLnTx/>
                <a:uFillTx/>
                <a:latin typeface="微软雅黑" panose="020B0503020204020204" pitchFamily="34" charset="-122"/>
                <a:cs typeface="微软雅黑" panose="020B0503020204020204" pitchFamily="34" charset="-122"/>
                <a:sym typeface="+mn-ea"/>
              </a:rPr>
              <a:t>、有机玻璃</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产品尺寸：</a:t>
            </a:r>
            <a:r>
              <a:rPr lang="en-US" altLang="zh-CN" sz="1000">
                <a:ln>
                  <a:noFill/>
                </a:ln>
                <a:effectLst/>
                <a:uLnTx/>
                <a:uFillTx/>
                <a:latin typeface="微软雅黑" panose="020B0503020204020204" pitchFamily="34" charset="-122"/>
                <a:cs typeface="微软雅黑" panose="020B0503020204020204" pitchFamily="34" charset="-122"/>
                <a:sym typeface="+mn-ea"/>
              </a:rPr>
              <a:t>260*260*25mm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2"/>
          <a:stretch>
            <a:fillRect/>
          </a:stretch>
        </p:blipFill>
        <p:spPr>
          <a:xfrm>
            <a:off x="6393180" y="1441450"/>
            <a:ext cx="4853940" cy="4779645"/>
          </a:xfrm>
          <a:prstGeom prst="rect">
            <a:avLst/>
          </a:prstGeom>
        </p:spPr>
      </p:pic>
      <p:pic>
        <p:nvPicPr>
          <p:cNvPr id="11" name="图片 10" descr="透明1176×900 拷贝"/>
          <p:cNvPicPr>
            <a:picLocks noChangeAspect="1"/>
          </p:cNvPicPr>
          <p:nvPr/>
        </p:nvPicPr>
        <p:blipFill>
          <a:blip r:embed="rId3"/>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4"/>
            <a:stretch>
              <a:fillRect/>
            </a:stretch>
          </p:blipFill>
          <p:spPr>
            <a:xfrm>
              <a:off x="12665" y="749"/>
              <a:ext cx="642" cy="642"/>
            </a:xfrm>
            <a:prstGeom prst="rect">
              <a:avLst/>
            </a:prstGeom>
          </p:spPr>
        </p:pic>
      </p:grpSp>
      <p:sp>
        <p:nvSpPr>
          <p:cNvPr id="28" name="文本框 27"/>
          <p:cNvSpPr txBox="1"/>
          <p:nvPr/>
        </p:nvSpPr>
        <p:spPr>
          <a:xfrm>
            <a:off x="843280" y="480758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en-US" sz="1200" dirty="0">
                <a:solidFill>
                  <a:srgbClr val="002060"/>
                </a:solidFill>
                <a:latin typeface="微软雅黑" panose="020B0503020204020204" pitchFamily="34" charset="-122"/>
                <a:cs typeface="微软雅黑 Light" panose="020B0502040204020203" charset="-122"/>
                <a:sym typeface="+mn-ea"/>
              </a:rPr>
              <a:t>https://item.jd.com/10171859178678.html</a:t>
            </a:r>
            <a:endParaRPr lang="zh-CN" altLang="en-US" sz="1200"/>
          </a:p>
          <a:p>
            <a:pPr algn="l">
              <a:lnSpc>
                <a:spcPct val="130000"/>
              </a:lnSpc>
              <a:buClrTx/>
              <a:buSzTx/>
              <a:buNone/>
            </a:pP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1038225" y="5207635"/>
            <a:ext cx="1410335" cy="1412240"/>
          </a:xfrm>
          <a:prstGeom prst="rect">
            <a:avLst/>
          </a:prstGeom>
        </p:spPr>
      </p:pic>
      <p:pic>
        <p:nvPicPr>
          <p:cNvPr id="2" name="图片 1" descr="1"/>
          <p:cNvPicPr>
            <a:picLocks noChangeAspect="1"/>
          </p:cNvPicPr>
          <p:nvPr/>
        </p:nvPicPr>
        <p:blipFill>
          <a:blip r:embed="rId6"/>
          <a:stretch>
            <a:fillRect/>
          </a:stretch>
        </p:blipFill>
        <p:spPr>
          <a:xfrm>
            <a:off x="2547620" y="5207635"/>
            <a:ext cx="1412240" cy="1412240"/>
          </a:xfrm>
          <a:prstGeom prst="rect">
            <a:avLst/>
          </a:prstGeom>
        </p:spPr>
      </p:pic>
      <p:pic>
        <p:nvPicPr>
          <p:cNvPr id="13" name="图片 12" descr="5"/>
          <p:cNvPicPr>
            <a:picLocks noChangeAspect="1"/>
          </p:cNvPicPr>
          <p:nvPr/>
        </p:nvPicPr>
        <p:blipFill>
          <a:blip r:embed="rId7"/>
          <a:stretch>
            <a:fillRect/>
          </a:stretch>
        </p:blipFill>
        <p:spPr>
          <a:xfrm>
            <a:off x="4058920" y="5166995"/>
            <a:ext cx="1452245" cy="145224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3622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筋膜枪</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2635" y="27145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701925"/>
            <a:ext cx="5015865" cy="149352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zh-CN" sz="1000">
                <a:ln>
                  <a:noFill/>
                </a:ln>
                <a:effectLst/>
                <a:uLnTx/>
                <a:uFillTx/>
                <a:latin typeface="微软雅黑" panose="020B0503020204020204" pitchFamily="34" charset="-122"/>
                <a:cs typeface="微软雅黑" panose="020B0503020204020204" pitchFamily="34" charset="-122"/>
                <a:sym typeface="+mn-ea"/>
              </a:rPr>
              <a:t>运动前缓解酸痛</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运动中活络肌群</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运动后激活肌肉；</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2.舒适Q弹按摩头，指腹按压般柔软舒适</a:t>
            </a:r>
            <a:r>
              <a:rPr lang="zh-CN" altLang="en-US" sz="1000">
                <a:ln>
                  <a:noFill/>
                </a:ln>
                <a:effectLst/>
                <a:uLnTx/>
                <a:uFillTx/>
                <a:latin typeface="微软雅黑" panose="020B0503020204020204" pitchFamily="34" charset="-122"/>
                <a:cs typeface="微软雅黑" panose="020B0503020204020204" pitchFamily="34" charset="-122"/>
                <a:sym typeface="+mn-ea"/>
              </a:rPr>
              <a:t>；</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en-US" sz="1000">
                <a:ln>
                  <a:noFill/>
                </a:ln>
                <a:effectLst/>
                <a:uLnTx/>
                <a:uFillTx/>
                <a:latin typeface="微软雅黑" panose="020B0503020204020204" pitchFamily="34" charset="-122"/>
                <a:cs typeface="微软雅黑" panose="020B0503020204020204" pitchFamily="34" charset="-122"/>
                <a:sym typeface="+mn-ea"/>
              </a:rPr>
              <a:t>升级</a:t>
            </a:r>
            <a:r>
              <a:rPr lang="en-US" altLang="zh-CN" sz="1000">
                <a:ln>
                  <a:noFill/>
                </a:ln>
                <a:effectLst/>
                <a:uLnTx/>
                <a:uFillTx/>
                <a:latin typeface="微软雅黑" panose="020B0503020204020204" pitchFamily="34" charset="-122"/>
                <a:cs typeface="微软雅黑" panose="020B0503020204020204" pitchFamily="34" charset="-122"/>
                <a:sym typeface="+mn-ea"/>
              </a:rPr>
              <a:t>锂电池， 持久守护，放电倍率更高，更强续航力</a:t>
            </a:r>
            <a:r>
              <a:rPr lang="zh-CN" altLang="en-US" sz="1000">
                <a:ln>
                  <a:noFill/>
                </a:ln>
                <a:effectLst/>
                <a:uLnTx/>
                <a:uFillTx/>
                <a:latin typeface="微软雅黑" panose="020B0503020204020204" pitchFamily="34" charset="-122"/>
                <a:cs typeface="微软雅黑" panose="020B0503020204020204" pitchFamily="34" charset="-122"/>
                <a:sym typeface="+mn-ea"/>
              </a:rPr>
              <a:t>；</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4.</a:t>
            </a:r>
            <a:r>
              <a:rPr lang="zh-CN" altLang="zh-CN" sz="1000">
                <a:ln>
                  <a:noFill/>
                </a:ln>
                <a:effectLst/>
                <a:uLnTx/>
                <a:uFillTx/>
                <a:latin typeface="微软雅黑" panose="020B0503020204020204" pitchFamily="34" charset="-122"/>
                <a:cs typeface="微软雅黑" panose="020B0503020204020204" pitchFamily="34" charset="-122"/>
                <a:sym typeface="+mn-ea"/>
              </a:rPr>
              <a:t>6挡变速</a:t>
            </a:r>
            <a:r>
              <a:rPr lang="en-US" altLang="zh-CN" sz="1000">
                <a:ln>
                  <a:noFill/>
                </a:ln>
                <a:effectLst/>
                <a:uLnTx/>
                <a:uFillTx/>
                <a:latin typeface="微软雅黑" panose="020B0503020204020204" pitchFamily="34" charset="-122"/>
                <a:cs typeface="微软雅黑" panose="020B0503020204020204" pitchFamily="34" charset="-122"/>
                <a:sym typeface="+mn-ea"/>
              </a:rPr>
              <a:t>.身材小巧.性能强大.随身携带的按摩师</a:t>
            </a:r>
            <a:r>
              <a:rPr lang="zh-CN" altLang="en-US" sz="1000">
                <a:ln>
                  <a:noFill/>
                </a:ln>
                <a:effectLst/>
                <a:uLnTx/>
                <a:uFillTx/>
                <a:latin typeface="微软雅黑" panose="020B0503020204020204" pitchFamily="34" charset="-122"/>
                <a:cs typeface="微软雅黑" panose="020B0503020204020204" pitchFamily="34" charset="-122"/>
                <a:sym typeface="+mn-ea"/>
              </a:rPr>
              <a:t>。</a:t>
            </a:r>
            <a:endParaRPr 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Tx/>
            </a:pPr>
            <a:endParaRPr altLang="zh-CN" sz="1000">
              <a:ln>
                <a:noFill/>
              </a:ln>
              <a:effectLst/>
              <a:uLnTx/>
              <a:uFillTx/>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1890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905" y="4205605"/>
            <a:ext cx="478472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66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72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99845"/>
            <a:ext cx="2850515" cy="1274445"/>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YWF5213</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6941881918579</a:t>
            </a:r>
            <a:r>
              <a:rPr lang="zh-CN" altLang="en-US" sz="1000">
                <a:ln>
                  <a:noFill/>
                </a:ln>
                <a:effectLst/>
                <a:uLnTx/>
                <a:uFillTx/>
                <a:latin typeface="微软雅黑" panose="020B0503020204020204" pitchFamily="34" charset="-122"/>
                <a:cs typeface="微软雅黑" panose="020B0503020204020204" pitchFamily="34" charset="-122"/>
                <a:sym typeface="+mn-ea"/>
              </a:rPr>
              <a:t>白色</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lang="en-US" sz="1000">
                <a:ln>
                  <a:noFill/>
                </a:ln>
                <a:effectLst/>
                <a:uLnTx/>
                <a:uFillTx/>
                <a:latin typeface="微软雅黑" panose="020B0503020204020204" pitchFamily="34" charset="-122"/>
                <a:cs typeface="微软雅黑" panose="020B0503020204020204" pitchFamily="34" charset="-122"/>
                <a:sym typeface="+mn-ea"/>
              </a:rPr>
              <a:t>140*130</a:t>
            </a:r>
            <a:r>
              <a:rPr altLang="zh-CN" sz="1000">
                <a:ln>
                  <a:noFill/>
                </a:ln>
                <a:effectLst/>
                <a:uLnTx/>
                <a:uFillTx/>
                <a:latin typeface="微软雅黑" panose="020B0503020204020204" pitchFamily="34" charset="-122"/>
                <a:cs typeface="微软雅黑" panose="020B0503020204020204" pitchFamily="34" charset="-122"/>
                <a:sym typeface="+mn-ea"/>
              </a:rPr>
              <a:t>mm</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电池容量：</a:t>
            </a:r>
            <a:r>
              <a:rPr lang="en-US" sz="1000">
                <a:ln>
                  <a:noFill/>
                </a:ln>
                <a:effectLst/>
                <a:uLnTx/>
                <a:uFillTx/>
                <a:latin typeface="微软雅黑" panose="020B0503020204020204" pitchFamily="34" charset="-122"/>
                <a:cs typeface="微软雅黑" panose="020B0503020204020204" pitchFamily="34" charset="-122"/>
                <a:sym typeface="+mn-ea"/>
              </a:rPr>
              <a:t>1200</a:t>
            </a:r>
            <a:r>
              <a:rPr sz="1000">
                <a:ln>
                  <a:noFill/>
                </a:ln>
                <a:effectLst/>
                <a:uLnTx/>
                <a:uFillTx/>
                <a:latin typeface="微软雅黑" panose="020B0503020204020204" pitchFamily="34" charset="-122"/>
                <a:cs typeface="微软雅黑" panose="020B0503020204020204" pitchFamily="34" charset="-122"/>
                <a:sym typeface="+mn-ea"/>
              </a:rPr>
              <a:t>mAh </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机身大小：mini/迷你</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ABS</a:t>
            </a:r>
            <a:endParaRPr lang="zh-CN" sz="1000" dirty="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rcRect/>
          <a:stretch>
            <a:fillRect/>
          </a:stretch>
        </p:blipFill>
        <p:spPr>
          <a:xfrm>
            <a:off x="6292215" y="1156970"/>
            <a:ext cx="5136515" cy="4957445"/>
          </a:xfrm>
          <a:prstGeom prst="rect">
            <a:avLst/>
          </a:prstGeom>
        </p:spPr>
      </p:pic>
      <p:pic>
        <p:nvPicPr>
          <p:cNvPr id="11" name="图片 10" descr="透明1176×900 拷贝"/>
          <p:cNvPicPr>
            <a:picLocks noChangeAspect="1"/>
          </p:cNvPicPr>
          <p:nvPr/>
        </p:nvPicPr>
        <p:blipFill>
          <a:blip r:embed="rId3"/>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3" name="五边形 2"/>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4"/>
            <a:stretch>
              <a:fillRect/>
            </a:stretch>
          </p:blipFill>
          <p:spPr>
            <a:xfrm>
              <a:off x="12665" y="749"/>
              <a:ext cx="642" cy="642"/>
            </a:xfrm>
            <a:prstGeom prst="rect">
              <a:avLst/>
            </a:prstGeom>
          </p:spPr>
        </p:pic>
      </p:grpSp>
      <p:sp>
        <p:nvSpPr>
          <p:cNvPr id="28" name="文本框 27"/>
          <p:cNvSpPr txBox="1"/>
          <p:nvPr/>
        </p:nvSpPr>
        <p:spPr>
          <a:xfrm>
            <a:off x="763905" y="455231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sym typeface="+mn-ea"/>
              </a:rPr>
              <a:t>https://item.jd.com/10171243209468.html</a:t>
            </a:r>
            <a:endParaRPr lang="zh-CN" altLang="en-US" sz="1200"/>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5" name="图片 4" descr="2"/>
          <p:cNvPicPr>
            <a:picLocks noChangeAspect="1"/>
          </p:cNvPicPr>
          <p:nvPr/>
        </p:nvPicPr>
        <p:blipFill>
          <a:blip r:embed="rId5"/>
          <a:stretch>
            <a:fillRect/>
          </a:stretch>
        </p:blipFill>
        <p:spPr>
          <a:xfrm>
            <a:off x="916305" y="4919980"/>
            <a:ext cx="1472565" cy="1472565"/>
          </a:xfrm>
          <a:prstGeom prst="rect">
            <a:avLst/>
          </a:prstGeom>
        </p:spPr>
      </p:pic>
      <p:pic>
        <p:nvPicPr>
          <p:cNvPr id="13" name="图片 12" descr="3"/>
          <p:cNvPicPr>
            <a:picLocks noChangeAspect="1"/>
          </p:cNvPicPr>
          <p:nvPr/>
        </p:nvPicPr>
        <p:blipFill>
          <a:blip r:embed="rId6"/>
          <a:stretch>
            <a:fillRect/>
          </a:stretch>
        </p:blipFill>
        <p:spPr>
          <a:xfrm>
            <a:off x="2533650" y="4919980"/>
            <a:ext cx="1472565" cy="1472565"/>
          </a:xfrm>
          <a:prstGeom prst="rect">
            <a:avLst/>
          </a:prstGeom>
        </p:spPr>
      </p:pic>
      <p:pic>
        <p:nvPicPr>
          <p:cNvPr id="14" name="图片 13" descr="5"/>
          <p:cNvPicPr>
            <a:picLocks noChangeAspect="1"/>
          </p:cNvPicPr>
          <p:nvPr/>
        </p:nvPicPr>
        <p:blipFill>
          <a:blip r:embed="rId7"/>
          <a:stretch>
            <a:fillRect/>
          </a:stretch>
        </p:blipFill>
        <p:spPr>
          <a:xfrm>
            <a:off x="4150360" y="4919345"/>
            <a:ext cx="1473200" cy="147320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23622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筋膜枪</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41801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484120"/>
            <a:ext cx="5015865" cy="15976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zh-CN" sz="1000">
                <a:ln>
                  <a:noFill/>
                </a:ln>
                <a:effectLst/>
                <a:uLnTx/>
                <a:uFillTx/>
                <a:latin typeface="微软雅黑" panose="020B0503020204020204" pitchFamily="34" charset="-122"/>
                <a:cs typeface="微软雅黑" panose="020B0503020204020204" pitchFamily="34" charset="-122"/>
                <a:sym typeface="+mn-ea"/>
              </a:rPr>
              <a:t>运动前缓解酸痛</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运动中活络肌群</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运动后激活肌肉</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zh-CN" sz="1000">
                <a:ln>
                  <a:noFill/>
                </a:ln>
                <a:effectLst/>
                <a:uLnTx/>
                <a:uFillTx/>
                <a:latin typeface="微软雅黑" panose="020B0503020204020204" pitchFamily="34" charset="-122"/>
                <a:cs typeface="微软雅黑" panose="020B0503020204020204" pitchFamily="34" charset="-122"/>
                <a:sym typeface="+mn-ea"/>
              </a:rPr>
              <a:t>6mm按摩深度，直击第五层深层肌群</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3.舒适Q弹按摩头，指腹按压般柔软舒适</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4.3C动力锂电池， 持久守护，放电倍率更高，更强续航力</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5.</a:t>
            </a:r>
            <a:r>
              <a:rPr altLang="zh-CN" sz="1000">
                <a:ln>
                  <a:noFill/>
                </a:ln>
                <a:effectLst/>
                <a:uLnTx/>
                <a:uFillTx/>
                <a:latin typeface="微软雅黑" panose="020B0503020204020204" pitchFamily="34" charset="-122"/>
                <a:cs typeface="微软雅黑" panose="020B0503020204020204" pitchFamily="34" charset="-122"/>
                <a:sym typeface="+mn-ea"/>
              </a:rPr>
              <a:t>430g轻巧随行，利用空间法则，打造mini体型，装进包包，随时按摩放松</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1890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905" y="4205605"/>
            <a:ext cx="478472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95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102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18</a:t>
            </a:r>
            <a:r>
              <a:rPr lang="en-US" sz="1400" b="1" dirty="0">
                <a:solidFill>
                  <a:schemeClr val="bg1"/>
                </a:solidFill>
                <a:latin typeface="微软雅黑" panose="020B0503020204020204" pitchFamily="34" charset="-122"/>
                <a:cs typeface="微软雅黑" panose="020B0503020204020204" pitchFamily="34" charset="-122"/>
                <a:sym typeface="+mn-ea"/>
              </a:rPr>
              <a:t>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55231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https://item.jd.com/100065571114.html#none</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186180"/>
            <a:ext cx="3486785" cy="120904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型号：YW73313</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zh-CN" sz="1000">
                <a:ln>
                  <a:noFill/>
                </a:ln>
                <a:effectLst/>
                <a:uLnTx/>
                <a:uFillTx/>
                <a:latin typeface="微软雅黑" panose="020B0503020204020204" pitchFamily="34" charset="-122"/>
                <a:cs typeface="微软雅黑" panose="020B0503020204020204" pitchFamily="34" charset="-122"/>
                <a:sym typeface="+mn-ea"/>
              </a:rPr>
              <a:t>码：</a:t>
            </a:r>
            <a:r>
              <a:rPr altLang="zh-CN" sz="1000">
                <a:ln>
                  <a:noFill/>
                </a:ln>
                <a:effectLst/>
                <a:uLnTx/>
                <a:uFillTx/>
                <a:latin typeface="微软雅黑" panose="020B0503020204020204" pitchFamily="34" charset="-122"/>
                <a:cs typeface="微软雅黑" panose="020B0503020204020204" pitchFamily="34" charset="-122"/>
                <a:sym typeface="+mn-ea"/>
              </a:rPr>
              <a:t>6941916838438</a:t>
            </a:r>
            <a:r>
              <a:rPr lang="zh-CN" sz="1000">
                <a:ln>
                  <a:noFill/>
                </a:ln>
                <a:effectLst/>
                <a:uLnTx/>
                <a:uFillTx/>
                <a:latin typeface="微软雅黑" panose="020B0503020204020204" pitchFamily="34" charset="-122"/>
                <a:cs typeface="微软雅黑" panose="020B0503020204020204" pitchFamily="34" charset="-122"/>
                <a:sym typeface="+mn-ea"/>
              </a:rPr>
              <a:t>黑色、6941916838445粉</a:t>
            </a:r>
            <a:r>
              <a:rPr lang="zh-CN" sz="1000">
                <a:ln>
                  <a:noFill/>
                </a:ln>
                <a:effectLst/>
                <a:uLnTx/>
                <a:uFillTx/>
                <a:latin typeface="微软雅黑" panose="020B0503020204020204" pitchFamily="34" charset="-122"/>
                <a:cs typeface="微软雅黑" panose="020B0503020204020204" pitchFamily="34" charset="-122"/>
                <a:sym typeface="+mn-ea"/>
              </a:rPr>
              <a:t>色</a:t>
            </a:r>
            <a:endParaRPr 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a:t>
            </a:r>
            <a:r>
              <a:rPr altLang="zh-CN" sz="1000">
                <a:ln>
                  <a:noFill/>
                </a:ln>
                <a:effectLst/>
                <a:uLnTx/>
                <a:uFillTx/>
                <a:latin typeface="微软雅黑" panose="020B0503020204020204" pitchFamily="34" charset="-122"/>
                <a:cs typeface="微软雅黑" panose="020B0503020204020204" pitchFamily="34" charset="-122"/>
                <a:sym typeface="+mn-ea"/>
              </a:rPr>
              <a:t>127*140*52mm</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商品毛重：0.</a:t>
            </a:r>
            <a:r>
              <a:rPr lang="en-US" altLang="zh-CN" sz="1000">
                <a:ln>
                  <a:noFill/>
                </a:ln>
                <a:effectLst/>
                <a:uLnTx/>
                <a:uFillTx/>
                <a:latin typeface="微软雅黑" panose="020B0503020204020204" pitchFamily="34" charset="-122"/>
                <a:cs typeface="微软雅黑" panose="020B0503020204020204" pitchFamily="34" charset="-122"/>
                <a:sym typeface="+mn-ea"/>
              </a:rPr>
              <a:t>65</a:t>
            </a:r>
            <a:r>
              <a:rPr lang="zh-CN" altLang="zh-CN" sz="1000">
                <a:ln>
                  <a:noFill/>
                </a:ln>
                <a:effectLst/>
                <a:uLnTx/>
                <a:uFillTx/>
                <a:latin typeface="微软雅黑" panose="020B0503020204020204" pitchFamily="34" charset="-122"/>
                <a:cs typeface="微软雅黑" panose="020B0503020204020204" pitchFamily="34" charset="-122"/>
                <a:sym typeface="+mn-ea"/>
              </a:rPr>
              <a:t>kg</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机身大小：mini/迷你</a:t>
            </a:r>
            <a:endParaRPr lang="zh-CN" sz="1000" dirty="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1"/>
          <p:cNvPicPr>
            <a:picLocks noChangeAspect="1"/>
          </p:cNvPicPr>
          <p:nvPr/>
        </p:nvPicPr>
        <p:blipFill>
          <a:blip r:embed="rId2"/>
          <a:stretch>
            <a:fillRect/>
          </a:stretch>
        </p:blipFill>
        <p:spPr>
          <a:xfrm>
            <a:off x="6234430" y="1120775"/>
            <a:ext cx="5364480" cy="5434965"/>
          </a:xfrm>
          <a:prstGeom prst="rect">
            <a:avLst/>
          </a:prstGeom>
        </p:spPr>
      </p:pic>
      <p:pic>
        <p:nvPicPr>
          <p:cNvPr id="13" name="图片 12"/>
          <p:cNvPicPr>
            <a:picLocks noChangeAspect="1"/>
          </p:cNvPicPr>
          <p:nvPr>
            <p:custDataLst>
              <p:tags r:id="rId3"/>
            </p:custDataLst>
          </p:nvPr>
        </p:nvPicPr>
        <p:blipFill>
          <a:blip r:embed="rId4"/>
          <a:stretch>
            <a:fillRect/>
          </a:stretch>
        </p:blipFill>
        <p:spPr>
          <a:xfrm>
            <a:off x="2382520" y="4942205"/>
            <a:ext cx="1766570" cy="1725930"/>
          </a:xfrm>
          <a:prstGeom prst="rect">
            <a:avLst/>
          </a:prstGeom>
        </p:spPr>
      </p:pic>
      <p:pic>
        <p:nvPicPr>
          <p:cNvPr id="11" name="图片 10" descr="D:/工作资料23年/产品图片/匹克包销品图片/匹克筋膜枪YW73313/主图/4.jpg4"/>
          <p:cNvPicPr>
            <a:picLocks noChangeAspect="1"/>
          </p:cNvPicPr>
          <p:nvPr>
            <p:custDataLst>
              <p:tags r:id="rId5"/>
            </p:custDataLst>
          </p:nvPr>
        </p:nvPicPr>
        <p:blipFill>
          <a:blip r:embed="rId6"/>
          <a:srcRect/>
          <a:stretch>
            <a:fillRect/>
          </a:stretch>
        </p:blipFill>
        <p:spPr>
          <a:xfrm>
            <a:off x="4250690" y="4924425"/>
            <a:ext cx="1848485" cy="1743710"/>
          </a:xfrm>
          <a:prstGeom prst="rect">
            <a:avLst/>
          </a:prstGeom>
        </p:spPr>
      </p:pic>
      <p:pic>
        <p:nvPicPr>
          <p:cNvPr id="12" name="图片 11" descr="D:/工作资料23年/产品图片/匹克包销品图片/匹克筋膜枪YW73313/主图/黑色/1.jpg1"/>
          <p:cNvPicPr>
            <a:picLocks noChangeAspect="1"/>
          </p:cNvPicPr>
          <p:nvPr>
            <p:custDataLst>
              <p:tags r:id="rId7"/>
            </p:custDataLst>
          </p:nvPr>
        </p:nvPicPr>
        <p:blipFill>
          <a:blip r:embed="rId8"/>
          <a:srcRect/>
          <a:stretch>
            <a:fillRect/>
          </a:stretch>
        </p:blipFill>
        <p:spPr>
          <a:xfrm>
            <a:off x="498475" y="4926965"/>
            <a:ext cx="1782445" cy="1741170"/>
          </a:xfrm>
          <a:prstGeom prst="rect">
            <a:avLst/>
          </a:prstGeom>
        </p:spPr>
      </p:pic>
      <p:pic>
        <p:nvPicPr>
          <p:cNvPr id="2" name="图片 1" descr="透明1176×900 拷贝"/>
          <p:cNvPicPr>
            <a:picLocks noChangeAspect="1"/>
          </p:cNvPicPr>
          <p:nvPr/>
        </p:nvPicPr>
        <p:blipFill>
          <a:blip r:embed="rId9"/>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120x120 拷贝"/>
            <p:cNvPicPr>
              <a:picLocks noChangeAspect="1"/>
            </p:cNvPicPr>
            <p:nvPr/>
          </p:nvPicPr>
          <p:blipFill>
            <a:blip r:embed="rId10"/>
            <a:stretch>
              <a:fillRect/>
            </a:stretch>
          </p:blipFill>
          <p:spPr>
            <a:xfrm>
              <a:off x="12665" y="749"/>
              <a:ext cx="642" cy="642"/>
            </a:xfrm>
            <a:prstGeom prst="rect">
              <a:avLst/>
            </a:prstGeom>
          </p:spPr>
        </p:pic>
      </p:gr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3622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筋膜枪</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20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1.</a:t>
            </a:r>
            <a:r>
              <a:rPr lang="zh-CN" altLang="zh-CN" sz="1000">
                <a:ln>
                  <a:noFill/>
                </a:ln>
                <a:effectLst/>
                <a:uLnTx/>
                <a:uFillTx/>
                <a:latin typeface="微软雅黑" panose="020B0503020204020204" pitchFamily="34" charset="-122"/>
                <a:cs typeface="微软雅黑" panose="020B0503020204020204" pitchFamily="34" charset="-122"/>
                <a:sym typeface="+mn-ea"/>
              </a:rPr>
              <a:t>运动前缓解酸痛</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运动中活络肌群</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zh-CN" sz="1000">
                <a:ln>
                  <a:noFill/>
                </a:ln>
                <a:effectLst/>
                <a:uLnTx/>
                <a:uFillTx/>
                <a:latin typeface="微软雅黑" panose="020B0503020204020204" pitchFamily="34" charset="-122"/>
                <a:cs typeface="微软雅黑" panose="020B0503020204020204" pitchFamily="34" charset="-122"/>
                <a:sym typeface="+mn-ea"/>
              </a:rPr>
              <a:t>运动后激活肌肉</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20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2.</a:t>
            </a:r>
            <a:r>
              <a:rPr lang="zh-CN" altLang="zh-CN" sz="1000">
                <a:ln>
                  <a:noFill/>
                </a:ln>
                <a:effectLst/>
                <a:uLnTx/>
                <a:uFillTx/>
                <a:latin typeface="微软雅黑" panose="020B0503020204020204" pitchFamily="34" charset="-122"/>
                <a:cs typeface="微软雅黑" panose="020B0503020204020204" pitchFamily="34" charset="-122"/>
                <a:sym typeface="+mn-ea"/>
              </a:rPr>
              <a:t>4组按摩头按不同需求提供更加舒适的按摩体验</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200000"/>
              </a:lnSpc>
              <a:buClrTx/>
              <a:buSzTx/>
              <a:buFontTx/>
            </a:pPr>
            <a:r>
              <a:rPr lang="en-US" altLang="zh-CN" sz="1000">
                <a:ln>
                  <a:noFill/>
                </a:ln>
                <a:effectLst/>
                <a:uLnTx/>
                <a:uFillTx/>
                <a:latin typeface="微软雅黑" panose="020B0503020204020204" pitchFamily="34" charset="-122"/>
                <a:cs typeface="微软雅黑" panose="020B0503020204020204" pitchFamily="34" charset="-122"/>
                <a:sym typeface="+mn-ea"/>
              </a:rPr>
              <a:t>3.</a:t>
            </a:r>
            <a:r>
              <a:rPr lang="zh-CN" altLang="zh-CN" sz="1000">
                <a:ln>
                  <a:noFill/>
                </a:ln>
                <a:effectLst/>
                <a:uLnTx/>
                <a:uFillTx/>
                <a:latin typeface="微软雅黑" panose="020B0503020204020204" pitchFamily="34" charset="-122"/>
                <a:cs typeface="微软雅黑" panose="020B0503020204020204" pitchFamily="34" charset="-122"/>
                <a:sym typeface="+mn-ea"/>
              </a:rPr>
              <a:t>6挡变速</a:t>
            </a:r>
            <a:r>
              <a:rPr lang="en-US" altLang="zh-CN" sz="1000">
                <a:ln>
                  <a:noFill/>
                </a:ln>
                <a:effectLst/>
                <a:uLnTx/>
                <a:uFillTx/>
                <a:latin typeface="微软雅黑" panose="020B0503020204020204" pitchFamily="34" charset="-122"/>
                <a:cs typeface="微软雅黑" panose="020B0503020204020204" pitchFamily="34" charset="-122"/>
                <a:sym typeface="+mn-ea"/>
              </a:rPr>
              <a:t>.身材小巧.性能强大.随身携带的按摩师</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138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a:t>
            </a:r>
            <a:r>
              <a:rPr lang="en-US" sz="1400" b="1" dirty="0">
                <a:solidFill>
                  <a:schemeClr val="bg1"/>
                </a:solidFill>
                <a:latin typeface="微软雅黑" panose="020B0503020204020204" pitchFamily="34" charset="-122"/>
                <a:cs typeface="微软雅黑" panose="020B0503020204020204" pitchFamily="34" charset="-122"/>
                <a:sym typeface="+mn-ea"/>
              </a:rPr>
              <a:t>98</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https://item.jd.com/10096566300423.html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997325" cy="1482090"/>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型号：YX91220</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zh-CN" sz="1000">
                <a:ln>
                  <a:noFill/>
                </a:ln>
                <a:effectLst/>
                <a:uLnTx/>
                <a:uFillTx/>
                <a:latin typeface="微软雅黑" panose="020B0503020204020204" pitchFamily="34" charset="-122"/>
                <a:cs typeface="微软雅黑" panose="020B0503020204020204" pitchFamily="34" charset="-122"/>
                <a:sym typeface="+mn-ea"/>
              </a:rPr>
              <a:t>码：6923242176378</a:t>
            </a:r>
            <a:r>
              <a:rPr lang="zh-CN" altLang="en-US" sz="1000">
                <a:ln>
                  <a:noFill/>
                </a:ln>
                <a:effectLst/>
                <a:uLnTx/>
                <a:uFillTx/>
                <a:latin typeface="微软雅黑" panose="020B0503020204020204" pitchFamily="34" charset="-122"/>
                <a:cs typeface="微软雅黑" panose="020B0503020204020204" pitchFamily="34" charset="-122"/>
                <a:sym typeface="+mn-ea"/>
              </a:rPr>
              <a:t>红色</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规格：2</a:t>
            </a:r>
            <a:r>
              <a:rPr lang="en-US" altLang="zh-CN" sz="1000">
                <a:ln>
                  <a:noFill/>
                </a:ln>
                <a:effectLst/>
                <a:uLnTx/>
                <a:uFillTx/>
                <a:latin typeface="微软雅黑" panose="020B0503020204020204" pitchFamily="34" charset="-122"/>
                <a:cs typeface="微软雅黑" panose="020B0503020204020204" pitchFamily="34" charset="-122"/>
                <a:sym typeface="+mn-ea"/>
              </a:rPr>
              <a:t>00* 50*200mm</a:t>
            </a:r>
            <a:endParaRPr lang="en-US"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商品毛重：0.</a:t>
            </a:r>
            <a:r>
              <a:rPr lang="en-US" altLang="zh-CN" sz="1000">
                <a:ln>
                  <a:noFill/>
                </a:ln>
                <a:effectLst/>
                <a:uLnTx/>
                <a:uFillTx/>
                <a:latin typeface="微软雅黑" panose="020B0503020204020204" pitchFamily="34" charset="-122"/>
                <a:cs typeface="微软雅黑" panose="020B0503020204020204" pitchFamily="34" charset="-122"/>
                <a:sym typeface="+mn-ea"/>
              </a:rPr>
              <a:t>65</a:t>
            </a:r>
            <a:r>
              <a:rPr lang="zh-CN" altLang="zh-CN" sz="1000">
                <a:ln>
                  <a:noFill/>
                </a:ln>
                <a:effectLst/>
                <a:uLnTx/>
                <a:uFillTx/>
                <a:latin typeface="微软雅黑" panose="020B0503020204020204" pitchFamily="34" charset="-122"/>
                <a:cs typeface="微软雅黑" panose="020B0503020204020204" pitchFamily="34" charset="-122"/>
                <a:sym typeface="+mn-ea"/>
              </a:rPr>
              <a:t>kg</a:t>
            </a:r>
            <a:endParaRPr lang="zh-CN" altLang="zh-CN" sz="100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额定电压：5V</a:t>
            </a:r>
            <a:endParaRPr lang="zh-CN" sz="1000">
              <a:latin typeface="微软雅黑" panose="020B0503020204020204" pitchFamily="34" charset="-122"/>
              <a:cs typeface="微软雅黑" panose="020B0503020204020204" pitchFamily="34" charset="-122"/>
              <a:sym typeface="+mn-ea"/>
            </a:endParaRPr>
          </a:p>
        </p:txBody>
      </p:sp>
      <p:pic>
        <p:nvPicPr>
          <p:cNvPr id="3" name="图片 2" descr="D:\产品图片\包销品图片\20.匹克筋膜枪 红YX91220\匹克筋膜枪 红YX91220\主图\1.jpg1"/>
          <p:cNvPicPr>
            <a:picLocks noChangeAspect="1"/>
          </p:cNvPicPr>
          <p:nvPr>
            <p:custDataLst>
              <p:tags r:id="rId2"/>
            </p:custDataLst>
          </p:nvPr>
        </p:nvPicPr>
        <p:blipFill>
          <a:blip r:embed="rId3"/>
          <a:srcRect/>
          <a:stretch>
            <a:fillRect/>
          </a:stretch>
        </p:blipFill>
        <p:spPr>
          <a:xfrm>
            <a:off x="6096635" y="1120775"/>
            <a:ext cx="5163185" cy="5278120"/>
          </a:xfrm>
          <a:prstGeom prst="rect">
            <a:avLst/>
          </a:prstGeom>
        </p:spPr>
      </p:pic>
      <p:pic>
        <p:nvPicPr>
          <p:cNvPr id="4" name="图片 3" descr="5"/>
          <p:cNvPicPr>
            <a:picLocks noChangeAspect="1"/>
          </p:cNvPicPr>
          <p:nvPr>
            <p:custDataLst>
              <p:tags r:id="rId4"/>
            </p:custDataLst>
          </p:nvPr>
        </p:nvPicPr>
        <p:blipFill>
          <a:blip r:embed="rId5"/>
          <a:stretch>
            <a:fillRect/>
          </a:stretch>
        </p:blipFill>
        <p:spPr>
          <a:xfrm>
            <a:off x="4034155" y="5189855"/>
            <a:ext cx="1514475" cy="1514475"/>
          </a:xfrm>
          <a:prstGeom prst="rect">
            <a:avLst/>
          </a:prstGeom>
        </p:spPr>
      </p:pic>
      <p:pic>
        <p:nvPicPr>
          <p:cNvPr id="5" name="图片 4" descr="3"/>
          <p:cNvPicPr>
            <a:picLocks noChangeAspect="1"/>
          </p:cNvPicPr>
          <p:nvPr>
            <p:custDataLst>
              <p:tags r:id="rId6"/>
            </p:custDataLst>
          </p:nvPr>
        </p:nvPicPr>
        <p:blipFill>
          <a:blip r:embed="rId7"/>
          <a:stretch>
            <a:fillRect/>
          </a:stretch>
        </p:blipFill>
        <p:spPr>
          <a:xfrm>
            <a:off x="727710" y="5189855"/>
            <a:ext cx="1508760" cy="1508760"/>
          </a:xfrm>
          <a:prstGeom prst="rect">
            <a:avLst/>
          </a:prstGeom>
        </p:spPr>
      </p:pic>
      <p:pic>
        <p:nvPicPr>
          <p:cNvPr id="11" name="图片 10"/>
          <p:cNvPicPr>
            <a:picLocks noChangeAspect="1"/>
          </p:cNvPicPr>
          <p:nvPr>
            <p:custDataLst>
              <p:tags r:id="rId8"/>
            </p:custDataLst>
          </p:nvPr>
        </p:nvPicPr>
        <p:blipFill>
          <a:blip r:embed="rId9"/>
          <a:stretch>
            <a:fillRect/>
          </a:stretch>
        </p:blipFill>
        <p:spPr>
          <a:xfrm>
            <a:off x="2411730" y="5189855"/>
            <a:ext cx="1547495" cy="1512570"/>
          </a:xfrm>
          <a:prstGeom prst="rect">
            <a:avLst/>
          </a:prstGeom>
        </p:spPr>
      </p:pic>
      <p:pic>
        <p:nvPicPr>
          <p:cNvPr id="2" name="图片 1"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2" name="五边形 1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503146"/>
            <a:ext cx="10665841" cy="462985"/>
            <a:chOff x="763079" y="503146"/>
            <a:chExt cx="10665841" cy="462985"/>
          </a:xfrm>
        </p:grpSpPr>
        <p:sp>
          <p:nvSpPr>
            <p:cNvPr id="26" name="TextBox 7"/>
            <p:cNvSpPr txBox="1"/>
            <p:nvPr/>
          </p:nvSpPr>
          <p:spPr>
            <a:xfrm>
              <a:off x="1003495" y="503146"/>
              <a:ext cx="2667000" cy="460375"/>
            </a:xfrm>
            <a:prstGeom prst="rect">
              <a:avLst/>
            </a:prstGeom>
            <a:noFill/>
          </p:spPr>
          <p:txBody>
            <a:bodyPr wrap="none" rtlCol="0">
              <a:spAutoFit/>
            </a:bodyPr>
            <a:lstStyle/>
            <a:p>
              <a:pPr algn="l"/>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飞力士棒</a:t>
              </a:r>
              <a:endParaRPr lang="en-US" altLang="zh-CN" sz="2400" b="1" dirty="0">
                <a:solidFill>
                  <a:schemeClr val="bg2">
                    <a:lumMod val="25000"/>
                  </a:schemeClr>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01586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buClrTx/>
              <a:buSzTx/>
              <a:buFont typeface="+mj-lt"/>
              <a:buNone/>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mn-ea"/>
                <a:cs typeface="+mn-ea"/>
                <a:sym typeface="+mn-ea"/>
              </a:rPr>
              <a:t>高弹玻璃纤维棒，实心棒体多重防断</a:t>
            </a:r>
            <a:r>
              <a:rPr lang="en-US" altLang="zh-CN" sz="1000" dirty="0">
                <a:latin typeface="+mn-ea"/>
                <a:cs typeface="+mn-ea"/>
                <a:sym typeface="+mn-ea"/>
              </a:rPr>
              <a:t> </a:t>
            </a:r>
            <a:r>
              <a:rPr lang="zh-CN" altLang="en-US" sz="1000" dirty="0">
                <a:latin typeface="+mn-ea"/>
                <a:cs typeface="+mn-ea"/>
                <a:sym typeface="+mn-ea"/>
              </a:rPr>
              <a:t>环保更安全；</a:t>
            </a:r>
            <a:endParaRPr lang="zh-CN" altLang="en-US" sz="1000" dirty="0">
              <a:latin typeface="+mn-ea"/>
              <a:cs typeface="+mn-ea"/>
              <a:sym typeface="+mn-ea"/>
            </a:endParaRPr>
          </a:p>
          <a:p>
            <a:pPr algn="l">
              <a:lnSpc>
                <a:spcPct val="150000"/>
              </a:lnSpc>
              <a:buClrTx/>
              <a:buSzTx/>
              <a:buFont typeface="+mj-lt"/>
              <a:buNone/>
            </a:pPr>
            <a:r>
              <a:rPr lang="en-US" altLang="zh-CN" sz="1000" dirty="0">
                <a:latin typeface="+mn-ea"/>
                <a:cs typeface="+mn-ea"/>
                <a:sym typeface="+mn-ea"/>
              </a:rPr>
              <a:t>2.</a:t>
            </a:r>
            <a:r>
              <a:rPr lang="zh-CN" altLang="en-US" sz="1000" dirty="0">
                <a:latin typeface="+mn-ea"/>
                <a:cs typeface="+mn-ea"/>
                <a:sym typeface="+mn-ea"/>
              </a:rPr>
              <a:t>软硅胶防滑手柄，加强防滑</a:t>
            </a:r>
            <a:r>
              <a:rPr lang="en-US" altLang="zh-CN" sz="1000" dirty="0">
                <a:latin typeface="+mn-ea"/>
                <a:cs typeface="+mn-ea"/>
                <a:sym typeface="+mn-ea"/>
              </a:rPr>
              <a:t> </a:t>
            </a:r>
            <a:r>
              <a:rPr lang="zh-CN" altLang="en-US" sz="1000" dirty="0">
                <a:latin typeface="+mn-ea"/>
                <a:cs typeface="+mn-ea"/>
                <a:sym typeface="+mn-ea"/>
              </a:rPr>
              <a:t>舒适透气；</a:t>
            </a:r>
            <a:endParaRPr lang="zh-CN" altLang="en-US" sz="1000" dirty="0">
              <a:latin typeface="+mn-ea"/>
              <a:cs typeface="+mn-ea"/>
              <a:sym typeface="+mn-ea"/>
            </a:endParaRPr>
          </a:p>
          <a:p>
            <a:pPr algn="l">
              <a:lnSpc>
                <a:spcPct val="150000"/>
              </a:lnSpc>
              <a:buClrTx/>
              <a:buSzTx/>
              <a:buFont typeface="+mj-lt"/>
              <a:buNone/>
            </a:pPr>
            <a:r>
              <a:rPr lang="en-US" altLang="zh-CN" sz="1000" dirty="0">
                <a:latin typeface="+mn-ea"/>
                <a:cs typeface="+mn-ea"/>
                <a:sym typeface="+mn-ea"/>
              </a:rPr>
              <a:t>3.</a:t>
            </a:r>
            <a:r>
              <a:rPr lang="zh-CN" altLang="en-US" sz="1000" dirty="0">
                <a:latin typeface="+mn-ea"/>
                <a:cs typeface="+mn-ea"/>
                <a:sym typeface="+mn-ea"/>
              </a:rPr>
              <a:t>内置插销</a:t>
            </a:r>
            <a:r>
              <a:rPr lang="en-US" altLang="zh-CN" sz="1000" dirty="0">
                <a:latin typeface="+mn-ea"/>
                <a:cs typeface="+mn-ea"/>
                <a:sym typeface="+mn-ea"/>
              </a:rPr>
              <a:t> </a:t>
            </a:r>
            <a:r>
              <a:rPr lang="zh-CN" altLang="en-US" sz="1000" dirty="0">
                <a:latin typeface="+mn-ea"/>
                <a:cs typeface="+mn-ea"/>
                <a:sym typeface="+mn-ea"/>
              </a:rPr>
              <a:t>保障安全，特殊安装固定工艺</a:t>
            </a:r>
            <a:r>
              <a:rPr lang="en-US" altLang="zh-CN" sz="1000" dirty="0">
                <a:latin typeface="+mn-ea"/>
                <a:cs typeface="+mn-ea"/>
                <a:sym typeface="+mn-ea"/>
              </a:rPr>
              <a:t> </a:t>
            </a:r>
            <a:r>
              <a:rPr lang="zh-CN" altLang="en-US" sz="1000" dirty="0">
                <a:latin typeface="+mn-ea"/>
                <a:cs typeface="+mn-ea"/>
                <a:sym typeface="+mn-ea"/>
              </a:rPr>
              <a:t>谨防脱落。</a:t>
            </a:r>
            <a:endParaRPr lang="zh-CN" altLang="en-US" sz="1000" dirty="0">
              <a:latin typeface="+mn-ea"/>
              <a:cs typeface="+mn-ea"/>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79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905" y="1260475"/>
            <a:ext cx="3115945" cy="1068705"/>
          </a:xfrm>
          <a:prstGeom prst="rect">
            <a:avLst/>
          </a:prstGeom>
          <a:noFill/>
        </p:spPr>
        <p:txBody>
          <a:bodyPr wrap="square" rtlCol="0">
            <a:noAutofit/>
          </a:bodyPr>
          <a:lstStyle/>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YW71451</a:t>
            </a:r>
            <a:endParaRPr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6923242169578</a:t>
            </a:r>
            <a:r>
              <a:rPr lang="zh-CN" altLang="en-US" sz="1000">
                <a:ln>
                  <a:noFill/>
                </a:ln>
                <a:effectLst/>
                <a:uLnTx/>
                <a:uFillTx/>
                <a:latin typeface="微软雅黑" panose="020B0503020204020204" pitchFamily="34" charset="-122"/>
                <a:cs typeface="微软雅黑" panose="020B0503020204020204" pitchFamily="34" charset="-122"/>
                <a:sym typeface="+mn-ea"/>
              </a:rPr>
              <a:t>黑白</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颜色：黑</a:t>
            </a:r>
            <a:r>
              <a:rPr lang="zh-CN" sz="1000">
                <a:ln>
                  <a:noFill/>
                </a:ln>
                <a:effectLst/>
                <a:uLnTx/>
                <a:uFillTx/>
                <a:latin typeface="微软雅黑" panose="020B0503020204020204" pitchFamily="34" charset="-122"/>
                <a:cs typeface="微软雅黑" panose="020B0503020204020204" pitchFamily="34" charset="-122"/>
                <a:sym typeface="+mn-ea"/>
              </a:rPr>
              <a:t>白</a:t>
            </a:r>
            <a:endParaRPr 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材质：</a:t>
            </a:r>
            <a:r>
              <a:rPr lang="en-US" altLang="zh-CN" sz="1000">
                <a:ln>
                  <a:noFill/>
                </a:ln>
                <a:effectLst/>
                <a:uLnTx/>
                <a:uFillTx/>
                <a:latin typeface="微软雅黑" panose="020B0503020204020204" pitchFamily="34" charset="-122"/>
                <a:cs typeface="微软雅黑" panose="020B0503020204020204" pitchFamily="34" charset="-122"/>
                <a:sym typeface="+mn-ea"/>
              </a:rPr>
              <a:t>TPR+</a:t>
            </a:r>
            <a:r>
              <a:rPr lang="zh-CN" altLang="en-US" sz="1000">
                <a:ln>
                  <a:noFill/>
                </a:ln>
                <a:effectLst/>
                <a:uLnTx/>
                <a:uFillTx/>
                <a:latin typeface="微软雅黑" panose="020B0503020204020204" pitchFamily="34" charset="-122"/>
                <a:cs typeface="微软雅黑" panose="020B0503020204020204" pitchFamily="34" charset="-122"/>
                <a:sym typeface="+mn-ea"/>
              </a:rPr>
              <a:t>玻璃纤维</a:t>
            </a:r>
            <a:r>
              <a:rPr lang="zh-CN" altLang="en-US" sz="1000">
                <a:ln>
                  <a:noFill/>
                </a:ln>
                <a:effectLst/>
                <a:uLnTx/>
                <a:uFillTx/>
                <a:latin typeface="微软雅黑" panose="020B0503020204020204" pitchFamily="34" charset="-122"/>
                <a:cs typeface="微软雅黑" panose="020B0503020204020204" pitchFamily="34" charset="-122"/>
                <a:sym typeface="+mn-ea"/>
              </a:rPr>
              <a:t>杆</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7" name="图片 6" descr="主图1"/>
          <p:cNvPicPr>
            <a:picLocks noChangeAspect="1"/>
          </p:cNvPicPr>
          <p:nvPr/>
        </p:nvPicPr>
        <p:blipFill>
          <a:blip r:embed="rId2"/>
          <a:stretch>
            <a:fillRect/>
          </a:stretch>
        </p:blipFill>
        <p:spPr>
          <a:xfrm>
            <a:off x="6021070" y="1120775"/>
            <a:ext cx="5407660" cy="5407660"/>
          </a:xfrm>
          <a:prstGeom prst="rect">
            <a:avLst/>
          </a:prstGeom>
        </p:spPr>
      </p:pic>
      <p:pic>
        <p:nvPicPr>
          <p:cNvPr id="12" name="图片 11" descr="主图4"/>
          <p:cNvPicPr>
            <a:picLocks noChangeAspect="1"/>
          </p:cNvPicPr>
          <p:nvPr/>
        </p:nvPicPr>
        <p:blipFill>
          <a:blip r:embed="rId3"/>
          <a:stretch>
            <a:fillRect/>
          </a:stretch>
        </p:blipFill>
        <p:spPr>
          <a:xfrm>
            <a:off x="2431415" y="4871085"/>
            <a:ext cx="1643380" cy="1643380"/>
          </a:xfrm>
          <a:prstGeom prst="rect">
            <a:avLst/>
          </a:prstGeom>
        </p:spPr>
      </p:pic>
      <p:pic>
        <p:nvPicPr>
          <p:cNvPr id="14" name="图片 13" descr="主图5"/>
          <p:cNvPicPr>
            <a:picLocks noChangeAspect="1"/>
          </p:cNvPicPr>
          <p:nvPr/>
        </p:nvPicPr>
        <p:blipFill>
          <a:blip r:embed="rId4"/>
          <a:stretch>
            <a:fillRect/>
          </a:stretch>
        </p:blipFill>
        <p:spPr>
          <a:xfrm>
            <a:off x="4135755" y="4871085"/>
            <a:ext cx="1642745" cy="1642745"/>
          </a:xfrm>
          <a:prstGeom prst="rect">
            <a:avLst/>
          </a:prstGeom>
        </p:spPr>
      </p:pic>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grpSp>
        <p:nvGrpSpPr>
          <p:cNvPr id="2" name="组合 1"/>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120x120 拷贝"/>
            <p:cNvPicPr>
              <a:picLocks noChangeAspect="1"/>
            </p:cNvPicPr>
            <p:nvPr/>
          </p:nvPicPr>
          <p:blipFill>
            <a:blip r:embed="rId6"/>
            <a:stretch>
              <a:fillRect/>
            </a:stretch>
          </p:blipFill>
          <p:spPr>
            <a:xfrm>
              <a:off x="12665" y="749"/>
              <a:ext cx="642" cy="642"/>
            </a:xfrm>
            <a:prstGeom prst="rect">
              <a:avLst/>
            </a:prstGeom>
          </p:spPr>
        </p:pic>
      </p:grpSp>
      <p:pic>
        <p:nvPicPr>
          <p:cNvPr id="2050" name="Picture 2"/>
          <p:cNvPicPr>
            <a:picLocks noChangeAspect="1" noChangeArrowheads="1"/>
          </p:cNvPicPr>
          <p:nvPr/>
        </p:nvPicPr>
        <p:blipFill>
          <a:blip r:embed="rId7"/>
          <a:srcRect/>
          <a:stretch>
            <a:fillRect/>
          </a:stretch>
        </p:blipFill>
        <p:spPr bwMode="auto">
          <a:xfrm>
            <a:off x="732790" y="4871085"/>
            <a:ext cx="1637665" cy="1637665"/>
          </a:xfrm>
          <a:prstGeom prst="rect">
            <a:avLst/>
          </a:prstGeom>
          <a:noFill/>
          <a:ln w="9525">
            <a:noFill/>
            <a:miter lim="800000"/>
            <a:headEnd/>
            <a:tailEnd/>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529715"/>
            <a:chOff x="763079" y="424406"/>
            <a:chExt cx="10665841" cy="1529715"/>
          </a:xfrm>
        </p:grpSpPr>
        <p:sp>
          <p:nvSpPr>
            <p:cNvPr id="26" name="TextBox 7"/>
            <p:cNvSpPr txBox="1"/>
            <p:nvPr/>
          </p:nvSpPr>
          <p:spPr>
            <a:xfrm>
              <a:off x="1003495" y="424406"/>
              <a:ext cx="236220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登山杖</a:t>
              </a: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489835"/>
            <a:ext cx="5334635" cy="167576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800" dirty="0">
                <a:latin typeface="+mn-ea"/>
                <a:cs typeface="+mn-ea"/>
                <a:sym typeface="+mn-ea"/>
              </a:rPr>
              <a:t>1.</a:t>
            </a:r>
            <a:r>
              <a:rPr lang="zh-CN" altLang="en-US" sz="800" dirty="0">
                <a:latin typeface="+mn-ea"/>
                <a:cs typeface="+mn-ea"/>
                <a:sym typeface="+mn-ea"/>
              </a:rPr>
              <a:t>铝合金材质密度低，重量较轻，相较于钢制登山杖可减轻约</a:t>
            </a:r>
            <a:r>
              <a:rPr lang="en-US" altLang="zh-CN" sz="800" dirty="0">
                <a:latin typeface="+mn-ea"/>
                <a:cs typeface="+mn-ea"/>
                <a:sym typeface="+mn-ea"/>
              </a:rPr>
              <a:t>30%-50%</a:t>
            </a:r>
            <a:r>
              <a:rPr lang="zh-CN" altLang="en-US" sz="800" dirty="0">
                <a:latin typeface="+mn-ea"/>
                <a:cs typeface="+mn-ea"/>
                <a:sym typeface="+mn-ea"/>
              </a:rPr>
              <a:t>的重量</a:t>
            </a:r>
            <a:endParaRPr lang="zh-CN" altLang="en-US" sz="800" dirty="0">
              <a:latin typeface="+mn-ea"/>
              <a:cs typeface="+mn-ea"/>
              <a:sym typeface="+mn-ea"/>
            </a:endParaRPr>
          </a:p>
          <a:p>
            <a:pPr>
              <a:lnSpc>
                <a:spcPct val="170000"/>
              </a:lnSpc>
              <a:spcBef>
                <a:spcPts val="0"/>
              </a:spcBef>
              <a:spcAft>
                <a:spcPts val="0"/>
              </a:spcAft>
              <a:buFont typeface="+mj-lt"/>
            </a:pPr>
            <a:r>
              <a:rPr lang="en-US" altLang="zh-CN" sz="800" dirty="0">
                <a:latin typeface="+mn-ea"/>
                <a:cs typeface="+mn-ea"/>
                <a:sym typeface="+mn-ea"/>
              </a:rPr>
              <a:t>2.</a:t>
            </a:r>
            <a:r>
              <a:rPr lang="zh-CN" altLang="en-US" sz="800" dirty="0">
                <a:latin typeface="+mn-ea"/>
                <a:cs typeface="+mn-ea"/>
                <a:sym typeface="+mn-ea"/>
              </a:rPr>
              <a:t>具有较高的抗拉强度和抗疲劳性能，能够承受较大的压力和冲击力</a:t>
            </a:r>
            <a:br>
              <a:rPr lang="zh-CN" altLang="en-US" sz="800" dirty="0">
                <a:latin typeface="+mn-ea"/>
                <a:cs typeface="+mn-ea"/>
                <a:sym typeface="+mn-ea"/>
              </a:rPr>
            </a:br>
            <a:r>
              <a:rPr lang="en-US" altLang="zh-CN" sz="800" dirty="0">
                <a:latin typeface="+mn-ea"/>
                <a:cs typeface="+mn-ea"/>
                <a:sym typeface="+mn-ea"/>
              </a:rPr>
              <a:t>3.</a:t>
            </a:r>
            <a:r>
              <a:rPr lang="zh-CN" altLang="en-US" sz="800" dirty="0">
                <a:latin typeface="+mn-ea"/>
                <a:cs typeface="+mn-ea"/>
                <a:sym typeface="+mn-ea"/>
              </a:rPr>
              <a:t>铝合金表面经过阳极氧化处理后，形成致密的氧化膜，具有优异的耐腐蚀性，能够抵御雨水、汗水等侵蚀。</a:t>
            </a:r>
            <a:br>
              <a:rPr lang="zh-CN" altLang="en-US" sz="800" dirty="0">
                <a:latin typeface="+mn-ea"/>
                <a:cs typeface="+mn-ea"/>
                <a:sym typeface="+mn-ea"/>
              </a:rPr>
            </a:br>
            <a:r>
              <a:rPr lang="en-US" altLang="zh-CN" sz="800" dirty="0">
                <a:latin typeface="+mn-ea"/>
                <a:cs typeface="+mn-ea"/>
                <a:sym typeface="+mn-ea"/>
              </a:rPr>
              <a:t>4.</a:t>
            </a:r>
            <a:r>
              <a:rPr lang="zh-CN" altLang="en-US" sz="800" dirty="0">
                <a:latin typeface="+mn-ea"/>
                <a:cs typeface="+mn-ea"/>
                <a:sym typeface="+mn-ea"/>
              </a:rPr>
              <a:t>铝合金登山杖通常采用多节伸缩设计（三节），通过外锁快速调节长度，收缩后长度可缩短至</a:t>
            </a:r>
            <a:r>
              <a:rPr lang="en-US" altLang="zh-CN" sz="800" dirty="0">
                <a:latin typeface="+mn-ea"/>
                <a:cs typeface="+mn-ea"/>
                <a:sym typeface="+mn-ea"/>
              </a:rPr>
              <a:t>60-70</a:t>
            </a:r>
            <a:r>
              <a:rPr lang="zh-CN" altLang="en-US" sz="800" dirty="0">
                <a:latin typeface="+mn-ea"/>
                <a:cs typeface="+mn-ea"/>
                <a:sym typeface="+mn-ea"/>
              </a:rPr>
              <a:t>厘米，便于收纳</a:t>
            </a:r>
            <a:endParaRPr lang="zh-CN" altLang="en-US" sz="800" dirty="0">
              <a:latin typeface="+mn-ea"/>
              <a:cs typeface="+mn-ea"/>
              <a:sym typeface="+mn-ea"/>
            </a:endParaRPr>
          </a:p>
          <a:p>
            <a:pPr>
              <a:lnSpc>
                <a:spcPct val="170000"/>
              </a:lnSpc>
              <a:spcBef>
                <a:spcPts val="0"/>
              </a:spcBef>
              <a:spcAft>
                <a:spcPts val="0"/>
              </a:spcAft>
              <a:buFont typeface="+mj-lt"/>
            </a:pPr>
            <a:r>
              <a:rPr lang="en-US" altLang="zh-CN" sz="800" dirty="0">
                <a:latin typeface="微软雅黑" panose="020B0503020204020204" pitchFamily="34" charset="-122"/>
                <a:cs typeface="微软雅黑" panose="020B0503020204020204" pitchFamily="34" charset="-122"/>
                <a:sym typeface="+mn-ea"/>
              </a:rPr>
              <a:t>5.</a:t>
            </a:r>
            <a:r>
              <a:rPr lang="zh-CN" altLang="en-US" sz="800" dirty="0">
                <a:latin typeface="微软雅黑" panose="020B0503020204020204" pitchFamily="34" charset="-122"/>
                <a:cs typeface="微软雅黑" panose="020B0503020204020204" pitchFamily="34" charset="-122"/>
                <a:sym typeface="+mn-ea"/>
              </a:rPr>
              <a:t>铝合金材质不易脆裂，维修成本低；若出现弯曲，可通过专业工具校正</a:t>
            </a:r>
            <a:endParaRPr lang="zh-CN" altLang="en-US" sz="8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70255"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sz="1400" b="1" dirty="0">
                <a:solidFill>
                  <a:schemeClr val="bg1"/>
                </a:solidFill>
                <a:latin typeface="微软雅黑" panose="020B0503020204020204" pitchFamily="34" charset="-122"/>
                <a:cs typeface="微软雅黑" panose="020B0503020204020204" pitchFamily="34" charset="-122"/>
                <a:sym typeface="+mn-ea"/>
              </a:rPr>
              <a:t>52.8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一件代发价：</a:t>
            </a:r>
            <a:r>
              <a:rPr lang="en-US" altLang="zh-CN" sz="1400" b="1" dirty="0">
                <a:solidFill>
                  <a:schemeClr val="bg1"/>
                </a:solidFill>
                <a:latin typeface="微软雅黑" panose="020B0503020204020204" pitchFamily="34" charset="-122"/>
                <a:cs typeface="微软雅黑" panose="020B0503020204020204" pitchFamily="34" charset="-122"/>
                <a:sym typeface="+mn-ea"/>
              </a:rPr>
              <a:t>59.8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8</a:t>
            </a:r>
            <a:r>
              <a:rPr lang="en-US" sz="1400" b="1" dirty="0">
                <a:solidFill>
                  <a:schemeClr val="bg1"/>
                </a:solidFill>
                <a:latin typeface="微软雅黑" panose="020B0503020204020204" pitchFamily="34" charset="-122"/>
                <a:cs typeface="微软雅黑" panose="020B0503020204020204" pitchFamily="34" charset="-122"/>
                <a:sym typeface="+mn-ea"/>
              </a:rPr>
              <a:t>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zh-CN" altLang="en-US" sz="1400" b="1" dirty="0">
              <a:solidFill>
                <a:schemeClr val="bg1"/>
              </a:solidFill>
              <a:latin typeface="微软雅黑" panose="020B0503020204020204" pitchFamily="34" charset="-122"/>
              <a:cs typeface="微软雅黑" panose="020B0503020204020204" pitchFamily="34" charset="-122"/>
              <a:sym typeface="+mn-ea"/>
            </a:endParaRPr>
          </a:p>
        </p:txBody>
      </p:sp>
      <p:sp>
        <p:nvSpPr>
          <p:cNvPr id="28" name="文本框 27"/>
          <p:cNvSpPr txBox="1"/>
          <p:nvPr/>
        </p:nvSpPr>
        <p:spPr>
          <a:xfrm>
            <a:off x="763905" y="4824730"/>
            <a:ext cx="5520055" cy="64198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https://item.jd.com/10154635540664.html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2000" y="1296035"/>
            <a:ext cx="3791585" cy="1296035"/>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YTF5400</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6927068792491</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6927068792507</a:t>
            </a:r>
            <a:r>
              <a:rPr lang="zh-CN" altLang="en-US" sz="1000" dirty="0">
                <a:latin typeface="微软雅黑" panose="020B0503020204020204" pitchFamily="34" charset="-122"/>
                <a:cs typeface="微软雅黑" panose="020B0503020204020204" pitchFamily="34" charset="-122"/>
                <a:sym typeface="+mn-ea"/>
              </a:rPr>
              <a:t>白色</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60-135CM</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材质：铝合金</a:t>
            </a:r>
            <a:endParaRPr lang="zh-CN" altLang="en-US" sz="1000" dirty="0">
              <a:latin typeface="微软雅黑" panose="020B0503020204020204" pitchFamily="34" charset="-122"/>
              <a:cs typeface="微软雅黑" panose="020B0503020204020204" pitchFamily="34" charset="-122"/>
              <a:sym typeface="+mn-ea"/>
            </a:endParaRPr>
          </a:p>
        </p:txBody>
      </p:sp>
      <p:graphicFrame>
        <p:nvGraphicFramePr>
          <p:cNvPr id="15" name="表格 14"/>
          <p:cNvGraphicFramePr/>
          <p:nvPr/>
        </p:nvGraphicFramePr>
        <p:xfrm>
          <a:off x="5624513" y="3302000"/>
          <a:ext cx="942975" cy="254000"/>
        </p:xfrm>
        <a:graphic>
          <a:graphicData uri="http://schemas.openxmlformats.org/drawingml/2006/table">
            <a:tbl>
              <a:tblPr/>
              <a:tblGrid>
                <a:gridCol w="942975"/>
              </a:tblGrid>
              <a:tr h="254000">
                <a:tc>
                  <a:txBody>
                    <a:bodyPr/>
                    <a:lstStyle/>
                    <a:p>
                      <a:pPr algn="ctr" fontAlgn="ctr"/>
                      <a:endParaRPr lang="en-US" altLang="zh-CN" sz="900" b="0" i="0">
                        <a:solidFill>
                          <a:srgbClr val="000000"/>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noFill/>
                  </a:tcPr>
                </a:tc>
              </a:tr>
            </a:tbl>
          </a:graphicData>
        </a:graphic>
      </p:graphicFrame>
      <p:pic>
        <p:nvPicPr>
          <p:cNvPr id="7" name="图片 6" descr="1"/>
          <p:cNvPicPr>
            <a:picLocks noChangeAspect="1"/>
          </p:cNvPicPr>
          <p:nvPr/>
        </p:nvPicPr>
        <p:blipFill>
          <a:blip r:embed="rId2"/>
          <a:stretch>
            <a:fillRect/>
          </a:stretch>
        </p:blipFill>
        <p:spPr>
          <a:xfrm>
            <a:off x="6422390" y="1120775"/>
            <a:ext cx="5400000" cy="5400000"/>
          </a:xfrm>
          <a:prstGeom prst="rect">
            <a:avLst/>
          </a:prstGeom>
        </p:spPr>
      </p:pic>
      <p:pic>
        <p:nvPicPr>
          <p:cNvPr id="11" name="图片 10" descr="6"/>
          <p:cNvPicPr>
            <a:picLocks noChangeAspect="1"/>
          </p:cNvPicPr>
          <p:nvPr/>
        </p:nvPicPr>
        <p:blipFill>
          <a:blip r:embed="rId3"/>
          <a:stretch>
            <a:fillRect/>
          </a:stretch>
        </p:blipFill>
        <p:spPr>
          <a:xfrm>
            <a:off x="966470" y="5267325"/>
            <a:ext cx="1253490" cy="1253490"/>
          </a:xfrm>
          <a:prstGeom prst="rect">
            <a:avLst/>
          </a:prstGeom>
        </p:spPr>
      </p:pic>
      <p:pic>
        <p:nvPicPr>
          <p:cNvPr id="12" name="图片 11" descr="4"/>
          <p:cNvPicPr>
            <a:picLocks noChangeAspect="1"/>
          </p:cNvPicPr>
          <p:nvPr/>
        </p:nvPicPr>
        <p:blipFill>
          <a:blip r:embed="rId4"/>
          <a:stretch>
            <a:fillRect/>
          </a:stretch>
        </p:blipFill>
        <p:spPr>
          <a:xfrm>
            <a:off x="2397760" y="5267325"/>
            <a:ext cx="1253490" cy="1253490"/>
          </a:xfrm>
          <a:prstGeom prst="rect">
            <a:avLst/>
          </a:prstGeom>
        </p:spPr>
      </p:pic>
      <p:pic>
        <p:nvPicPr>
          <p:cNvPr id="14" name="图片 13" descr="5"/>
          <p:cNvPicPr>
            <a:picLocks noChangeAspect="1"/>
          </p:cNvPicPr>
          <p:nvPr/>
        </p:nvPicPr>
        <p:blipFill>
          <a:blip r:embed="rId5"/>
          <a:stretch>
            <a:fillRect/>
          </a:stretch>
        </p:blipFill>
        <p:spPr>
          <a:xfrm>
            <a:off x="3829050" y="5267325"/>
            <a:ext cx="1253490" cy="1253490"/>
          </a:xfrm>
          <a:prstGeom prst="rect">
            <a:avLst/>
          </a:prstGeom>
        </p:spPr>
      </p:pic>
      <p:pic>
        <p:nvPicPr>
          <p:cNvPr id="2" name="图片 1"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9718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*儿童登山杖</a:t>
              </a:r>
              <a:endParaRPr lang="en-US" alt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2373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905" y="2423795"/>
            <a:ext cx="50882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1.</a:t>
            </a:r>
            <a:r>
              <a:rPr lang="zh-CN" altLang="zh-CN" sz="1000">
                <a:ln>
                  <a:noFill/>
                </a:ln>
                <a:effectLst/>
                <a:uLnTx/>
                <a:uFillTx/>
                <a:latin typeface="微软雅黑" panose="020B0503020204020204" pitchFamily="34" charset="-122"/>
                <a:sym typeface="+mn-ea"/>
              </a:rPr>
              <a:t>铝合金杖身,轻量化设计,专为儿童打造，使用更轻便省力</a:t>
            </a:r>
            <a:endParaRPr lang="zh-CN" altLang="zh-CN" sz="1000">
              <a:ln>
                <a:noFill/>
              </a:ln>
              <a:effectLst/>
              <a:uLnTx/>
              <a:uFillTx/>
              <a:latin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2.</a:t>
            </a:r>
            <a:r>
              <a:rPr sz="1000">
                <a:ln>
                  <a:noFill/>
                </a:ln>
                <a:effectLst/>
                <a:uLnTx/>
                <a:uFillTx/>
                <a:latin typeface="微软雅黑" panose="020B0503020204020204" pitchFamily="34" charset="-122"/>
                <a:sym typeface="+mn-ea"/>
              </a:rPr>
              <a:t>加固EVA手柄</a:t>
            </a:r>
            <a:r>
              <a:rPr lang="zh-CN" sz="1000">
                <a:ln>
                  <a:noFill/>
                </a:ln>
                <a:effectLst/>
                <a:uLnTx/>
                <a:uFillTx/>
                <a:latin typeface="微软雅黑" panose="020B0503020204020204" pitchFamily="34" charset="-122"/>
                <a:sym typeface="+mn-ea"/>
              </a:rPr>
              <a:t>，</a:t>
            </a:r>
            <a:r>
              <a:rPr sz="1000">
                <a:ln>
                  <a:noFill/>
                </a:ln>
                <a:effectLst/>
                <a:uLnTx/>
                <a:uFillTx/>
                <a:latin typeface="微软雅黑" panose="020B0503020204020204" pitchFamily="34" charset="-122"/>
                <a:sym typeface="+mn-ea"/>
              </a:rPr>
              <a:t>防滑耐磨 舒适手感</a:t>
            </a:r>
            <a:endParaRPr sz="1000">
              <a:ln>
                <a:noFill/>
              </a:ln>
              <a:effectLst/>
              <a:uLnTx/>
              <a:uFillTx/>
              <a:latin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3.</a:t>
            </a:r>
            <a:r>
              <a:rPr sz="1000">
                <a:ln>
                  <a:noFill/>
                </a:ln>
                <a:effectLst/>
                <a:uLnTx/>
                <a:uFillTx/>
                <a:latin typeface="微软雅黑" panose="020B0503020204020204" pitchFamily="34" charset="-122"/>
                <a:sym typeface="+mn-ea"/>
              </a:rPr>
              <a:t>快速锁扣系统</a:t>
            </a:r>
            <a:r>
              <a:rPr lang="zh-CN" sz="1000">
                <a:ln>
                  <a:noFill/>
                </a:ln>
                <a:effectLst/>
                <a:uLnTx/>
                <a:uFillTx/>
                <a:latin typeface="微软雅黑" panose="020B0503020204020204" pitchFamily="34" charset="-122"/>
                <a:sym typeface="+mn-ea"/>
              </a:rPr>
              <a:t>，</a:t>
            </a:r>
            <a:r>
              <a:rPr sz="1000">
                <a:ln>
                  <a:noFill/>
                </a:ln>
                <a:effectLst/>
                <a:uLnTx/>
                <a:uFillTx/>
                <a:latin typeface="微软雅黑" panose="020B0503020204020204" pitchFamily="34" charset="-122"/>
                <a:sym typeface="+mn-ea"/>
              </a:rPr>
              <a:t>安全牢固</a:t>
            </a:r>
            <a:endParaRPr sz="1000">
              <a:ln>
                <a:noFill/>
              </a:ln>
              <a:effectLst/>
              <a:uLnTx/>
              <a:uFillTx/>
              <a:latin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4.</a:t>
            </a:r>
            <a:r>
              <a:rPr sz="1000">
                <a:ln>
                  <a:noFill/>
                </a:ln>
                <a:effectLst/>
                <a:uLnTx/>
                <a:uFillTx/>
                <a:latin typeface="微软雅黑" panose="020B0503020204020204" pitchFamily="34" charset="-122"/>
                <a:sym typeface="+mn-ea"/>
              </a:rPr>
              <a:t>精准科学刻度</a:t>
            </a:r>
            <a:r>
              <a:rPr lang="zh-CN" sz="1000">
                <a:ln>
                  <a:noFill/>
                </a:ln>
                <a:effectLst/>
                <a:uLnTx/>
                <a:uFillTx/>
                <a:latin typeface="微软雅黑" panose="020B0503020204020204" pitchFamily="34" charset="-122"/>
                <a:sym typeface="+mn-ea"/>
              </a:rPr>
              <a:t>，</a:t>
            </a:r>
            <a:r>
              <a:rPr sz="1000">
                <a:ln>
                  <a:noFill/>
                </a:ln>
                <a:effectLst/>
                <a:uLnTx/>
                <a:uFillTx/>
                <a:latin typeface="微软雅黑" panose="020B0503020204020204" pitchFamily="34" charset="-122"/>
                <a:sym typeface="+mn-ea"/>
              </a:rPr>
              <a:t>随心调节长度</a:t>
            </a:r>
            <a:endParaRPr sz="1000">
              <a:ln>
                <a:noFill/>
              </a:ln>
              <a:effectLst/>
              <a:uLnTx/>
              <a:uFillTx/>
              <a:latin typeface="微软雅黑" panose="020B0503020204020204" pitchFamily="34" charset="-122"/>
              <a:sym typeface="+mn-ea"/>
            </a:endParaRPr>
          </a:p>
          <a:p>
            <a:pPr algn="l">
              <a:lnSpc>
                <a:spcPct val="150000"/>
              </a:lnSpc>
              <a:buClrTx/>
              <a:buSzTx/>
              <a:buFont typeface="Arial" panose="020B0604020202020204" pitchFamily="34" charset="0"/>
            </a:pP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699135" y="4408170"/>
            <a:ext cx="515302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41.53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48.53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69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4505960" cy="1125855"/>
          </a:xfrm>
          <a:prstGeom prst="rect">
            <a:avLst/>
          </a:prstGeom>
          <a:noFill/>
        </p:spPr>
        <p:txBody>
          <a:bodyPr wrap="square" rtlCol="0">
            <a:noAutofit/>
          </a:bodyPr>
          <a:lstStyle/>
          <a:p>
            <a:pPr marL="0" indent="0">
              <a:lnSpc>
                <a:spcPct val="150000"/>
              </a:lnSpc>
              <a:spcBef>
                <a:spcPts val="0"/>
              </a:spcBef>
              <a:spcAft>
                <a:spcPts val="0"/>
              </a:spcAft>
              <a:buNone/>
            </a:pPr>
            <a:r>
              <a:rPr lang="zh-CN" altLang="zh-CN" sz="1000">
                <a:latin typeface="微软雅黑" panose="020B0503020204020204" pitchFamily="34" charset="-122"/>
                <a:cs typeface="微软雅黑" panose="020B0503020204020204" pitchFamily="34" charset="-122"/>
                <a:sym typeface="+mn-ea"/>
              </a:rPr>
              <a:t>型号：</a:t>
            </a:r>
            <a:r>
              <a:rPr sz="1000">
                <a:latin typeface="微软雅黑" panose="020B0503020204020204" pitchFamily="34" charset="-122"/>
                <a:sym typeface="+mn-ea"/>
              </a:rPr>
              <a:t>YTZ5403</a:t>
            </a:r>
            <a:endParaRPr sz="1000">
              <a:latin typeface="微软雅黑" panose="020B0503020204020204" pitchFamily="34" charset="-122"/>
              <a:sym typeface="+mn-ea"/>
            </a:endParaRPr>
          </a:p>
          <a:p>
            <a:pPr marL="0" indent="0">
              <a:lnSpc>
                <a:spcPct val="150000"/>
              </a:lnSpc>
              <a:spcBef>
                <a:spcPts val="0"/>
              </a:spcBef>
              <a:spcAft>
                <a:spcPts val="0"/>
              </a:spcAft>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码：6941881912607蓝色、</a:t>
            </a:r>
            <a:r>
              <a:rPr lang="en-US" altLang="zh-CN" sz="1000">
                <a:ln>
                  <a:noFill/>
                </a:ln>
                <a:effectLst/>
                <a:uLnTx/>
                <a:uFillTx/>
                <a:latin typeface="微软雅黑" panose="020B0503020204020204" pitchFamily="34" charset="-122"/>
                <a:cs typeface="微软雅黑" panose="020B0503020204020204" pitchFamily="34" charset="-122"/>
                <a:sym typeface="+mn-ea"/>
              </a:rPr>
              <a:t>6941881912614</a:t>
            </a:r>
            <a:r>
              <a:rPr lang="zh-CN" altLang="en-US" sz="1000">
                <a:ln>
                  <a:noFill/>
                </a:ln>
                <a:effectLst/>
                <a:uLnTx/>
                <a:uFillTx/>
                <a:latin typeface="微软雅黑" panose="020B0503020204020204" pitchFamily="34" charset="-122"/>
                <a:cs typeface="微软雅黑" panose="020B0503020204020204" pitchFamily="34" charset="-122"/>
                <a:sym typeface="+mn-ea"/>
              </a:rPr>
              <a:t>粉色、</a:t>
            </a:r>
            <a:r>
              <a:rPr lang="en-US" altLang="zh-CN" sz="1000">
                <a:ln>
                  <a:noFill/>
                </a:ln>
                <a:effectLst/>
                <a:uLnTx/>
                <a:uFillTx/>
                <a:latin typeface="微软雅黑" panose="020B0503020204020204" pitchFamily="34" charset="-122"/>
                <a:cs typeface="微软雅黑" panose="020B0503020204020204" pitchFamily="34" charset="-122"/>
                <a:sym typeface="+mn-ea"/>
              </a:rPr>
              <a:t>6941881912621</a:t>
            </a:r>
            <a:r>
              <a:rPr lang="zh-CN" altLang="en-US" sz="1000">
                <a:ln>
                  <a:noFill/>
                </a:ln>
                <a:effectLst/>
                <a:uLnTx/>
                <a:uFillTx/>
                <a:latin typeface="微软雅黑" panose="020B0503020204020204" pitchFamily="34" charset="-122"/>
                <a:cs typeface="微软雅黑" panose="020B0503020204020204" pitchFamily="34" charset="-122"/>
                <a:sym typeface="+mn-ea"/>
              </a:rPr>
              <a:t>绿色</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indent="0">
              <a:lnSpc>
                <a:spcPct val="150000"/>
              </a:lnSpc>
              <a:spcBef>
                <a:spcPts val="0"/>
              </a:spcBef>
              <a:spcAft>
                <a:spcPts val="0"/>
              </a:spcAft>
              <a:buNone/>
            </a:pPr>
            <a:r>
              <a:rPr lang="zh-CN" altLang="en-US" sz="1000">
                <a:ln>
                  <a:noFill/>
                </a:ln>
                <a:effectLst/>
                <a:uLnTx/>
                <a:uFillTx/>
                <a:latin typeface="微软雅黑" panose="020B0503020204020204" pitchFamily="34" charset="-122"/>
                <a:cs typeface="微软雅黑" panose="020B0503020204020204" pitchFamily="34" charset="-122"/>
                <a:sym typeface="+mn-ea"/>
              </a:rPr>
              <a:t>尺寸：59-100CM</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marL="0" indent="0">
              <a:lnSpc>
                <a:spcPct val="150000"/>
              </a:lnSpc>
              <a:spcBef>
                <a:spcPts val="0"/>
              </a:spcBef>
              <a:spcAft>
                <a:spcPts val="0"/>
              </a:spcAft>
              <a:buNone/>
            </a:pPr>
            <a:r>
              <a:rPr lang="zh-CN" altLang="en-US" sz="1000">
                <a:ln>
                  <a:noFill/>
                </a:ln>
                <a:effectLst/>
                <a:uLnTx/>
                <a:uFillTx/>
                <a:latin typeface="微软雅黑" panose="020B0503020204020204" pitchFamily="34" charset="-122"/>
                <a:cs typeface="微软雅黑" panose="020B0503020204020204" pitchFamily="34" charset="-122"/>
                <a:sym typeface="+mn-ea"/>
              </a:rPr>
              <a:t>材质：铝合金</a:t>
            </a: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pic>
        <p:nvPicPr>
          <p:cNvPr id="2" name="图片 1" descr="透明1176×900 拷贝"/>
          <p:cNvPicPr>
            <a:picLocks noChangeAspect="1"/>
          </p:cNvPicPr>
          <p:nvPr/>
        </p:nvPicPr>
        <p:blipFill>
          <a:blip r:embed="rId2"/>
          <a:stretch>
            <a:fillRect/>
          </a:stretch>
        </p:blipFill>
        <p:spPr>
          <a:xfrm>
            <a:off x="843280" y="295910"/>
            <a:ext cx="669925" cy="669925"/>
          </a:xfrm>
          <a:prstGeom prst="rect">
            <a:avLst/>
          </a:prstGeom>
        </p:spPr>
      </p:pic>
      <p:sp>
        <p:nvSpPr>
          <p:cNvPr id="12" name="文本框 11"/>
          <p:cNvSpPr txBox="1"/>
          <p:nvPr/>
        </p:nvSpPr>
        <p:spPr>
          <a:xfrm>
            <a:off x="843280" y="482854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：https://item.jd.com/10175241751157.html#none</a:t>
            </a: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dirty="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6096635" y="1156970"/>
            <a:ext cx="5281295" cy="5326380"/>
          </a:xfrm>
          <a:prstGeom prst="rect">
            <a:avLst/>
          </a:prstGeom>
        </p:spPr>
      </p:pic>
      <p:pic>
        <p:nvPicPr>
          <p:cNvPr id="13" name="图片 12"/>
          <p:cNvPicPr>
            <a:picLocks noChangeAspect="1"/>
          </p:cNvPicPr>
          <p:nvPr/>
        </p:nvPicPr>
        <p:blipFill>
          <a:blip r:embed="rId4"/>
          <a:stretch>
            <a:fillRect/>
          </a:stretch>
        </p:blipFill>
        <p:spPr>
          <a:xfrm>
            <a:off x="869315" y="5133975"/>
            <a:ext cx="1553210" cy="1553210"/>
          </a:xfrm>
          <a:prstGeom prst="rect">
            <a:avLst/>
          </a:prstGeom>
        </p:spPr>
      </p:pic>
      <p:pic>
        <p:nvPicPr>
          <p:cNvPr id="14" name="图片 13"/>
          <p:cNvPicPr>
            <a:picLocks noChangeAspect="1"/>
          </p:cNvPicPr>
          <p:nvPr/>
        </p:nvPicPr>
        <p:blipFill>
          <a:blip r:embed="rId5"/>
          <a:stretch>
            <a:fillRect/>
          </a:stretch>
        </p:blipFill>
        <p:spPr>
          <a:xfrm>
            <a:off x="2543810" y="5259705"/>
            <a:ext cx="1415415" cy="1427480"/>
          </a:xfrm>
          <a:prstGeom prst="rect">
            <a:avLst/>
          </a:prstGeom>
        </p:spPr>
      </p:pic>
      <p:pic>
        <p:nvPicPr>
          <p:cNvPr id="15" name="图片 14"/>
          <p:cNvPicPr>
            <a:picLocks noChangeAspect="1"/>
          </p:cNvPicPr>
          <p:nvPr/>
        </p:nvPicPr>
        <p:blipFill>
          <a:blip r:embed="rId6"/>
          <a:stretch>
            <a:fillRect/>
          </a:stretch>
        </p:blipFill>
        <p:spPr>
          <a:xfrm>
            <a:off x="4227830" y="5259705"/>
            <a:ext cx="1426845" cy="142684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5494655"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水平仪家庭单杠（下周到货）</a:t>
              </a:r>
              <a:endParaRPr lang="zh-CN" altLang="en-US" sz="2400" b="1" dirty="0">
                <a:solidFill>
                  <a:schemeClr val="bg2">
                    <a:lumMod val="25000"/>
                  </a:schemeClr>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7232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905" y="2495550"/>
            <a:ext cx="5332730" cy="15976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具有较高的强度和承重能力，能够承受较大的拉力，确保用户在使用过程中的安全性</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免打孔单杠依靠摩擦力固定在门框等位置，安装方便且不会损坏墙面</a:t>
            </a:r>
            <a:br>
              <a:rPr lang="zh-CN" altLang="en-US"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家庭单杠适合各个年龄段和体能水平的人群使用，不仅成人，小孩和老人也能轻松驾驭</a:t>
            </a:r>
            <a:br>
              <a:rPr lang="zh-CN" altLang="en-US"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家庭单杠不仅可以进行引体向上等力量训练动作，还可以结合其他健身器材或自重训练进行多样化的锻炼</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1890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905" y="420560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76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一件代发价：</a:t>
            </a:r>
            <a:r>
              <a:rPr lang="en-US" altLang="zh-CN" sz="1400" b="1" dirty="0">
                <a:solidFill>
                  <a:schemeClr val="bg1"/>
                </a:solidFill>
                <a:latin typeface="微软雅黑" panose="020B0503020204020204" pitchFamily="34" charset="-122"/>
                <a:cs typeface="微软雅黑" panose="020B0503020204020204" pitchFamily="34" charset="-122"/>
                <a:sym typeface="+mn-ea"/>
              </a:rPr>
              <a:t>91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552315"/>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dirty="0">
                <a:solidFill>
                  <a:srgbClr val="002060"/>
                </a:solidFill>
                <a:latin typeface="微软雅黑" panose="020B0503020204020204" pitchFamily="34" charset="-122"/>
                <a:cs typeface="微软雅黑 Light" panose="020B0502040204020203" charset="-122"/>
                <a:sym typeface="微软雅黑" panose="020B0503020204020204" pitchFamily="34" charset="-122"/>
              </a:rPr>
              <a:t>https://item.jd.com/10121042517644.html#crumb-wrap</a:t>
            </a:r>
            <a:endParaRPr lang="zh-CN" altLang="en-US" sz="1200" dirty="0">
              <a:ln>
                <a:noFill/>
              </a:ln>
              <a:solidFill>
                <a:srgbClr val="002060"/>
              </a:solidFill>
              <a:effectLst/>
              <a:uLnTx/>
              <a:uFillTx/>
              <a:latin typeface="微软雅黑" panose="020B0503020204020204" pitchFamily="34" charset="-122"/>
              <a:cs typeface="微软雅黑 Light" panose="020B0502040204020203" charset="-122"/>
              <a:sym typeface="微软雅黑" panose="020B0503020204020204" pitchFamily="34" charset="-122"/>
            </a:endParaRPr>
          </a:p>
        </p:txBody>
      </p:sp>
      <p:sp>
        <p:nvSpPr>
          <p:cNvPr id="6" name="文本框 5"/>
          <p:cNvSpPr txBox="1"/>
          <p:nvPr/>
        </p:nvSpPr>
        <p:spPr>
          <a:xfrm>
            <a:off x="763905" y="1186180"/>
            <a:ext cx="2850515" cy="1318895"/>
          </a:xfrm>
          <a:prstGeom prst="rect">
            <a:avLst/>
          </a:prstGeom>
          <a:noFill/>
        </p:spPr>
        <p:txBody>
          <a:bodyPr wrap="square" rtlCol="0">
            <a:noAutofit/>
          </a:bodyPr>
          <a:lstStyle/>
          <a:p>
            <a:pPr marL="0" algn="l">
              <a:lnSpc>
                <a:spcPct val="17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YWF4762</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6927068723266</a:t>
            </a:r>
            <a:br>
              <a:rPr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颜色：银灰</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96-135cm</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Fe+PP+TPR</a:t>
            </a:r>
            <a:endParaRPr lang="en-US" altLang="zh-CN" sz="1000" dirty="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匹克-灰色单杆-主图04 拷贝"/>
          <p:cNvPicPr>
            <a:picLocks noChangeAspect="1"/>
          </p:cNvPicPr>
          <p:nvPr/>
        </p:nvPicPr>
        <p:blipFill>
          <a:blip r:embed="rId2"/>
          <a:stretch>
            <a:fillRect/>
          </a:stretch>
        </p:blipFill>
        <p:spPr>
          <a:xfrm>
            <a:off x="843280" y="5012055"/>
            <a:ext cx="1504315" cy="1504315"/>
          </a:xfrm>
          <a:prstGeom prst="rect">
            <a:avLst/>
          </a:prstGeom>
        </p:spPr>
      </p:pic>
      <p:pic>
        <p:nvPicPr>
          <p:cNvPr id="16" name="图片 15" descr="匹克-灰色单杆-主图03 拷贝"/>
          <p:cNvPicPr>
            <a:picLocks noChangeAspect="1"/>
          </p:cNvPicPr>
          <p:nvPr/>
        </p:nvPicPr>
        <p:blipFill>
          <a:blip r:embed="rId3"/>
          <a:stretch>
            <a:fillRect/>
          </a:stretch>
        </p:blipFill>
        <p:spPr>
          <a:xfrm>
            <a:off x="2476500" y="5012055"/>
            <a:ext cx="1504315" cy="1504315"/>
          </a:xfrm>
          <a:prstGeom prst="rect">
            <a:avLst/>
          </a:prstGeom>
        </p:spPr>
      </p:pic>
      <p:pic>
        <p:nvPicPr>
          <p:cNvPr id="5" name="图片 4" descr="544b0f07d469765fb9bc05b57db3e5e"/>
          <p:cNvPicPr>
            <a:picLocks noChangeAspect="1"/>
          </p:cNvPicPr>
          <p:nvPr/>
        </p:nvPicPr>
        <p:blipFill>
          <a:blip r:embed="rId4"/>
          <a:stretch>
            <a:fillRect/>
          </a:stretch>
        </p:blipFill>
        <p:spPr>
          <a:xfrm>
            <a:off x="6085205" y="1172845"/>
            <a:ext cx="5343525" cy="5343525"/>
          </a:xfrm>
          <a:prstGeom prst="rect">
            <a:avLst/>
          </a:prstGeom>
        </p:spPr>
      </p:pic>
      <p:pic>
        <p:nvPicPr>
          <p:cNvPr id="11" name="图片 10" descr="透明1176×900 拷贝"/>
          <p:cNvPicPr>
            <a:picLocks noChangeAspect="1"/>
          </p:cNvPicPr>
          <p:nvPr/>
        </p:nvPicPr>
        <p:blipFill>
          <a:blip r:embed="rId5"/>
          <a:stretch>
            <a:fillRect/>
          </a:stretch>
        </p:blipFill>
        <p:spPr>
          <a:xfrm>
            <a:off x="843280" y="295910"/>
            <a:ext cx="669925" cy="669925"/>
          </a:xfrm>
          <a:prstGeom prst="rect">
            <a:avLst/>
          </a:prstGeom>
        </p:spPr>
      </p:pic>
      <p:pic>
        <p:nvPicPr>
          <p:cNvPr id="3" name="图片 2" descr="3"/>
          <p:cNvPicPr>
            <a:picLocks noChangeAspect="1"/>
          </p:cNvPicPr>
          <p:nvPr/>
        </p:nvPicPr>
        <p:blipFill>
          <a:blip r:embed="rId6"/>
          <a:stretch>
            <a:fillRect/>
          </a:stretch>
        </p:blipFill>
        <p:spPr>
          <a:xfrm>
            <a:off x="4109720" y="5012055"/>
            <a:ext cx="1499235" cy="150368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80X180jpg"/>
          <p:cNvPicPr>
            <a:picLocks noChangeAspect="1"/>
          </p:cNvPicPr>
          <p:nvPr/>
        </p:nvPicPr>
        <p:blipFill>
          <a:blip r:embed="rId1"/>
          <a:stretch>
            <a:fillRect/>
          </a:stretch>
        </p:blipFill>
        <p:spPr>
          <a:xfrm>
            <a:off x="843280" y="298450"/>
            <a:ext cx="667385" cy="667385"/>
          </a:xfrm>
          <a:prstGeom prst="rect">
            <a:avLst/>
          </a:prstGeom>
        </p:spPr>
      </p:pic>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800600"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初学者滑板（欢乐海洋）</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91435"/>
            <a:ext cx="5015865" cy="15976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gn="l">
              <a:lnSpc>
                <a:spcPct val="150000"/>
              </a:lnSpc>
            </a:pPr>
            <a:r>
              <a:rPr lang="zh-CN" altLang="en-US" sz="1000" dirty="0">
                <a:latin typeface="微软雅黑" panose="020B0503020204020204" pitchFamily="34" charset="-122"/>
                <a:cs typeface="微软雅黑" panose="020B0503020204020204" pitchFamily="34" charset="-122"/>
                <a:sym typeface="+mn-ea"/>
              </a:rPr>
              <a:t>1.升级圆角边 更合适初学者卡位学动作的滑板</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pPr>
            <a:r>
              <a:rPr lang="zh-CN" altLang="en-US" sz="1000" dirty="0">
                <a:latin typeface="微软雅黑" panose="020B0503020204020204" pitchFamily="34" charset="-122"/>
                <a:cs typeface="微软雅黑" panose="020B0503020204020204" pitchFamily="34" charset="-122"/>
                <a:sym typeface="+mn-ea"/>
              </a:rPr>
              <a:t>2.S裸板防滑设计，有利于做动作 耐用防滑，不易脱落</a:t>
            </a:r>
            <a:endParaRPr lang="zh-CN" altLang="en-US" sz="1000" dirty="0">
              <a:latin typeface="微软雅黑" panose="020B0503020204020204" pitchFamily="34" charset="-122"/>
              <a:cs typeface="微软雅黑" panose="020B0503020204020204" pitchFamily="34" charset="-122"/>
            </a:endParaRPr>
          </a:p>
          <a:p>
            <a:pPr algn="l">
              <a:lnSpc>
                <a:spcPct val="150000"/>
              </a:lnSpc>
            </a:pPr>
            <a:r>
              <a:rPr lang="zh-CN" altLang="en-US" sz="1000" dirty="0">
                <a:latin typeface="微软雅黑" panose="020B0503020204020204" pitchFamily="34" charset="-122"/>
                <a:cs typeface="微软雅黑" panose="020B0503020204020204" pitchFamily="34" charset="-122"/>
                <a:sym typeface="+mn-ea"/>
              </a:rPr>
              <a:t>3.小巧灵活韧力好更适合做动作 承重強使用寿命长</a:t>
            </a:r>
            <a:endParaRPr lang="zh-CN" altLang="en-US" sz="1000" dirty="0">
              <a:latin typeface="微软雅黑" panose="020B0503020204020204" pitchFamily="34" charset="-122"/>
              <a:cs typeface="微软雅黑" panose="020B0503020204020204" pitchFamily="34" charset="-122"/>
              <a:sym typeface="+mn-ea"/>
            </a:endParaRPr>
          </a:p>
          <a:p>
            <a:pPr algn="l">
              <a:lnSpc>
                <a:spcPct val="150000"/>
              </a:lnSpc>
            </a:pPr>
            <a:r>
              <a:rPr lang="zh-CN" altLang="en-US" sz="1000" dirty="0">
                <a:latin typeface="微软雅黑" panose="020B0503020204020204" pitchFamily="34" charset="-122"/>
                <a:cs typeface="微软雅黑" panose="020B0503020204020204" pitchFamily="34" charset="-122"/>
                <a:sym typeface="+mn-ea"/>
              </a:rPr>
              <a:t>4.60%回弹 抓地性好加大加宽耐磨静音，更利于初学者学动作</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1890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905" y="420560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125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一件代发价：</a:t>
            </a:r>
            <a:r>
              <a:rPr lang="en-US" altLang="zh-CN" sz="1400" b="1" dirty="0">
                <a:solidFill>
                  <a:schemeClr val="bg1"/>
                </a:solidFill>
                <a:latin typeface="微软雅黑" panose="020B0503020204020204" pitchFamily="34" charset="-122"/>
                <a:cs typeface="微软雅黑" panose="020B0503020204020204" pitchFamily="34" charset="-122"/>
                <a:sym typeface="+mn-ea"/>
              </a:rPr>
              <a:t>135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179.9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552315"/>
            <a:ext cx="5332730" cy="259715"/>
          </a:xfrm>
          <a:prstGeom prst="rect">
            <a:avLst/>
          </a:prstGeom>
          <a:noFill/>
        </p:spPr>
        <p:txBody>
          <a:bodyPr wrap="square" rtlCol="0">
            <a:noAutofit/>
          </a:bodyPr>
          <a:lstStyle/>
          <a:p>
            <a:pPr algn="l">
              <a:lnSpc>
                <a:spcPct val="130000"/>
              </a:lnSpc>
              <a:buClrTx/>
              <a:buSzTx/>
              <a:buNone/>
            </a:pPr>
            <a:r>
              <a:rPr lang="zh-CN" altLang="en-US" sz="1200">
                <a:sym typeface="+mn-ea"/>
              </a:rPr>
              <a:t>电商链接：https://item.jd.com/100018869066.html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47775"/>
            <a:ext cx="3712845" cy="1343025"/>
          </a:xfrm>
          <a:prstGeom prst="rect">
            <a:avLst/>
          </a:prstGeom>
          <a:noFill/>
        </p:spPr>
        <p:txBody>
          <a:bodyPr wrap="square" rtlCol="0">
            <a:noAutofit/>
          </a:bodyPr>
          <a:lstStyle/>
          <a:p>
            <a:pPr marL="0" algn="l">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型号：YW10405</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69码：</a:t>
            </a:r>
            <a:r>
              <a:rPr lang="zh-CN" altLang="en-US" sz="1000" dirty="0">
                <a:latin typeface="微软雅黑" panose="020B0503020204020204" pitchFamily="34" charset="-122"/>
                <a:cs typeface="微软雅黑" panose="020B0503020204020204" pitchFamily="34" charset="-122"/>
                <a:sym typeface="+mn-ea"/>
              </a:rPr>
              <a:t>6923242107952天空蓝</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规格：80*20CM</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重量：3kg</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板面：黑色防滑沙；轮子：5036PU轮；支架：5寸海鸥铝支架</a:t>
            </a:r>
            <a:endParaRPr altLang="zh-CN" sz="1000">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2" name="图片 1" descr="1"/>
          <p:cNvPicPr>
            <a:picLocks noChangeAspect="1"/>
          </p:cNvPicPr>
          <p:nvPr/>
        </p:nvPicPr>
        <p:blipFill>
          <a:blip r:embed="rId3"/>
          <a:stretch>
            <a:fillRect/>
          </a:stretch>
        </p:blipFill>
        <p:spPr>
          <a:xfrm>
            <a:off x="6348095" y="1120775"/>
            <a:ext cx="5159375" cy="5159375"/>
          </a:xfrm>
          <a:prstGeom prst="rect">
            <a:avLst/>
          </a:prstGeom>
        </p:spPr>
      </p:pic>
      <p:pic>
        <p:nvPicPr>
          <p:cNvPr id="4" name="图片 3" descr="2"/>
          <p:cNvPicPr>
            <a:picLocks noChangeAspect="1"/>
          </p:cNvPicPr>
          <p:nvPr/>
        </p:nvPicPr>
        <p:blipFill>
          <a:blip r:embed="rId4"/>
          <a:stretch>
            <a:fillRect/>
          </a:stretch>
        </p:blipFill>
        <p:spPr>
          <a:xfrm>
            <a:off x="639445" y="4855845"/>
            <a:ext cx="1809115" cy="1809115"/>
          </a:xfrm>
          <a:prstGeom prst="rect">
            <a:avLst/>
          </a:prstGeom>
        </p:spPr>
      </p:pic>
      <p:pic>
        <p:nvPicPr>
          <p:cNvPr id="5" name="图片 4" descr="3"/>
          <p:cNvPicPr>
            <a:picLocks noChangeAspect="1"/>
          </p:cNvPicPr>
          <p:nvPr/>
        </p:nvPicPr>
        <p:blipFill>
          <a:blip r:embed="rId5"/>
          <a:stretch>
            <a:fillRect/>
          </a:stretch>
        </p:blipFill>
        <p:spPr>
          <a:xfrm>
            <a:off x="4380865" y="4855845"/>
            <a:ext cx="1809115" cy="1809115"/>
          </a:xfrm>
          <a:prstGeom prst="rect">
            <a:avLst/>
          </a:prstGeom>
        </p:spPr>
      </p:pic>
      <p:pic>
        <p:nvPicPr>
          <p:cNvPr id="14" name="图片 13" descr="4"/>
          <p:cNvPicPr>
            <a:picLocks noChangeAspect="1"/>
          </p:cNvPicPr>
          <p:nvPr/>
        </p:nvPicPr>
        <p:blipFill>
          <a:blip r:embed="rId6"/>
          <a:stretch>
            <a:fillRect/>
          </a:stretch>
        </p:blipFill>
        <p:spPr>
          <a:xfrm>
            <a:off x="2510155" y="4855845"/>
            <a:ext cx="1809115" cy="1809115"/>
          </a:xfrm>
          <a:prstGeom prst="rect">
            <a:avLst/>
          </a:prstGeom>
        </p:spPr>
      </p:pic>
      <p:pic>
        <p:nvPicPr>
          <p:cNvPr id="11" name="图片 10" descr="透明1176×900 拷贝"/>
          <p:cNvPicPr>
            <a:picLocks noChangeAspect="1"/>
          </p:cNvPicPr>
          <p:nvPr/>
        </p:nvPicPr>
        <p:blipFill>
          <a:blip r:embed="rId7"/>
          <a:stretch>
            <a:fillRect/>
          </a:stretch>
        </p:blipFill>
        <p:spPr>
          <a:xfrm>
            <a:off x="843280" y="295910"/>
            <a:ext cx="669925" cy="669925"/>
          </a:xfrm>
          <a:prstGeom prst="rect">
            <a:avLst/>
          </a:prstGeom>
        </p:spPr>
      </p:pic>
      <p:grpSp>
        <p:nvGrpSpPr>
          <p:cNvPr id="3" name="组合 2"/>
          <p:cNvGrpSpPr/>
          <p:nvPr/>
        </p:nvGrpSpPr>
        <p:grpSpPr>
          <a:xfrm>
            <a:off x="11635105" y="-10160"/>
            <a:ext cx="407670" cy="572135"/>
            <a:chOff x="12665" y="620"/>
            <a:chExt cx="642" cy="901"/>
          </a:xfrm>
        </p:grpSpPr>
        <p:sp>
          <p:nvSpPr>
            <p:cNvPr id="12" name="五边形 1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8"/>
            <a:stretch>
              <a:fillRect/>
            </a:stretch>
          </p:blipFill>
          <p:spPr>
            <a:xfrm>
              <a:off x="12665" y="749"/>
              <a:ext cx="642" cy="642"/>
            </a:xfrm>
            <a:prstGeom prst="rect">
              <a:avLst/>
            </a:prstGeom>
          </p:spPr>
        </p:pic>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570865"/>
            <a:chOff x="763079" y="440281"/>
            <a:chExt cx="10665841" cy="570865"/>
          </a:xfrm>
        </p:grpSpPr>
        <p:sp>
          <p:nvSpPr>
            <p:cNvPr id="26" name="TextBox 7"/>
            <p:cNvSpPr txBox="1"/>
            <p:nvPr/>
          </p:nvSpPr>
          <p:spPr>
            <a:xfrm>
              <a:off x="916500" y="440281"/>
              <a:ext cx="4422775" cy="57086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计数跳绳</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大球两用款</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270" y="244024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442845"/>
            <a:ext cx="4439285" cy="199898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智能高清显示屏幕</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实时记录各项运动的数据努力看得见</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优质PVC绳体</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耐磨不易打结变形</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3.人体工学手柄 </a:t>
            </a:r>
            <a:r>
              <a:rPr lang="zh-CN" altLang="en-US" sz="1000" dirty="0">
                <a:latin typeface="微软雅黑" panose="020B0503020204020204" pitchFamily="34" charset="-122"/>
                <a:cs typeface="微软雅黑" panose="020B0503020204020204" pitchFamily="34" charset="-122"/>
                <a:sym typeface="+mn-ea"/>
              </a:rPr>
              <a:t>贴合手型防滑舒适</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ABS材质 防滑纹理设计亲肤舒适 久握</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4.目标训练 轻松设定模式任你选 实时传输运动数据热量消耗一目了然</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5.2.8米长加长绳体 绳长免剪 随意调节  全家通用 一根跳绳多样人生</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6.</a:t>
            </a:r>
            <a:r>
              <a:rPr lang="zh-CN" altLang="zh-CN" sz="1000">
                <a:ln>
                  <a:noFill/>
                </a:ln>
                <a:effectLst/>
                <a:uLnTx/>
                <a:uFillTx/>
                <a:latin typeface="微软雅黑" panose="020B0503020204020204" pitchFamily="34" charset="-122"/>
                <a:sym typeface="+mn-ea"/>
              </a:rPr>
              <a:t>室内无绳、室外有绳，无论在家还是在户外都能轻松满足</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endParaRPr lang="en-US" altLang="zh-CN"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270" y="414591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145915"/>
            <a:ext cx="4970145" cy="38925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40</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270" y="4597400"/>
            <a:ext cx="5332730" cy="259715"/>
          </a:xfrm>
          <a:prstGeom prst="rect">
            <a:avLst/>
          </a:prstGeom>
          <a:noFill/>
        </p:spPr>
        <p:txBody>
          <a:bodyPr wrap="square" rtlCol="0">
            <a:no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https://item.jd.com/10118378351548.html#crumb-wrap</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270" y="1260475"/>
            <a:ext cx="2850515" cy="1076325"/>
          </a:xfrm>
          <a:prstGeom prst="rect">
            <a:avLst/>
          </a:prstGeom>
          <a:noFill/>
        </p:spPr>
        <p:txBody>
          <a:bodyPr wrap="square" rtlCol="0">
            <a:noAutofit/>
          </a:bodyPr>
          <a:lstStyle/>
          <a:p>
            <a:pPr marL="0" algn="l">
              <a:lnSpc>
                <a:spcPct val="170000"/>
              </a:lnSpc>
              <a:spcBef>
                <a:spcPts val="0"/>
              </a:spcBef>
              <a:spcAft>
                <a:spcPts val="0"/>
              </a:spcAft>
              <a:buClrTx/>
              <a:buSzTx/>
              <a:buFont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型号：YW44101</a:t>
            </a:r>
            <a:r>
              <a:rPr lang="zh-CN" altLang="en-US" sz="1000" dirty="0">
                <a:ln>
                  <a:noFill/>
                </a:ln>
                <a:effectLst/>
                <a:uLnTx/>
                <a:uFillTx/>
                <a:latin typeface="微软雅黑" panose="020B0503020204020204" pitchFamily="34" charset="-122"/>
                <a:cs typeface="微软雅黑" panose="020B0503020204020204" pitchFamily="34" charset="-122"/>
                <a:sym typeface="+mn-ea"/>
              </a:rPr>
              <a:t>大球款</a:t>
            </a:r>
            <a:br>
              <a:rPr lang="zh-CN" altLang="en-US" sz="1000" dirty="0">
                <a:ln>
                  <a:noFill/>
                </a:ln>
                <a:effectLst/>
                <a:uLnTx/>
                <a:uFillTx/>
                <a:latin typeface="微软雅黑" panose="020B0503020204020204" pitchFamily="34" charset="-122"/>
                <a:cs typeface="微软雅黑" panose="020B0503020204020204" pitchFamily="34" charset="-122"/>
                <a:sym typeface="+mn-ea"/>
              </a:rPr>
            </a:br>
            <a:r>
              <a:rPr lang="en-US" altLang="zh-CN" sz="1000" dirty="0">
                <a:ln>
                  <a:noFill/>
                </a:ln>
                <a:effectLst/>
                <a:uLnTx/>
                <a:uFillTx/>
                <a:latin typeface="微软雅黑" panose="020B0503020204020204" pitchFamily="34" charset="-122"/>
                <a:cs typeface="微软雅黑" panose="020B0503020204020204" pitchFamily="34" charset="-122"/>
                <a:sym typeface="+mn-ea"/>
              </a:rPr>
              <a:t>69</a:t>
            </a:r>
            <a:r>
              <a:rPr lang="zh-CN" altLang="en-US" sz="1000" dirty="0">
                <a:ln>
                  <a:noFill/>
                </a:ln>
                <a:effectLst/>
                <a:uLnTx/>
                <a:uFillTx/>
                <a:latin typeface="微软雅黑" panose="020B0503020204020204" pitchFamily="34" charset="-122"/>
                <a:cs typeface="微软雅黑" panose="020B0503020204020204" pitchFamily="34" charset="-122"/>
                <a:sym typeface="+mn-ea"/>
              </a:rPr>
              <a:t>码：</a:t>
            </a:r>
            <a:r>
              <a:rPr lang="en-US" altLang="zh-CN" sz="1000" dirty="0">
                <a:ln>
                  <a:noFill/>
                </a:ln>
                <a:effectLst/>
                <a:uLnTx/>
                <a:uFillTx/>
                <a:latin typeface="微软雅黑" panose="020B0503020204020204" pitchFamily="34" charset="-122"/>
                <a:cs typeface="微软雅黑" panose="020B0503020204020204" pitchFamily="34" charset="-122"/>
                <a:sym typeface="+mn-ea"/>
              </a:rPr>
              <a:t>6941916862877</a:t>
            </a:r>
            <a:r>
              <a:rPr lang="zh-CN" altLang="en-US" sz="1000" dirty="0">
                <a:ln>
                  <a:noFill/>
                </a:ln>
                <a:effectLst/>
                <a:uLnTx/>
                <a:uFillTx/>
                <a:latin typeface="微软雅黑" panose="020B0503020204020204" pitchFamily="34" charset="-122"/>
                <a:cs typeface="微软雅黑" panose="020B0503020204020204" pitchFamily="34" charset="-122"/>
                <a:sym typeface="+mn-ea"/>
              </a:rPr>
              <a:t>黑色</a:t>
            </a:r>
            <a:endParaRPr lang="zh-CN" altLang="en-US" sz="1000" dirty="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规格：</a:t>
            </a:r>
            <a:r>
              <a:rPr sz="1000" dirty="0">
                <a:ln>
                  <a:noFill/>
                </a:ln>
                <a:effectLst/>
                <a:uLnTx/>
                <a:uFillTx/>
                <a:latin typeface="微软雅黑" panose="020B0503020204020204" pitchFamily="34" charset="-122"/>
                <a:cs typeface="微软雅黑" panose="020B0503020204020204" pitchFamily="34" charset="-122"/>
                <a:sym typeface="+mn-ea"/>
              </a:rPr>
              <a:t>绳长2.8m</a:t>
            </a:r>
            <a:r>
              <a:rPr lang="zh-CN" sz="1000" dirty="0">
                <a:ln>
                  <a:noFill/>
                </a:ln>
                <a:effectLst/>
                <a:uLnTx/>
                <a:uFillTx/>
                <a:latin typeface="微软雅黑" panose="020B0503020204020204" pitchFamily="34" charset="-122"/>
                <a:cs typeface="微软雅黑" panose="020B0503020204020204" pitchFamily="34" charset="-122"/>
                <a:sym typeface="+mn-ea"/>
              </a:rPr>
              <a:t>；配件：</a:t>
            </a:r>
            <a:r>
              <a:rPr lang="en-US" altLang="zh-CN" sz="1000" dirty="0">
                <a:ln>
                  <a:noFill/>
                </a:ln>
                <a:effectLst/>
                <a:uLnTx/>
                <a:uFillTx/>
                <a:latin typeface="微软雅黑" panose="020B0503020204020204" pitchFamily="34" charset="-122"/>
                <a:cs typeface="微软雅黑" panose="020B0503020204020204" pitchFamily="34" charset="-122"/>
                <a:sym typeface="+mn-ea"/>
              </a:rPr>
              <a:t>+</a:t>
            </a:r>
            <a:r>
              <a:rPr lang="zh-CN" altLang="en-US" sz="1000" dirty="0">
                <a:ln>
                  <a:noFill/>
                </a:ln>
                <a:effectLst/>
                <a:uLnTx/>
                <a:uFillTx/>
                <a:latin typeface="微软雅黑" panose="020B0503020204020204" pitchFamily="34" charset="-122"/>
                <a:cs typeface="微软雅黑" panose="020B0503020204020204" pitchFamily="34" charset="-122"/>
                <a:sym typeface="+mn-ea"/>
              </a:rPr>
              <a:t>一对大球</a:t>
            </a:r>
            <a:endParaRPr sz="1000" dirty="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材质：</a:t>
            </a:r>
            <a:r>
              <a:rPr lang="zh-CN" sz="1000" dirty="0">
                <a:latin typeface="微软雅黑" panose="020B0503020204020204" pitchFamily="34" charset="-122"/>
                <a:cs typeface="微软雅黑" panose="020B0503020204020204" pitchFamily="34" charset="-122"/>
                <a:sym typeface="+mn-ea"/>
              </a:rPr>
              <a:t>ABS+手TPR软件+PVC</a:t>
            </a:r>
            <a:endParaRPr lang="zh-CN" sz="1000" dirty="0">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C:/Users/Administrator/Desktop/匹克计数跳绳+大球（两用款跳绳）/1.jpg1"/>
          <p:cNvPicPr>
            <a:picLocks noChangeAspect="1"/>
          </p:cNvPicPr>
          <p:nvPr/>
        </p:nvPicPr>
        <p:blipFill>
          <a:blip r:embed="rId2"/>
          <a:srcRect/>
          <a:stretch>
            <a:fillRect/>
          </a:stretch>
        </p:blipFill>
        <p:spPr>
          <a:xfrm>
            <a:off x="6300470" y="1156970"/>
            <a:ext cx="4972050" cy="5147310"/>
          </a:xfrm>
          <a:prstGeom prst="rect">
            <a:avLst/>
          </a:prstGeom>
        </p:spPr>
      </p:pic>
      <p:pic>
        <p:nvPicPr>
          <p:cNvPr id="4" name="图片 3" descr="C:/Users/Administrator/Desktop/匹克计数跳绳+大球（两用款跳绳）/2.jpg2"/>
          <p:cNvPicPr>
            <a:picLocks noChangeAspect="1"/>
          </p:cNvPicPr>
          <p:nvPr/>
        </p:nvPicPr>
        <p:blipFill>
          <a:blip r:embed="rId3"/>
          <a:srcRect/>
          <a:stretch>
            <a:fillRect/>
          </a:stretch>
        </p:blipFill>
        <p:spPr>
          <a:xfrm>
            <a:off x="641985" y="4857115"/>
            <a:ext cx="1642110" cy="1765935"/>
          </a:xfrm>
          <a:prstGeom prst="rect">
            <a:avLst/>
          </a:prstGeom>
        </p:spPr>
      </p:pic>
      <p:pic>
        <p:nvPicPr>
          <p:cNvPr id="12" name="图片 11" descr="C:/Users/Administrator/Desktop/匹克计数跳绳+大球（两用款跳绳）/3.jpg3"/>
          <p:cNvPicPr>
            <a:picLocks noChangeAspect="1"/>
          </p:cNvPicPr>
          <p:nvPr/>
        </p:nvPicPr>
        <p:blipFill>
          <a:blip r:embed="rId4"/>
          <a:srcRect/>
          <a:stretch>
            <a:fillRect/>
          </a:stretch>
        </p:blipFill>
        <p:spPr>
          <a:xfrm>
            <a:off x="2410460" y="4856480"/>
            <a:ext cx="1724025" cy="1766570"/>
          </a:xfrm>
          <a:prstGeom prst="rect">
            <a:avLst/>
          </a:prstGeom>
        </p:spPr>
      </p:pic>
      <p:pic>
        <p:nvPicPr>
          <p:cNvPr id="13" name="图片 12" descr="C:/Users/Administrator/Desktop/匹克计数跳绳+大球（两用款跳绳）/4.jpg4"/>
          <p:cNvPicPr>
            <a:picLocks noChangeAspect="1"/>
          </p:cNvPicPr>
          <p:nvPr/>
        </p:nvPicPr>
        <p:blipFill>
          <a:blip r:embed="rId5"/>
          <a:srcRect/>
          <a:stretch>
            <a:fillRect/>
          </a:stretch>
        </p:blipFill>
        <p:spPr>
          <a:xfrm>
            <a:off x="4260850" y="4856480"/>
            <a:ext cx="1724025" cy="1766570"/>
          </a:xfrm>
          <a:prstGeom prst="rect">
            <a:avLst/>
          </a:prstGeom>
        </p:spPr>
      </p:pic>
      <p:pic>
        <p:nvPicPr>
          <p:cNvPr id="2" name="图片 1" descr="透明1176×900 拷贝"/>
          <p:cNvPicPr>
            <a:picLocks noChangeAspect="1"/>
          </p:cNvPicPr>
          <p:nvPr/>
        </p:nvPicPr>
        <p:blipFill>
          <a:blip r:embed="rId6"/>
          <a:stretch>
            <a:fillRect/>
          </a:stretch>
        </p:blipFill>
        <p:spPr>
          <a:xfrm>
            <a:off x="843280" y="295910"/>
            <a:ext cx="669925" cy="669925"/>
          </a:xfrm>
          <a:prstGeom prst="rect">
            <a:avLst/>
          </a:prstGeom>
        </p:spPr>
      </p:pic>
      <p:grpSp>
        <p:nvGrpSpPr>
          <p:cNvPr id="15" name="组合 14"/>
          <p:cNvGrpSpPr/>
          <p:nvPr/>
        </p:nvGrpSpPr>
        <p:grpSpPr>
          <a:xfrm>
            <a:off x="11635105" y="-10160"/>
            <a:ext cx="407670" cy="572135"/>
            <a:chOff x="12665" y="620"/>
            <a:chExt cx="642" cy="901"/>
          </a:xfrm>
        </p:grpSpPr>
        <p:sp>
          <p:nvSpPr>
            <p:cNvPr id="5" name="五边形 4"/>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120x120 拷贝"/>
            <p:cNvPicPr>
              <a:picLocks noChangeAspect="1"/>
            </p:cNvPicPr>
            <p:nvPr/>
          </p:nvPicPr>
          <p:blipFill>
            <a:blip r:embed="rId7"/>
            <a:stretch>
              <a:fillRect/>
            </a:stretch>
          </p:blipFill>
          <p:spPr>
            <a:xfrm>
              <a:off x="12665" y="749"/>
              <a:ext cx="642" cy="642"/>
            </a:xfrm>
            <a:prstGeom prst="rect">
              <a:avLst/>
            </a:prstGeom>
          </p:spPr>
        </p:pic>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9718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sym typeface="+mn-ea"/>
                </a:rPr>
                <a:t>扩胸拉力器</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4921885" cy="144462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lvl="0">
              <a:lnSpc>
                <a:spcPct val="170000"/>
              </a:lnSpc>
              <a:spcBef>
                <a:spcPts val="0"/>
              </a:spcBef>
              <a:spcAft>
                <a:spcPts val="0"/>
              </a:spcAft>
              <a:buFont typeface="+mj-lt"/>
              <a:defRPr/>
            </a:pPr>
            <a:r>
              <a:rPr lang="en-US"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加厚乳胶管</a:t>
            </a:r>
            <a:r>
              <a:rPr lang="en-US"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拉力强劲</a:t>
            </a:r>
            <a:r>
              <a:rPr lang="en-US"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久拉不变形</a:t>
            </a:r>
            <a:endParaRPr sz="1000" dirty="0">
              <a:latin typeface="微软雅黑" panose="020B0503020204020204" pitchFamily="34" charset="-122"/>
              <a:cs typeface="微软雅黑" panose="020B0503020204020204" pitchFamily="34" charset="-122"/>
              <a:sym typeface="+mn-ea"/>
            </a:endParaRPr>
          </a:p>
          <a:p>
            <a:pPr lvl="0">
              <a:lnSpc>
                <a:spcPct val="170000"/>
              </a:lnSpc>
              <a:spcBef>
                <a:spcPts val="0"/>
              </a:spcBef>
              <a:spcAft>
                <a:spcPts val="0"/>
              </a:spcAft>
              <a:buFont typeface="+mj-lt"/>
              <a:defRPr/>
            </a:pPr>
            <a:r>
              <a:rPr lang="en-US" sz="1000" dirty="0">
                <a:latin typeface="微软雅黑" panose="020B0503020204020204" pitchFamily="34" charset="-122"/>
                <a:cs typeface="微软雅黑" panose="020B0503020204020204" pitchFamily="34" charset="-122"/>
                <a:sym typeface="+mn-ea"/>
              </a:rPr>
              <a:t>2.</a:t>
            </a:r>
            <a:r>
              <a:rPr sz="1000" dirty="0">
                <a:latin typeface="微软雅黑" panose="020B0503020204020204" pitchFamily="34" charset="-122"/>
                <a:cs typeface="微软雅黑" panose="020B0503020204020204" pitchFamily="34" charset="-122"/>
                <a:sym typeface="+mn-ea"/>
              </a:rPr>
              <a:t>360°环保卡槽.卡住安全抱住心.安全不松脱</a:t>
            </a:r>
            <a:endParaRPr sz="1000" dirty="0">
              <a:latin typeface="微软雅黑" panose="020B0503020204020204" pitchFamily="34" charset="-122"/>
              <a:cs typeface="微软雅黑" panose="020B0503020204020204" pitchFamily="34" charset="-122"/>
              <a:sym typeface="+mn-ea"/>
            </a:endParaRPr>
          </a:p>
          <a:p>
            <a:pPr lvl="0">
              <a:lnSpc>
                <a:spcPct val="170000"/>
              </a:lnSpc>
              <a:spcBef>
                <a:spcPts val="0"/>
              </a:spcBef>
              <a:spcAft>
                <a:spcPts val="0"/>
              </a:spcAft>
              <a:buFont typeface="+mj-lt"/>
              <a:defRPr/>
            </a:pPr>
            <a:r>
              <a:rPr lang="en-US" sz="1000" dirty="0">
                <a:latin typeface="微软雅黑" panose="020B0503020204020204" pitchFamily="34" charset="-122"/>
                <a:cs typeface="微软雅黑" panose="020B0503020204020204" pitchFamily="34" charset="-122"/>
                <a:sym typeface="+mn-ea"/>
              </a:rPr>
              <a:t>3.</a:t>
            </a:r>
            <a:r>
              <a:rPr sz="1000" dirty="0">
                <a:latin typeface="微软雅黑" panose="020B0503020204020204" pitchFamily="34" charset="-122"/>
                <a:cs typeface="微软雅黑" panose="020B0503020204020204" pitchFamily="34" charset="-122"/>
                <a:sym typeface="+mn-ea"/>
              </a:rPr>
              <a:t>全身锻炼.美体塑形.练肩练背</a:t>
            </a:r>
            <a:endParaRPr sz="1000" dirty="0">
              <a:latin typeface="微软雅黑" panose="020B0503020204020204" pitchFamily="34" charset="-122"/>
              <a:cs typeface="微软雅黑" panose="020B0503020204020204" pitchFamily="34" charset="-122"/>
              <a:sym typeface="+mn-ea"/>
            </a:endParaRPr>
          </a:p>
          <a:p>
            <a:pPr lvl="0">
              <a:lnSpc>
                <a:spcPct val="170000"/>
              </a:lnSpc>
              <a:spcBef>
                <a:spcPts val="0"/>
              </a:spcBef>
              <a:spcAft>
                <a:spcPts val="0"/>
              </a:spcAft>
              <a:buFont typeface="+mj-lt"/>
              <a:defRPr/>
            </a:pPr>
            <a:r>
              <a:rPr lang="en-US" sz="1000" dirty="0">
                <a:latin typeface="微软雅黑" panose="020B0503020204020204" pitchFamily="34" charset="-122"/>
                <a:cs typeface="微软雅黑" panose="020B0503020204020204" pitchFamily="34" charset="-122"/>
                <a:sym typeface="+mn-ea"/>
              </a:rPr>
              <a:t>4.</a:t>
            </a:r>
            <a:r>
              <a:rPr sz="1000" dirty="0">
                <a:latin typeface="微软雅黑" panose="020B0503020204020204" pitchFamily="34" charset="-122"/>
                <a:cs typeface="微软雅黑" panose="020B0503020204020204" pitchFamily="34" charset="-122"/>
                <a:sym typeface="+mn-ea"/>
              </a:rPr>
              <a:t>五档调节.自由拆卸.防滑设计</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36</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dirty="0">
                <a:solidFill>
                  <a:srgbClr val="002060"/>
                </a:solidFill>
                <a:latin typeface="微软雅黑" panose="020B0503020204020204" pitchFamily="34" charset="-122"/>
                <a:cs typeface="微软雅黑" panose="020B0503020204020204" pitchFamily="34" charset="-122"/>
                <a:sym typeface="+mn-ea"/>
              </a:rPr>
              <a:t>电商链接：https://item.jd.com/10096566869033.html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997325" cy="1667510"/>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YJ91124</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69码：6923242180306</a:t>
            </a:r>
            <a:r>
              <a:rPr lang="zh-CN" altLang="en-US" sz="1000" dirty="0">
                <a:latin typeface="微软雅黑" panose="020B0503020204020204" pitchFamily="34" charset="-122"/>
                <a:cs typeface="微软雅黑" panose="020B0503020204020204" pitchFamily="34" charset="-122"/>
                <a:sym typeface="+mn-ea"/>
              </a:rPr>
              <a:t>黑红色</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规格：</a:t>
            </a:r>
            <a:r>
              <a:rPr lang="zh-CN" altLang="en-US" sz="1000" dirty="0">
                <a:latin typeface="微软雅黑" panose="020B0503020204020204" pitchFamily="34" charset="-122"/>
                <a:cs typeface="微软雅黑" panose="020B0503020204020204" pitchFamily="34" charset="-122"/>
                <a:sym typeface="+mn-ea"/>
              </a:rPr>
              <a:t>56*10CM</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商品毛重：</a:t>
            </a:r>
            <a:r>
              <a:rPr lang="zh-CN" altLang="en-US" sz="1000" dirty="0">
                <a:latin typeface="微软雅黑" panose="020B0503020204020204" pitchFamily="34" charset="-122"/>
                <a:cs typeface="微软雅黑" panose="020B0503020204020204" pitchFamily="34" charset="-122"/>
                <a:sym typeface="+mn-ea"/>
              </a:rPr>
              <a:t>0.309kg</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材质：PP塑料+乳胶管     </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产品拉力：单管拉力约30磅</a:t>
            </a:r>
            <a:endParaRPr lang="zh-CN" sz="1000">
              <a:latin typeface="微软雅黑" panose="020B0503020204020204" pitchFamily="34" charset="-122"/>
              <a:cs typeface="微软雅黑" panose="020B0503020204020204" pitchFamily="34" charset="-122"/>
              <a:sym typeface="+mn-ea"/>
            </a:endParaRPr>
          </a:p>
        </p:txBody>
      </p:sp>
      <p:pic>
        <p:nvPicPr>
          <p:cNvPr id="2" name="图片 1" descr="1731052184898"/>
          <p:cNvPicPr>
            <a:picLocks noChangeAspect="1"/>
          </p:cNvPicPr>
          <p:nvPr/>
        </p:nvPicPr>
        <p:blipFill>
          <a:blip r:embed="rId2"/>
          <a:stretch>
            <a:fillRect/>
          </a:stretch>
        </p:blipFill>
        <p:spPr>
          <a:xfrm>
            <a:off x="6096635" y="1120775"/>
            <a:ext cx="5330190" cy="5420360"/>
          </a:xfrm>
          <a:prstGeom prst="rect">
            <a:avLst/>
          </a:prstGeom>
        </p:spPr>
      </p:pic>
      <p:pic>
        <p:nvPicPr>
          <p:cNvPr id="12" name="图片 11" descr="D:\产品图片\包销品图片\27.扩胸拉力器YJ91124\主图4.png主图4"/>
          <p:cNvPicPr>
            <a:picLocks noChangeAspect="1"/>
          </p:cNvPicPr>
          <p:nvPr>
            <p:custDataLst>
              <p:tags r:id="rId3"/>
            </p:custDataLst>
          </p:nvPr>
        </p:nvPicPr>
        <p:blipFill>
          <a:blip r:embed="rId4"/>
          <a:srcRect/>
          <a:stretch>
            <a:fillRect/>
          </a:stretch>
        </p:blipFill>
        <p:spPr>
          <a:xfrm>
            <a:off x="4323080" y="5114290"/>
            <a:ext cx="1631950" cy="1663700"/>
          </a:xfrm>
          <a:prstGeom prst="rect">
            <a:avLst/>
          </a:prstGeom>
        </p:spPr>
      </p:pic>
      <p:pic>
        <p:nvPicPr>
          <p:cNvPr id="13" name="图片 12" descr="D:\产品图片\包销品图片\27.扩胸拉力器YJ91124\主图3.png主图3"/>
          <p:cNvPicPr>
            <a:picLocks noChangeAspect="1"/>
          </p:cNvPicPr>
          <p:nvPr>
            <p:custDataLst>
              <p:tags r:id="rId5"/>
            </p:custDataLst>
          </p:nvPr>
        </p:nvPicPr>
        <p:blipFill>
          <a:blip r:embed="rId6"/>
          <a:srcRect/>
          <a:stretch>
            <a:fillRect/>
          </a:stretch>
        </p:blipFill>
        <p:spPr>
          <a:xfrm>
            <a:off x="550545" y="5100955"/>
            <a:ext cx="1659255" cy="1677035"/>
          </a:xfrm>
          <a:prstGeom prst="rect">
            <a:avLst/>
          </a:prstGeom>
        </p:spPr>
      </p:pic>
      <p:pic>
        <p:nvPicPr>
          <p:cNvPr id="14" name="图片 13" descr="D:\产品图片\包销品图片\27.扩胸拉力器YJ91124\主图5.png主图5"/>
          <p:cNvPicPr>
            <a:picLocks noChangeAspect="1"/>
          </p:cNvPicPr>
          <p:nvPr>
            <p:custDataLst>
              <p:tags r:id="rId7"/>
            </p:custDataLst>
          </p:nvPr>
        </p:nvPicPr>
        <p:blipFill>
          <a:blip r:embed="rId8"/>
          <a:srcRect/>
          <a:stretch>
            <a:fillRect/>
          </a:stretch>
        </p:blipFill>
        <p:spPr>
          <a:xfrm>
            <a:off x="2425700" y="5081270"/>
            <a:ext cx="1696085" cy="1696720"/>
          </a:xfrm>
          <a:prstGeom prst="rect">
            <a:avLst/>
          </a:prstGeom>
        </p:spPr>
      </p:pic>
      <p:pic>
        <p:nvPicPr>
          <p:cNvPr id="11" name="图片 10" descr="透明1176×900 拷贝"/>
          <p:cNvPicPr>
            <a:picLocks noChangeAspect="1"/>
          </p:cNvPicPr>
          <p:nvPr/>
        </p:nvPicPr>
        <p:blipFill>
          <a:blip r:embed="rId9"/>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120x120 拷贝"/>
            <p:cNvPicPr>
              <a:picLocks noChangeAspect="1"/>
            </p:cNvPicPr>
            <p:nvPr/>
          </p:nvPicPr>
          <p:blipFill>
            <a:blip r:embed="rId10"/>
            <a:stretch>
              <a:fillRect/>
            </a:stretch>
          </p:blipFill>
          <p:spPr>
            <a:xfrm>
              <a:off x="12665" y="749"/>
              <a:ext cx="642" cy="642"/>
            </a:xfrm>
            <a:prstGeom prst="rect">
              <a:avLst/>
            </a:prstGeom>
          </p:spPr>
        </p:pic>
      </p:gr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3622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阻力带</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52025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536190"/>
            <a:ext cx="5401945" cy="18516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lvl="0">
              <a:lnSpc>
                <a:spcPct val="170000"/>
              </a:lnSpc>
              <a:spcBef>
                <a:spcPts val="0"/>
              </a:spcBef>
              <a:spcAft>
                <a:spcPts val="0"/>
              </a:spcAft>
              <a:buFont typeface="+mj-lt"/>
              <a:defRPr/>
            </a:pPr>
            <a:r>
              <a:rPr lang="en-US" altLang="zh-CN"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阻力带可以用于训练身体的各个部位，包括上肢、下肢、核心和背部</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阻力带轻便小巧，便于携带和存储，无论是家庭健身、办公室锻炼还是户外训练都非常方便</a:t>
            </a:r>
            <a:br>
              <a:rPr lang="zh-CN" altLang="en-US"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3.</a:t>
            </a:r>
            <a:r>
              <a:rPr sz="1000" dirty="0">
                <a:latin typeface="微软雅黑" panose="020B0503020204020204" pitchFamily="34" charset="-122"/>
                <a:cs typeface="微软雅黑" panose="020B0503020204020204" pitchFamily="34" charset="-122"/>
                <a:sym typeface="+mn-ea"/>
              </a:rPr>
              <a:t>与固定重量的哑铃或杠铃不同，阻力带提供渐进式阻力，即随着带子拉伸长度的增加，阻力也逐渐增大</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4.</a:t>
            </a:r>
            <a:r>
              <a:rPr sz="1000" dirty="0">
                <a:latin typeface="微软雅黑" panose="020B0503020204020204" pitchFamily="34" charset="-122"/>
                <a:cs typeface="微软雅黑" panose="020B0503020204020204" pitchFamily="34" charset="-122"/>
                <a:sym typeface="+mn-ea"/>
              </a:rPr>
              <a:t>阻力带有不同的颜色和厚度，代表不同的阻力强度。初学者可以选择较轻的阻力带，逐渐适应后可以逐步增加阻力</a:t>
            </a:r>
            <a:br>
              <a:rPr sz="1000" dirty="0">
                <a:latin typeface="微软雅黑" panose="020B0503020204020204" pitchFamily="34" charset="-122"/>
                <a:cs typeface="微软雅黑" panose="020B0503020204020204" pitchFamily="34" charset="-122"/>
                <a:sym typeface="+mn-ea"/>
              </a:rPr>
            </a:b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219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dirty="0">
                <a:solidFill>
                  <a:srgbClr val="002060"/>
                </a:solidFill>
                <a:latin typeface="微软雅黑" panose="020B0503020204020204" pitchFamily="34" charset="-122"/>
                <a:cs typeface="微软雅黑" panose="020B0503020204020204" pitchFamily="34" charset="-122"/>
                <a:sym typeface="+mn-ea"/>
              </a:rPr>
              <a:t>电商链接：</a:t>
            </a:r>
            <a:r>
              <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rPr>
              <a:t>https://item.jd.com/10129838773079.html</a:t>
            </a:r>
            <a:endParaRPr lang="en-US"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843280" y="1293495"/>
            <a:ext cx="3997325" cy="1213485"/>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YJF4246绿</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6927068734583</a:t>
            </a:r>
            <a:r>
              <a:rPr lang="zh-CN" altLang="en-US" sz="1000" dirty="0">
                <a:latin typeface="微软雅黑" panose="020B0503020204020204" pitchFamily="34" charset="-122"/>
                <a:cs typeface="微软雅黑" panose="020B0503020204020204" pitchFamily="34" charset="-122"/>
                <a:sym typeface="+mn-ea"/>
              </a:rPr>
              <a:t>绿色</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颜色：绿色</a:t>
            </a:r>
            <a:r>
              <a:rPr lang="en-US" altLang="zh-CN" sz="1000" dirty="0">
                <a:latin typeface="微软雅黑" panose="020B0503020204020204" pitchFamily="34" charset="-122"/>
                <a:cs typeface="微软雅黑" panose="020B0503020204020204" pitchFamily="34" charset="-122"/>
                <a:sym typeface="+mn-ea"/>
              </a:rPr>
              <a:t>125</a:t>
            </a:r>
            <a:r>
              <a:rPr lang="zh-CN" altLang="en-US" sz="1000" dirty="0">
                <a:latin typeface="微软雅黑" panose="020B0503020204020204" pitchFamily="34" charset="-122"/>
                <a:cs typeface="微软雅黑" panose="020B0503020204020204" pitchFamily="34" charset="-122"/>
                <a:sym typeface="+mn-ea"/>
              </a:rPr>
              <a:t>磅</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r>
              <a:rPr lang="zh-CN" altLang="en-US" sz="1000" dirty="0">
                <a:latin typeface="微软雅黑" panose="020B0503020204020204" pitchFamily="34" charset="-122"/>
                <a:cs typeface="微软雅黑" panose="020B0503020204020204" pitchFamily="34" charset="-122"/>
                <a:sym typeface="+mn-ea"/>
              </a:rPr>
              <a:t>规格：</a:t>
            </a:r>
            <a:r>
              <a:rPr lang="en-US" sz="1000" dirty="0">
                <a:latin typeface="微软雅黑" panose="020B0503020204020204" pitchFamily="34" charset="-122"/>
                <a:cs typeface="微软雅黑" panose="020B0503020204020204" pitchFamily="34" charset="-122"/>
                <a:sym typeface="+mn-ea"/>
              </a:rPr>
              <a:t>2080mm*4mm</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TPE</a:t>
            </a:r>
            <a:endParaRPr lang="zh-CN" sz="1000">
              <a:latin typeface="微软雅黑" panose="020B0503020204020204" pitchFamily="34" charset="-122"/>
              <a:cs typeface="微软雅黑" panose="020B0503020204020204" pitchFamily="34" charset="-122"/>
              <a:sym typeface="+mn-ea"/>
            </a:endParaRPr>
          </a:p>
        </p:txBody>
      </p:sp>
      <p:pic>
        <p:nvPicPr>
          <p:cNvPr id="11" name="图片 10"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2" name="图片 1"/>
          <p:cNvPicPr>
            <a:picLocks noChangeAspect="1"/>
          </p:cNvPicPr>
          <p:nvPr/>
        </p:nvPicPr>
        <p:blipFill>
          <a:blip r:embed="rId3"/>
          <a:stretch>
            <a:fillRect/>
          </a:stretch>
        </p:blipFill>
        <p:spPr>
          <a:xfrm>
            <a:off x="6166485" y="1156970"/>
            <a:ext cx="5055235" cy="5041900"/>
          </a:xfrm>
          <a:prstGeom prst="rect">
            <a:avLst/>
          </a:prstGeom>
        </p:spPr>
      </p:pic>
      <p:pic>
        <p:nvPicPr>
          <p:cNvPr id="7" name="图片 6"/>
          <p:cNvPicPr>
            <a:picLocks noChangeAspect="1"/>
          </p:cNvPicPr>
          <p:nvPr/>
        </p:nvPicPr>
        <p:blipFill>
          <a:blip r:embed="rId4"/>
          <a:stretch>
            <a:fillRect/>
          </a:stretch>
        </p:blipFill>
        <p:spPr>
          <a:xfrm>
            <a:off x="843280" y="5139690"/>
            <a:ext cx="1515110" cy="1524000"/>
          </a:xfrm>
          <a:prstGeom prst="rect">
            <a:avLst/>
          </a:prstGeom>
        </p:spPr>
      </p:pic>
      <p:pic>
        <p:nvPicPr>
          <p:cNvPr id="12" name="图片 11"/>
          <p:cNvPicPr>
            <a:picLocks noChangeAspect="1"/>
          </p:cNvPicPr>
          <p:nvPr/>
        </p:nvPicPr>
        <p:blipFill>
          <a:blip r:embed="rId5"/>
          <a:stretch>
            <a:fillRect/>
          </a:stretch>
        </p:blipFill>
        <p:spPr>
          <a:xfrm>
            <a:off x="2560955" y="5139690"/>
            <a:ext cx="1252220" cy="1522095"/>
          </a:xfrm>
          <a:prstGeom prst="rect">
            <a:avLst/>
          </a:prstGeom>
        </p:spPr>
      </p:pic>
      <p:pic>
        <p:nvPicPr>
          <p:cNvPr id="4" name="图片 3" descr="匹克-阻力带-主图3"/>
          <p:cNvPicPr>
            <a:picLocks noChangeAspect="1"/>
          </p:cNvPicPr>
          <p:nvPr/>
        </p:nvPicPr>
        <p:blipFill>
          <a:blip r:embed="rId6"/>
          <a:stretch>
            <a:fillRect/>
          </a:stretch>
        </p:blipFill>
        <p:spPr>
          <a:xfrm>
            <a:off x="4015740" y="5139690"/>
            <a:ext cx="1523365" cy="152336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脚蹬拉力器</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940" y="245040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2635" y="416369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270" y="416369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12</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59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916305" y="1225550"/>
            <a:ext cx="4796790" cy="1285240"/>
          </a:xfrm>
          <a:prstGeom prst="rect">
            <a:avLst/>
          </a:prstGeom>
          <a:noFill/>
        </p:spPr>
        <p:txBody>
          <a:bodyPr wrap="square" rtlCol="0">
            <a:noAutofit/>
          </a:bodyPr>
          <a:lstStyle/>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YJF4315</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6927068712185</a:t>
            </a:r>
            <a:r>
              <a:rPr lang="zh-CN" altLang="en-US" sz="1000" dirty="0">
                <a:latin typeface="微软雅黑" panose="020B0503020204020204" pitchFamily="34" charset="-122"/>
                <a:cs typeface="微软雅黑" panose="020B0503020204020204" pitchFamily="34" charset="-122"/>
                <a:sym typeface="+mn-ea"/>
              </a:rPr>
              <a:t>紫罗兰、</a:t>
            </a:r>
            <a:r>
              <a:rPr lang="en-US" altLang="zh-CN" sz="1000" dirty="0">
                <a:latin typeface="微软雅黑" panose="020B0503020204020204" pitchFamily="34" charset="-122"/>
                <a:cs typeface="微软雅黑" panose="020B0503020204020204" pitchFamily="34" charset="-122"/>
                <a:sym typeface="+mn-ea"/>
              </a:rPr>
              <a:t>6927068712161</a:t>
            </a:r>
            <a:r>
              <a:rPr lang="zh-CN" altLang="en-US" sz="1000" dirty="0">
                <a:latin typeface="微软雅黑" panose="020B0503020204020204" pitchFamily="34" charset="-122"/>
                <a:cs typeface="微软雅黑" panose="020B0503020204020204" pitchFamily="34" charset="-122"/>
                <a:sym typeface="+mn-ea"/>
              </a:rPr>
              <a:t>浅蓝</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5</a:t>
            </a:r>
            <a:r>
              <a:rPr lang="en-US" sz="1000" dirty="0">
                <a:latin typeface="微软雅黑" panose="020B0503020204020204" pitchFamily="34" charset="-122"/>
                <a:cs typeface="微软雅黑" panose="020B0503020204020204" pitchFamily="34" charset="-122"/>
                <a:sym typeface="+mn-ea"/>
              </a:rPr>
              <a:t>2</a:t>
            </a:r>
            <a:r>
              <a:rPr sz="1000" dirty="0">
                <a:latin typeface="微软雅黑" panose="020B0503020204020204" pitchFamily="34" charset="-122"/>
                <a:cs typeface="微软雅黑" panose="020B0503020204020204" pitchFamily="34" charset="-122"/>
                <a:sym typeface="+mn-ea"/>
              </a:rPr>
              <a:t>x</a:t>
            </a:r>
            <a:r>
              <a:rPr lang="en-US" sz="1000" dirty="0">
                <a:latin typeface="微软雅黑" panose="020B0503020204020204" pitchFamily="34" charset="-122"/>
                <a:cs typeface="微软雅黑" panose="020B0503020204020204" pitchFamily="34" charset="-122"/>
                <a:sym typeface="+mn-ea"/>
              </a:rPr>
              <a:t>26.5</a:t>
            </a:r>
            <a:r>
              <a:rPr sz="1000" dirty="0">
                <a:latin typeface="微软雅黑" panose="020B0503020204020204" pitchFamily="34" charset="-122"/>
                <a:cs typeface="微软雅黑" panose="020B0503020204020204" pitchFamily="34" charset="-122"/>
                <a:sym typeface="+mn-ea"/>
              </a:rPr>
              <a:t>cm</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TPE+EVA+</a:t>
            </a:r>
            <a:r>
              <a:rPr lang="zh-CN" altLang="en-US" sz="1000" dirty="0">
                <a:latin typeface="微软雅黑" panose="020B0503020204020204" pitchFamily="34" charset="-122"/>
                <a:cs typeface="微软雅黑" panose="020B0503020204020204" pitchFamily="34" charset="-122"/>
                <a:sym typeface="+mn-ea"/>
              </a:rPr>
              <a:t>泡棉</a:t>
            </a:r>
            <a:endParaRPr lang="zh-CN" sz="1000">
              <a:latin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762635" y="4526915"/>
            <a:ext cx="4899660" cy="26352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dirty="0">
                <a:ln>
                  <a:noFill/>
                </a:ln>
                <a:solidFill>
                  <a:srgbClr val="002060"/>
                </a:solidFill>
                <a:effectLst/>
                <a:uLnTx/>
                <a:uFillTx/>
                <a:latin typeface="微软雅黑" panose="020B0503020204020204" pitchFamily="34" charset="-122"/>
                <a:cs typeface="黑体" panose="02010609060101010101" charset="-122"/>
                <a:sym typeface="+mn-ea"/>
              </a:rPr>
              <a:t>https://item.jd.com/10106863432613.html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2" name="文本框 1"/>
          <p:cNvSpPr txBox="1"/>
          <p:nvPr/>
        </p:nvSpPr>
        <p:spPr>
          <a:xfrm>
            <a:off x="625475" y="2487295"/>
            <a:ext cx="6096000" cy="1676400"/>
          </a:xfrm>
          <a:prstGeom prst="rect">
            <a:avLst/>
          </a:prstGeom>
          <a:noFill/>
        </p:spPr>
        <p:txBody>
          <a:bodyPr wrap="square" rtlCol="0" anchor="t">
            <a:sp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独特的</a:t>
            </a:r>
            <a:r>
              <a:rPr lang="zh-CN" sz="1000" dirty="0">
                <a:latin typeface="微软雅黑" panose="020B0503020204020204" pitchFamily="34" charset="-122"/>
                <a:cs typeface="微软雅黑" panose="020B0503020204020204" pitchFamily="34" charset="-122"/>
                <a:sym typeface="+mn-ea"/>
              </a:rPr>
              <a:t>脚蹬</a:t>
            </a:r>
            <a:r>
              <a:rPr sz="1000" dirty="0">
                <a:latin typeface="微软雅黑" panose="020B0503020204020204" pitchFamily="34" charset="-122"/>
                <a:cs typeface="微软雅黑" panose="020B0503020204020204" pitchFamily="34" charset="-122"/>
                <a:sym typeface="+mn-ea"/>
              </a:rPr>
              <a:t>形状设计，这种设计不仅美观，而且为使用者提供了更多样化的锻炼方式</a:t>
            </a:r>
            <a:r>
              <a:rPr lang="zh-CN" sz="1000" dirty="0">
                <a:latin typeface="微软雅黑" panose="020B0503020204020204" pitchFamily="34" charset="-122"/>
                <a:cs typeface="微软雅黑" panose="020B0503020204020204" pitchFamily="34" charset="-122"/>
                <a:sym typeface="+mn-ea"/>
              </a:rPr>
              <a:t>；</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采用弹力带设计，具有很好的灵活性和适应性，能根据自身需求调整拉力大小，实现不同程度的锻炼；</a:t>
            </a:r>
            <a:br>
              <a:rPr lang="zh-CN" altLang="en-US"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3.</a:t>
            </a:r>
            <a:r>
              <a:rPr sz="1000" dirty="0">
                <a:latin typeface="微软雅黑" panose="020B0503020204020204" pitchFamily="34" charset="-122"/>
                <a:cs typeface="微软雅黑" panose="020B0503020204020204" pitchFamily="34" charset="-122"/>
                <a:sym typeface="+mn-ea"/>
              </a:rPr>
              <a:t>能够均匀地分散拉力到全身各个部位，使得肌肉能够得到充分锻炼</a:t>
            </a:r>
            <a:r>
              <a:rPr lang="zh-CN" sz="1000" dirty="0">
                <a:latin typeface="微软雅黑" panose="020B0503020204020204" pitchFamily="34" charset="-122"/>
                <a:cs typeface="微软雅黑" panose="020B0503020204020204" pitchFamily="34" charset="-122"/>
                <a:sym typeface="+mn-ea"/>
              </a:rPr>
              <a:t>，高效燃脂；</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4.</a:t>
            </a:r>
            <a:r>
              <a:rPr sz="1000" dirty="0">
                <a:latin typeface="微软雅黑" panose="020B0503020204020204" pitchFamily="34" charset="-122"/>
                <a:cs typeface="微软雅黑" panose="020B0503020204020204" pitchFamily="34" charset="-122"/>
                <a:sym typeface="+mn-ea"/>
              </a:rPr>
              <a:t>采用高密度泡棉材质，这种材质握起来很舒适，耐撕裂，吸汗力强，透气速干，防滑耐磨</a:t>
            </a:r>
            <a:r>
              <a:rPr lang="zh-CN" sz="1000" dirty="0">
                <a:latin typeface="微软雅黑" panose="020B0503020204020204" pitchFamily="34" charset="-122"/>
                <a:cs typeface="微软雅黑" panose="020B0503020204020204" pitchFamily="34" charset="-122"/>
                <a:sym typeface="+mn-ea"/>
              </a:rPr>
              <a:t>；</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5.</a:t>
            </a:r>
            <a:r>
              <a:rPr sz="1000" dirty="0">
                <a:latin typeface="微软雅黑" panose="020B0503020204020204" pitchFamily="34" charset="-122"/>
                <a:cs typeface="微软雅黑" panose="020B0503020204020204" pitchFamily="34" charset="-122"/>
                <a:sym typeface="+mn-ea"/>
              </a:rPr>
              <a:t>小巧便携，不占空间，无论是客厅、卧室还是阳台，都可以成为用户的私人健身房</a:t>
            </a:r>
            <a:r>
              <a:rPr lang="zh-CN" sz="1000" dirty="0">
                <a:latin typeface="微软雅黑" panose="020B0503020204020204" pitchFamily="34" charset="-122"/>
                <a:cs typeface="微软雅黑" panose="020B0503020204020204" pitchFamily="34" charset="-122"/>
                <a:sym typeface="+mn-ea"/>
              </a:rPr>
              <a:t>。</a:t>
            </a:r>
            <a:endParaRPr lang="zh-CN" altLang="en-US" sz="1000" dirty="0">
              <a:latin typeface="微软雅黑" panose="020B0503020204020204" pitchFamily="34" charset="-122"/>
              <a:cs typeface="微软雅黑" panose="020B0503020204020204" pitchFamily="34" charset="-122"/>
              <a:sym typeface="+mn-ea"/>
            </a:endParaRPr>
          </a:p>
        </p:txBody>
      </p:sp>
      <p:pic>
        <p:nvPicPr>
          <p:cNvPr id="5" name="图片 4" descr="匹克-脚蹬拉力器-主图07 拷贝"/>
          <p:cNvPicPr>
            <a:picLocks noChangeAspect="1"/>
          </p:cNvPicPr>
          <p:nvPr/>
        </p:nvPicPr>
        <p:blipFill>
          <a:blip r:embed="rId2"/>
          <a:stretch>
            <a:fillRect/>
          </a:stretch>
        </p:blipFill>
        <p:spPr>
          <a:xfrm>
            <a:off x="843280" y="4959985"/>
            <a:ext cx="1551940" cy="1551940"/>
          </a:xfrm>
          <a:prstGeom prst="rect">
            <a:avLst/>
          </a:prstGeom>
        </p:spPr>
      </p:pic>
      <p:pic>
        <p:nvPicPr>
          <p:cNvPr id="16" name="图片 15" descr="匹克-脚蹬拉力器-主图10 拷贝"/>
          <p:cNvPicPr>
            <a:picLocks noChangeAspect="1"/>
          </p:cNvPicPr>
          <p:nvPr/>
        </p:nvPicPr>
        <p:blipFill>
          <a:blip r:embed="rId3"/>
          <a:stretch>
            <a:fillRect/>
          </a:stretch>
        </p:blipFill>
        <p:spPr>
          <a:xfrm>
            <a:off x="6480175" y="1225550"/>
            <a:ext cx="5028565" cy="5028565"/>
          </a:xfrm>
          <a:prstGeom prst="rect">
            <a:avLst/>
          </a:prstGeom>
        </p:spPr>
      </p:pic>
      <p:pic>
        <p:nvPicPr>
          <p:cNvPr id="4" name="图片 3" descr="透明1176×900 拷贝"/>
          <p:cNvPicPr>
            <a:picLocks noChangeAspect="1"/>
          </p:cNvPicPr>
          <p:nvPr/>
        </p:nvPicPr>
        <p:blipFill>
          <a:blip r:embed="rId4"/>
          <a:stretch>
            <a:fillRect/>
          </a:stretch>
        </p:blipFill>
        <p:spPr>
          <a:xfrm>
            <a:off x="843280" y="295910"/>
            <a:ext cx="669925" cy="66992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489200"/>
            <a:chOff x="763079" y="440281"/>
            <a:chExt cx="10665841" cy="2489200"/>
          </a:xfrm>
        </p:grpSpPr>
        <p:sp>
          <p:nvSpPr>
            <p:cNvPr id="26" name="TextBox 7"/>
            <p:cNvSpPr txBox="1"/>
            <p:nvPr/>
          </p:nvSpPr>
          <p:spPr>
            <a:xfrm>
              <a:off x="916500" y="440281"/>
              <a:ext cx="3581400" cy="248920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solidFill>
                    <a:srgbClr val="FF0000"/>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solidFill>
                    <a:srgbClr val="FF0000"/>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dirty="0">
                  <a:solidFill>
                    <a:srgbClr val="FF0000"/>
                  </a:solidFill>
                  <a:latin typeface="微软雅黑" panose="020B0503020204020204" pitchFamily="34" charset="-122"/>
                  <a:cs typeface="黑体" panose="02010609060101010101" charset="-122"/>
                  <a:sym typeface="+mn-ea"/>
                </a:rPr>
                <a:t>运动加厚软飞盘</a:t>
              </a:r>
              <a:endParaRPr sz="2400" b="1" spc="-300">
                <a:solidFill>
                  <a:srgbClr val="FF0000"/>
                </a:solidFill>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916305" y="257867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592070"/>
            <a:ext cx="5334000" cy="108585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3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亲子户外软盘趣味十足，持久耐用，易上手精准设计，防震性，轻盈性。绿色工艺，没有异味，精工</a:t>
            </a:r>
            <a:r>
              <a:rPr lang="zh-CN" altLang="zh-CN" sz="1000" dirty="0">
                <a:ln>
                  <a:noFill/>
                </a:ln>
                <a:effectLst/>
                <a:uLnTx/>
                <a:uFillTx/>
                <a:latin typeface="微软雅黑" panose="020B0503020204020204" pitchFamily="34" charset="-122"/>
                <a:cs typeface="微软雅黑" panose="020B0503020204020204" pitchFamily="34" charset="-122"/>
                <a:sym typeface="+mn-ea"/>
              </a:rPr>
              <a:t>打磨</a:t>
            </a:r>
            <a:r>
              <a:rPr lang="zh-CN" altLang="en-US" sz="1000" dirty="0">
                <a:latin typeface="微软雅黑" panose="020B0503020204020204" pitchFamily="34" charset="-122"/>
                <a:cs typeface="微软雅黑" panose="020B0503020204020204" pitchFamily="34" charset="-122"/>
                <a:sym typeface="+mn-ea"/>
              </a:rPr>
              <a:t>，边角光滑</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亲子互动增加趣味，增加体能，体格更强壮，高端印染工艺不掉色图案鲜艳</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使用环保</a:t>
            </a:r>
            <a:r>
              <a:rPr lang="en-US" altLang="zh-CN" sz="1000" dirty="0" err="1">
                <a:latin typeface="微软雅黑" panose="020B0503020204020204" pitchFamily="34" charset="-122"/>
                <a:cs typeface="微软雅黑" panose="020B0503020204020204" pitchFamily="34" charset="-122"/>
                <a:sym typeface="+mn-ea"/>
              </a:rPr>
              <a:t>pu</a:t>
            </a:r>
            <a:r>
              <a:rPr lang="zh-CN" altLang="en-US" sz="1000" dirty="0">
                <a:latin typeface="微软雅黑" panose="020B0503020204020204" pitchFamily="34" charset="-122"/>
                <a:cs typeface="微软雅黑" panose="020B0503020204020204" pitchFamily="34" charset="-122"/>
                <a:sym typeface="+mn-ea"/>
              </a:rPr>
              <a:t>材质，内部结构气孔细致分布均匀，快速分布撞击部位，柔软高回弹，打到身上也不疼痛</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31355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2635" y="43192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21.5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28.5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69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627880"/>
            <a:ext cx="5332730" cy="279400"/>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https://item.jd.com/10096570040552.html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916305" y="1280795"/>
            <a:ext cx="3997325" cy="1286510"/>
          </a:xfrm>
          <a:prstGeom prst="rect">
            <a:avLst/>
          </a:prstGeom>
          <a:noFill/>
        </p:spPr>
        <p:txBody>
          <a:bodyPr wrap="square" rtlCol="0">
            <a:noAutofit/>
          </a:bodyPr>
          <a:lstStyle/>
          <a:p>
            <a:pPr indent="-171450" algn="l">
              <a:lnSpc>
                <a:spcPct val="150000"/>
              </a:lnSpc>
              <a:buClrTx/>
              <a:buSzTx/>
              <a:buFont typeface="Arial" panose="020B0604020202020204" pitchFamily="34" charset="0"/>
              <a:buNone/>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YA19136</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indent="-171450" algn="l">
              <a:lnSpc>
                <a:spcPct val="150000"/>
              </a:lnSpc>
              <a:buClrTx/>
              <a:buSzTx/>
              <a:buFont typeface="Arial" panose="020B0604020202020204" pitchFamily="34" charset="0"/>
              <a:buNone/>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码：6972873507815蓝色、6972873507808黄色</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indent="-171450" algn="l">
              <a:lnSpc>
                <a:spcPct val="150000"/>
              </a:lnSpc>
              <a:buClrTx/>
              <a:buSzTx/>
              <a:buFont typeface="Arial" panose="020B0604020202020204" pitchFamily="34" charset="0"/>
              <a:buNone/>
            </a:pP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21cm</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p>
            <a:pPr indent="-171450" algn="l">
              <a:lnSpc>
                <a:spcPct val="150000"/>
              </a:lnSpc>
              <a:buClrTx/>
              <a:buSzTx/>
              <a:buFont typeface="Arial" panose="020B0604020202020204" pitchFamily="34" charset="0"/>
              <a:buNone/>
            </a:pPr>
            <a:r>
              <a:rPr lang="zh-CN" altLang="en-US" sz="1000" dirty="0">
                <a:latin typeface="微软雅黑" panose="020B0503020204020204" pitchFamily="34" charset="-122"/>
                <a:cs typeface="微软雅黑" panose="020B0503020204020204" pitchFamily="34" charset="-122"/>
                <a:sym typeface="+mn-ea"/>
              </a:rPr>
              <a:t>商品毛重：</a:t>
            </a:r>
            <a:r>
              <a:rPr lang="en-US" altLang="zh-CN" sz="1000" dirty="0">
                <a:latin typeface="微软雅黑" panose="020B0503020204020204" pitchFamily="34" charset="-122"/>
                <a:cs typeface="微软雅黑" panose="020B0503020204020204" pitchFamily="34" charset="-122"/>
                <a:sym typeface="+mn-ea"/>
              </a:rPr>
              <a:t>0.106kg</a:t>
            </a:r>
            <a:endParaRPr lang="en-US" altLang="zh-CN" sz="1000" dirty="0">
              <a:latin typeface="微软雅黑" panose="020B0503020204020204" pitchFamily="34" charset="-122"/>
              <a:cs typeface="微软雅黑" panose="020B0503020204020204" pitchFamily="34" charset="-122"/>
              <a:sym typeface="+mn-ea"/>
            </a:endParaRPr>
          </a:p>
          <a:p>
            <a:pPr indent="-171450" algn="l">
              <a:lnSpc>
                <a:spcPct val="150000"/>
              </a:lnSpc>
              <a:buClrTx/>
              <a:buSzTx/>
              <a:buFont typeface="Arial" panose="020B0604020202020204" pitchFamily="34" charset="0"/>
              <a:buNone/>
            </a:pP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PU</a:t>
            </a:r>
            <a:r>
              <a:rPr lang="zh-CN" altLang="en-US" sz="1000" dirty="0">
                <a:latin typeface="微软雅黑" panose="020B0503020204020204" pitchFamily="34" charset="-122"/>
                <a:cs typeface="微软雅黑" panose="020B0503020204020204" pitchFamily="34" charset="-122"/>
                <a:sym typeface="+mn-ea"/>
              </a:rPr>
              <a:t>材质</a:t>
            </a:r>
            <a:endParaRPr lang="zh-CN" sz="1000">
              <a:latin typeface="微软雅黑" panose="020B0503020204020204" pitchFamily="34" charset="-122"/>
              <a:cs typeface="微软雅黑" panose="020B0503020204020204" pitchFamily="34" charset="-122"/>
              <a:sym typeface="+mn-ea"/>
            </a:endParaRPr>
          </a:p>
        </p:txBody>
      </p:sp>
      <p:pic>
        <p:nvPicPr>
          <p:cNvPr id="13" name="图片 12" descr="C:\Users\Administrator\Desktop\69.jpg69"/>
          <p:cNvPicPr>
            <a:picLocks noChangeAspect="1"/>
          </p:cNvPicPr>
          <p:nvPr>
            <p:custDataLst>
              <p:tags r:id="rId2"/>
            </p:custDataLst>
          </p:nvPr>
        </p:nvPicPr>
        <p:blipFill>
          <a:blip r:embed="rId3"/>
          <a:srcRect/>
          <a:stretch>
            <a:fillRect/>
          </a:stretch>
        </p:blipFill>
        <p:spPr>
          <a:xfrm>
            <a:off x="6098540" y="1051560"/>
            <a:ext cx="5251450" cy="5489575"/>
          </a:xfrm>
          <a:prstGeom prst="rect">
            <a:avLst/>
          </a:prstGeom>
        </p:spPr>
      </p:pic>
      <p:pic>
        <p:nvPicPr>
          <p:cNvPr id="43" name="图片 42" descr="C:\Users\Administrator\Desktop\微信截图_20230423101232.png微信截图_20230423101232"/>
          <p:cNvPicPr>
            <a:picLocks noChangeAspect="1"/>
          </p:cNvPicPr>
          <p:nvPr>
            <p:custDataLst>
              <p:tags r:id="rId4"/>
            </p:custDataLst>
          </p:nvPr>
        </p:nvPicPr>
        <p:blipFill>
          <a:blip r:embed="rId5"/>
          <a:srcRect/>
          <a:stretch>
            <a:fillRect/>
          </a:stretch>
        </p:blipFill>
        <p:spPr>
          <a:xfrm>
            <a:off x="640080" y="4985385"/>
            <a:ext cx="1697355" cy="1697355"/>
          </a:xfrm>
          <a:prstGeom prst="rect">
            <a:avLst/>
          </a:prstGeom>
        </p:spPr>
      </p:pic>
      <p:pic>
        <p:nvPicPr>
          <p:cNvPr id="44" name="图片 43" descr="C:\Users\Administrator\Desktop\微信截图_20230423101257.png微信截图_20230423101257"/>
          <p:cNvPicPr>
            <a:picLocks noChangeAspect="1"/>
          </p:cNvPicPr>
          <p:nvPr>
            <p:custDataLst>
              <p:tags r:id="rId6"/>
            </p:custDataLst>
          </p:nvPr>
        </p:nvPicPr>
        <p:blipFill>
          <a:blip r:embed="rId7"/>
          <a:srcRect/>
          <a:stretch>
            <a:fillRect/>
          </a:stretch>
        </p:blipFill>
        <p:spPr>
          <a:xfrm>
            <a:off x="4257040" y="4986020"/>
            <a:ext cx="1706880" cy="1696085"/>
          </a:xfrm>
          <a:prstGeom prst="rect">
            <a:avLst/>
          </a:prstGeom>
        </p:spPr>
      </p:pic>
      <p:pic>
        <p:nvPicPr>
          <p:cNvPr id="45" name="图片 44" descr="C:\Users\Administrator\Desktop\微信截图_20230423101314.png微信截图_20230423101314"/>
          <p:cNvPicPr>
            <a:picLocks noChangeAspect="1"/>
          </p:cNvPicPr>
          <p:nvPr>
            <p:custDataLst>
              <p:tags r:id="rId8"/>
            </p:custDataLst>
          </p:nvPr>
        </p:nvPicPr>
        <p:blipFill>
          <a:blip r:embed="rId9"/>
          <a:srcRect/>
          <a:stretch>
            <a:fillRect/>
          </a:stretch>
        </p:blipFill>
        <p:spPr>
          <a:xfrm>
            <a:off x="2448560" y="4986020"/>
            <a:ext cx="1752600" cy="1696720"/>
          </a:xfrm>
          <a:prstGeom prst="rect">
            <a:avLst/>
          </a:prstGeom>
        </p:spPr>
      </p:pic>
      <p:pic>
        <p:nvPicPr>
          <p:cNvPr id="11" name="图片 10"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32766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zh-CN" sz="2400" b="1">
                  <a:ln>
                    <a:noFill/>
                  </a:ln>
                  <a:effectLst/>
                  <a:uLnTx/>
                  <a:uFillTx/>
                  <a:latin typeface="微软雅黑" panose="020B0503020204020204" pitchFamily="34" charset="-122"/>
                  <a:cs typeface="微软雅黑" panose="020B0503020204020204" pitchFamily="34" charset="-122"/>
                  <a:sym typeface="+mn-ea"/>
                </a:rPr>
                <a:t>磁石中国象棋</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4670425" cy="136715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marR="0" lvl="0" algn="l" defTabSz="914400" rtl="0" latinLnBrk="0">
              <a:lnSpc>
                <a:spcPct val="170000"/>
              </a:lnSpc>
              <a:spcBef>
                <a:spcPts val="0"/>
              </a:spcBef>
              <a:spcAft>
                <a:spcPts val="0"/>
              </a:spcAft>
              <a:buClrTx/>
              <a:buSzTx/>
              <a:buFontTx/>
            </a:pPr>
            <a:r>
              <a:rPr lang="en-US" altLang="zh-CN" sz="1000">
                <a:ln>
                  <a:noFill/>
                </a:ln>
                <a:effectLst/>
                <a:uLnTx/>
                <a:uFillTx/>
                <a:cs typeface="微软雅黑" panose="020B0503020204020204" pitchFamily="34" charset="-122"/>
                <a:sym typeface="+mn-ea"/>
              </a:rPr>
              <a:t>1.</a:t>
            </a:r>
            <a:r>
              <a:rPr lang="zh-CN" altLang="zh-CN" sz="1000">
                <a:ln>
                  <a:noFill/>
                </a:ln>
                <a:effectLst/>
                <a:uLnTx/>
                <a:uFillTx/>
                <a:cs typeface="微软雅黑" panose="020B0503020204020204" pitchFamily="34" charset="-122"/>
                <a:sym typeface="+mn-ea"/>
              </a:rPr>
              <a:t>磁吸哑光棋子，颗粒饱满 手感顺滑 吸附棋盘不掉落</a:t>
            </a:r>
            <a:endParaRPr kumimoji="0" lang="en-US" altLang="zh-CN" sz="1000" b="0" i="0" u="none" strike="noStrike" kern="1200" cap="none" spc="0" normalizeH="0" baseline="0">
              <a:ln>
                <a:noFill/>
              </a:ln>
              <a:solidFill>
                <a:schemeClr val="tx1"/>
              </a:solidFill>
              <a:effectLst/>
              <a:uLnTx/>
              <a:uFillTx/>
              <a:ea typeface="微软雅黑" panose="020B0503020204020204" pitchFamily="34" charset="-122"/>
              <a:cs typeface="微软雅黑" panose="020B0503020204020204" pitchFamily="34" charset="-122"/>
            </a:endParaRPr>
          </a:p>
          <a:p>
            <a:pPr marR="0" lvl="0" algn="l" defTabSz="914400" rtl="0" latinLnBrk="0">
              <a:lnSpc>
                <a:spcPct val="170000"/>
              </a:lnSpc>
              <a:spcBef>
                <a:spcPts val="0"/>
              </a:spcBef>
              <a:spcAft>
                <a:spcPts val="0"/>
              </a:spcAft>
              <a:buClrTx/>
              <a:buSzTx/>
              <a:buFontTx/>
            </a:pPr>
            <a:r>
              <a:rPr lang="en-US" altLang="zh-CN" sz="1000">
                <a:ln>
                  <a:noFill/>
                </a:ln>
                <a:effectLst/>
                <a:uLnTx/>
                <a:uFillTx/>
                <a:cs typeface="微软雅黑" panose="020B0503020204020204" pitchFamily="34" charset="-122"/>
                <a:sym typeface="+mn-ea"/>
              </a:rPr>
              <a:t>2.</a:t>
            </a:r>
            <a:r>
              <a:rPr lang="zh-CN" altLang="zh-CN" sz="1000">
                <a:ln>
                  <a:noFill/>
                </a:ln>
                <a:effectLst/>
                <a:uLnTx/>
                <a:uFillTx/>
                <a:cs typeface="微软雅黑" panose="020B0503020204020204" pitchFamily="34" charset="-122"/>
                <a:sym typeface="+mn-ea"/>
              </a:rPr>
              <a:t>折叠收纳棋盘，棋子便于收纳整理，八角受力坚固耐摔</a:t>
            </a:r>
            <a:endParaRPr lang="zh-CN" altLang="zh-CN" sz="1000">
              <a:ln>
                <a:noFill/>
              </a:ln>
              <a:effectLst/>
              <a:uLnTx/>
              <a:uFillTx/>
              <a:cs typeface="微软雅黑" panose="020B0503020204020204" pitchFamily="34" charset="-122"/>
              <a:sym typeface="+mn-ea"/>
            </a:endParaRPr>
          </a:p>
          <a:p>
            <a:pPr marR="0" lvl="0" algn="l" defTabSz="914400" rtl="0" latinLnBrk="0">
              <a:lnSpc>
                <a:spcPct val="170000"/>
              </a:lnSpc>
              <a:spcBef>
                <a:spcPts val="0"/>
              </a:spcBef>
              <a:spcAft>
                <a:spcPts val="0"/>
              </a:spcAft>
              <a:buClrTx/>
              <a:buSzTx/>
              <a:buFontTx/>
            </a:pPr>
            <a:r>
              <a:rPr lang="en-US" altLang="zh-CN" sz="1000" dirty="0">
                <a:latin typeface="微软雅黑" panose="020B0503020204020204" pitchFamily="34" charset="-122"/>
                <a:cs typeface="微软雅黑" panose="020B0503020204020204" pitchFamily="34" charset="-122"/>
                <a:sym typeface="+mn-ea"/>
              </a:rPr>
              <a:t>3.旗子内部镶有磁石 下棋时能更好的吸附棋盘不掉落</a:t>
            </a:r>
            <a:endParaRPr lang="en-US" altLang="zh-CN" sz="1000" dirty="0">
              <a:latin typeface="微软雅黑" panose="020B0503020204020204" pitchFamily="34" charset="-122"/>
              <a:cs typeface="微软雅黑" panose="020B0503020204020204" pitchFamily="34" charset="-122"/>
              <a:sym typeface="+mn-ea"/>
            </a:endParaRPr>
          </a:p>
          <a:p>
            <a:pPr marR="0" lvl="0" algn="l" defTabSz="914400" rtl="0" latinLnBrk="0">
              <a:lnSpc>
                <a:spcPct val="170000"/>
              </a:lnSpc>
              <a:spcBef>
                <a:spcPts val="0"/>
              </a:spcBef>
              <a:spcAft>
                <a:spcPts val="0"/>
              </a:spcAft>
              <a:buClrTx/>
              <a:buSzTx/>
              <a:buFontTx/>
            </a:pPr>
            <a:r>
              <a:rPr lang="en-US" altLang="zh-CN" sz="1000" dirty="0">
                <a:latin typeface="微软雅黑" panose="020B0503020204020204" pitchFamily="34" charset="-122"/>
                <a:cs typeface="微软雅黑" panose="020B0503020204020204" pitchFamily="34" charset="-122"/>
                <a:sym typeface="+mn-ea"/>
              </a:rPr>
              <a:t>4.棋子便于收纳整理 折叠棋盘 时尚美观收纳方便 便于携带整理</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109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https://item.jd.com/10096566311766.html</a:t>
            </a: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997325" cy="1383030"/>
          </a:xfrm>
          <a:prstGeom prst="rect">
            <a:avLst/>
          </a:prstGeom>
          <a:noFill/>
        </p:spPr>
        <p:txBody>
          <a:bodyPr wrap="square" rtlCol="0">
            <a:noAutofit/>
          </a:bodyPr>
          <a:lstStyle/>
          <a:p>
            <a:pPr marL="0" marR="0" lvl="0" indent="-171450" algn="l" defTabSz="914400" rtl="0" latinLnBrk="0">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型号：YW50302</a:t>
            </a:r>
            <a:endParaRPr kumimoji="0" lang="zh-CN" altLang="en-US" sz="1000" b="0" i="0" u="none" strike="noStrike" kern="1200"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171450" algn="l" defTabSz="914400" rtl="0" latinLnBrk="0">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69码：6973278169875黑红</a:t>
            </a:r>
            <a:endParaRPr kumimoji="0" lang="zh-CN" altLang="en-US" sz="1000" b="0" i="0" u="none" strike="noStrike" kern="1200"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171450" algn="l" defTabSz="914400" rtl="0" latinLnBrk="0">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规格：棋纸：长290×宽150MM</a:t>
            </a:r>
            <a:endParaRPr kumimoji="0" lang="zh-CN" altLang="en-US" sz="1000" b="0" i="0" u="none" strike="noStrike" kern="1200"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171450" algn="l" defTabSz="914400" rtl="0" latinLnBrk="0">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重量：0.491kg</a:t>
            </a:r>
            <a:endParaRPr kumimoji="0" lang="zh-CN" altLang="en-US" sz="1000" b="0" i="0" u="none" strike="noStrike" kern="1200"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171450" algn="l" defTabSz="914400" rtl="0" latinLnBrk="0">
              <a:lnSpc>
                <a:spcPct val="150000"/>
              </a:lnSpc>
              <a:buClrTx/>
              <a:buSzTx/>
              <a:buFontTx/>
              <a:buNone/>
            </a:pPr>
            <a:r>
              <a:rPr lang="zh-CN" altLang="en-US" sz="1000" dirty="0">
                <a:latin typeface="微软雅黑" panose="020B0503020204020204" pitchFamily="34" charset="-122"/>
                <a:cs typeface="微软雅黑" panose="020B0503020204020204" pitchFamily="34" charset="-122"/>
                <a:sym typeface="+mn-ea"/>
              </a:rPr>
              <a:t>材质：磁石纸制品五金塑胶</a:t>
            </a:r>
            <a:endParaRPr lang="zh-CN" sz="1000">
              <a:latin typeface="微软雅黑" panose="020B0503020204020204" pitchFamily="34" charset="-122"/>
              <a:cs typeface="微软雅黑" panose="020B0503020204020204" pitchFamily="34" charset="-122"/>
              <a:sym typeface="+mn-ea"/>
            </a:endParaRPr>
          </a:p>
        </p:txBody>
      </p:sp>
      <p:pic>
        <p:nvPicPr>
          <p:cNvPr id="32774" name="图片 6" descr="D:\产品图片\包销品图片\21.匹克中国象棋磁石YW50302\主图\主图_01.jpg主图_01"/>
          <p:cNvPicPr>
            <a:picLocks noChangeAspect="1"/>
          </p:cNvPicPr>
          <p:nvPr>
            <p:custDataLst>
              <p:tags r:id="rId2"/>
            </p:custDataLst>
          </p:nvPr>
        </p:nvPicPr>
        <p:blipFill>
          <a:blip r:embed="rId3"/>
          <a:srcRect/>
          <a:stretch>
            <a:fillRect/>
          </a:stretch>
        </p:blipFill>
        <p:spPr>
          <a:xfrm>
            <a:off x="6156325" y="1120775"/>
            <a:ext cx="5181600" cy="5428615"/>
          </a:xfrm>
          <a:prstGeom prst="rect">
            <a:avLst/>
          </a:prstGeom>
          <a:noFill/>
          <a:ln w="9525">
            <a:noFill/>
          </a:ln>
        </p:spPr>
      </p:pic>
      <p:pic>
        <p:nvPicPr>
          <p:cNvPr id="32779" name="图片 16" descr="D:\产品图片\包销品图片\21.匹克中国象棋磁石YW50302\主图\主图_04.jpg主图_04"/>
          <p:cNvPicPr>
            <a:picLocks noChangeAspect="1"/>
          </p:cNvPicPr>
          <p:nvPr>
            <p:custDataLst>
              <p:tags r:id="rId4"/>
            </p:custDataLst>
          </p:nvPr>
        </p:nvPicPr>
        <p:blipFill>
          <a:blip r:embed="rId5"/>
          <a:srcRect/>
          <a:stretch>
            <a:fillRect/>
          </a:stretch>
        </p:blipFill>
        <p:spPr>
          <a:xfrm>
            <a:off x="2374265" y="5126355"/>
            <a:ext cx="1584960" cy="1584960"/>
          </a:xfrm>
          <a:prstGeom prst="rect">
            <a:avLst/>
          </a:prstGeom>
          <a:noFill/>
          <a:ln w="9525">
            <a:noFill/>
          </a:ln>
        </p:spPr>
      </p:pic>
      <p:pic>
        <p:nvPicPr>
          <p:cNvPr id="32780" name="图片 18" descr="D:\产品图片\包销品图片\21.匹克中国象棋磁石YW50302\主图\主图_06.jpg主图_06"/>
          <p:cNvPicPr>
            <a:picLocks noChangeAspect="1"/>
          </p:cNvPicPr>
          <p:nvPr>
            <p:custDataLst>
              <p:tags r:id="rId6"/>
            </p:custDataLst>
          </p:nvPr>
        </p:nvPicPr>
        <p:blipFill>
          <a:blip r:embed="rId7"/>
          <a:srcRect/>
          <a:stretch>
            <a:fillRect/>
          </a:stretch>
        </p:blipFill>
        <p:spPr>
          <a:xfrm>
            <a:off x="4130040" y="5126355"/>
            <a:ext cx="1579245" cy="1579245"/>
          </a:xfrm>
          <a:prstGeom prst="rect">
            <a:avLst/>
          </a:prstGeom>
          <a:noFill/>
          <a:ln w="9525">
            <a:noFill/>
          </a:ln>
        </p:spPr>
      </p:pic>
      <p:pic>
        <p:nvPicPr>
          <p:cNvPr id="3" name="图片 2" descr="D:\产品图片\包销品图片\21.匹克中国象棋磁石YW50302\主图\主图_05.jpg主图_05"/>
          <p:cNvPicPr>
            <a:picLocks noChangeAspect="1"/>
          </p:cNvPicPr>
          <p:nvPr>
            <p:custDataLst>
              <p:tags r:id="rId8"/>
            </p:custDataLst>
          </p:nvPr>
        </p:nvPicPr>
        <p:blipFill>
          <a:blip r:embed="rId9"/>
          <a:srcRect/>
          <a:stretch>
            <a:fillRect/>
          </a:stretch>
        </p:blipFill>
        <p:spPr>
          <a:xfrm>
            <a:off x="638175" y="5126355"/>
            <a:ext cx="1565275" cy="1565275"/>
          </a:xfrm>
          <a:prstGeom prst="rect">
            <a:avLst/>
          </a:prstGeom>
        </p:spPr>
      </p:pic>
      <p:pic>
        <p:nvPicPr>
          <p:cNvPr id="11" name="图片 10"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4" name="五边形 3"/>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529715"/>
            <a:chOff x="763079" y="440281"/>
            <a:chExt cx="10665841" cy="1529715"/>
          </a:xfrm>
        </p:grpSpPr>
        <p:sp>
          <p:nvSpPr>
            <p:cNvPr id="26" name="TextBox 7"/>
            <p:cNvSpPr txBox="1"/>
            <p:nvPr/>
          </p:nvSpPr>
          <p:spPr>
            <a:xfrm>
              <a:off x="916500" y="440281"/>
              <a:ext cx="2667000" cy="1529715"/>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运动中袜</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334000" cy="1292860"/>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透气精棉，养脚不闷肤，耐磨防滑；</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加大后跟包裹更全防松脱；</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久穿耐磨抗起球</a:t>
            </a:r>
            <a:r>
              <a:rPr lang="en-US" altLang="zh-CN" sz="1000" dirty="0">
                <a:latin typeface="微软雅黑" panose="020B0503020204020204" pitchFamily="34" charset="-122"/>
                <a:cs typeface="微软雅黑" panose="020B0503020204020204" pitchFamily="34" charset="-122"/>
                <a:sym typeface="+mn-ea"/>
              </a:rPr>
              <a:t> </a:t>
            </a:r>
            <a:r>
              <a:rPr lang="zh-CN" altLang="en-US" sz="1000" dirty="0">
                <a:latin typeface="微软雅黑" panose="020B0503020204020204" pitchFamily="34" charset="-122"/>
                <a:cs typeface="微软雅黑" panose="020B0503020204020204" pitchFamily="34" charset="-122"/>
                <a:sym typeface="+mn-ea"/>
              </a:rPr>
              <a:t>抗起毛，袜身紧密牢固，更吸湿抗皱；</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整圈螺囗橡筋舒适不勒自由穿着不紧绷，高弹舒适。</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79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rPr>
              <a:t>https://item.jd.com/10096563081005.html#crumb-wrap</a:t>
            </a:r>
            <a:endParaRPr lang="en-US" altLang="zh-CN"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997325" cy="1383030"/>
          </a:xfrm>
          <a:prstGeom prst="rect">
            <a:avLst/>
          </a:prstGeom>
          <a:noFill/>
        </p:spPr>
        <p:txBody>
          <a:bodyPr wrap="square" rtlCol="0">
            <a:noAutofit/>
          </a:bodyPr>
          <a:p>
            <a:pPr algn="l">
              <a:lnSpc>
                <a:spcPct val="150000"/>
              </a:lnSpc>
              <a:buClrTx/>
              <a:buSz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DW343671</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6937065595056</a:t>
            </a:r>
            <a:r>
              <a:rPr lang="zh-CN" altLang="en-US" sz="1000">
                <a:ln>
                  <a:noFill/>
                </a:ln>
                <a:effectLst/>
                <a:uLnTx/>
                <a:uFillTx/>
                <a:latin typeface="微软雅黑" panose="020B0503020204020204" pitchFamily="34" charset="-122"/>
                <a:cs typeface="微软雅黑" panose="020B0503020204020204" pitchFamily="34" charset="-122"/>
                <a:sym typeface="+mn-ea"/>
              </a:rPr>
              <a:t>白色</a:t>
            </a:r>
            <a:r>
              <a:rPr lang="en-US" altLang="zh-CN" sz="1000">
                <a:ln>
                  <a:noFill/>
                </a:ln>
                <a:effectLst/>
                <a:uLnTx/>
                <a:uFillTx/>
                <a:latin typeface="微软雅黑" panose="020B0503020204020204" pitchFamily="34" charset="-122"/>
                <a:cs typeface="微软雅黑" panose="020B0503020204020204" pitchFamily="34" charset="-122"/>
                <a:sym typeface="+mn-ea"/>
              </a:rPr>
              <a:t>6937065595049</a:t>
            </a:r>
            <a:r>
              <a:rPr lang="zh-CN" altLang="en-US" sz="1000">
                <a:ln>
                  <a:noFill/>
                </a:ln>
                <a:effectLst/>
                <a:uLnTx/>
                <a:uFillTx/>
                <a:latin typeface="微软雅黑" panose="020B0503020204020204" pitchFamily="34" charset="-122"/>
                <a:cs typeface="微软雅黑" panose="020B0503020204020204" pitchFamily="34" charset="-122"/>
                <a:sym typeface="+mn-ea"/>
              </a:rPr>
              <a:t>黑色</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sz="1000">
                <a:ln>
                  <a:noFill/>
                </a:ln>
                <a:effectLst/>
                <a:uLnTx/>
                <a:uFillTx/>
                <a:latin typeface="微软雅黑" panose="020B0503020204020204" pitchFamily="34" charset="-122"/>
                <a:cs typeface="微软雅黑" panose="020B0503020204020204" pitchFamily="34" charset="-122"/>
                <a:sym typeface="+mn-ea"/>
              </a:rPr>
              <a:t>颜色：白色</a:t>
            </a:r>
            <a:r>
              <a:rPr lang="en-US" altLang="zh-CN" sz="1000">
                <a:ln>
                  <a:noFill/>
                </a:ln>
                <a:effectLst/>
                <a:uLnTx/>
                <a:uFillTx/>
                <a:latin typeface="微软雅黑" panose="020B0503020204020204" pitchFamily="34" charset="-122"/>
                <a:cs typeface="微软雅黑" panose="020B0503020204020204" pitchFamily="34" charset="-122"/>
                <a:sym typeface="+mn-ea"/>
              </a:rPr>
              <a:t>/</a:t>
            </a:r>
            <a:r>
              <a:rPr lang="zh-CN" altLang="en-US" sz="1000">
                <a:ln>
                  <a:noFill/>
                </a:ln>
                <a:effectLst/>
                <a:uLnTx/>
                <a:uFillTx/>
                <a:latin typeface="微软雅黑" panose="020B0503020204020204" pitchFamily="34" charset="-122"/>
                <a:cs typeface="微软雅黑" panose="020B0503020204020204" pitchFamily="34" charset="-122"/>
                <a:sym typeface="+mn-ea"/>
              </a:rPr>
              <a:t>黑色</a:t>
            </a:r>
            <a:endParaRPr lang="zh-CN" altLang="en-US" sz="1000">
              <a:ln>
                <a:noFill/>
              </a:ln>
              <a:effectLst/>
              <a:uLnTx/>
              <a:uFillTx/>
              <a:latin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en-US" sz="1000">
                <a:latin typeface="微软雅黑" panose="020B0503020204020204" pitchFamily="34" charset="-122"/>
                <a:cs typeface="微软雅黑" panose="020B0503020204020204" pitchFamily="34" charset="-122"/>
                <a:sym typeface="+mn-ea"/>
              </a:rPr>
              <a:t>成分：脚面：</a:t>
            </a:r>
            <a:r>
              <a:rPr lang="en-US" altLang="zh-CN" sz="1000">
                <a:latin typeface="微软雅黑" panose="020B0503020204020204" pitchFamily="34" charset="-122"/>
                <a:cs typeface="微软雅黑" panose="020B0503020204020204" pitchFamily="34" charset="-122"/>
                <a:sym typeface="+mn-ea"/>
              </a:rPr>
              <a:t>52.9%</a:t>
            </a:r>
            <a:r>
              <a:rPr lang="zh-CN" altLang="en-US" sz="1000">
                <a:latin typeface="微软雅黑" panose="020B0503020204020204" pitchFamily="34" charset="-122"/>
                <a:cs typeface="微软雅黑" panose="020B0503020204020204" pitchFamily="34" charset="-122"/>
                <a:sym typeface="+mn-ea"/>
              </a:rPr>
              <a:t>聚酯纤维</a:t>
            </a:r>
            <a:r>
              <a:rPr lang="en-US" altLang="zh-CN" sz="1000">
                <a:latin typeface="微软雅黑" panose="020B0503020204020204" pitchFamily="34" charset="-122"/>
                <a:cs typeface="微软雅黑" panose="020B0503020204020204" pitchFamily="34" charset="-122"/>
                <a:sym typeface="+mn-ea"/>
              </a:rPr>
              <a:t>+42.5%</a:t>
            </a:r>
            <a:r>
              <a:rPr lang="zh-CN" altLang="en-US" sz="1000">
                <a:latin typeface="微软雅黑" panose="020B0503020204020204" pitchFamily="34" charset="-122"/>
                <a:cs typeface="微软雅黑" panose="020B0503020204020204" pitchFamily="34" charset="-122"/>
                <a:sym typeface="+mn-ea"/>
              </a:rPr>
              <a:t>棉</a:t>
            </a:r>
            <a:r>
              <a:rPr lang="en-US" altLang="zh-CN" sz="1000">
                <a:latin typeface="微软雅黑" panose="020B0503020204020204" pitchFamily="34" charset="-122"/>
                <a:cs typeface="微软雅黑" panose="020B0503020204020204" pitchFamily="34" charset="-122"/>
                <a:sym typeface="+mn-ea"/>
              </a:rPr>
              <a:t>+4.6%</a:t>
            </a:r>
            <a:r>
              <a:rPr lang="zh-CN" altLang="en-US" sz="1000">
                <a:latin typeface="微软雅黑" panose="020B0503020204020204" pitchFamily="34" charset="-122"/>
                <a:cs typeface="微软雅黑" panose="020B0503020204020204" pitchFamily="34" charset="-122"/>
                <a:sym typeface="+mn-ea"/>
              </a:rPr>
              <a:t>氨纶（舒张圈除外）</a:t>
            </a:r>
            <a:endParaRPr lang="zh-CN" altLang="en-US" sz="1000">
              <a:latin typeface="微软雅黑" panose="020B0503020204020204" pitchFamily="34" charset="-122"/>
              <a:cs typeface="微软雅黑" panose="020B0503020204020204" pitchFamily="34" charset="-122"/>
              <a:sym typeface="+mn-ea"/>
            </a:endParaRPr>
          </a:p>
        </p:txBody>
      </p:sp>
      <p:pic>
        <p:nvPicPr>
          <p:cNvPr id="12" name="图片 11"/>
          <p:cNvPicPr>
            <a:picLocks noChangeAspect="1"/>
          </p:cNvPicPr>
          <p:nvPr/>
        </p:nvPicPr>
        <p:blipFill>
          <a:blip r:embed="rId2"/>
          <a:stretch>
            <a:fillRect/>
          </a:stretch>
        </p:blipFill>
        <p:spPr>
          <a:xfrm>
            <a:off x="2935605" y="5152390"/>
            <a:ext cx="1747520" cy="1453515"/>
          </a:xfrm>
          <a:prstGeom prst="rect">
            <a:avLst/>
          </a:prstGeom>
        </p:spPr>
      </p:pic>
      <p:pic>
        <p:nvPicPr>
          <p:cNvPr id="13" name="图片 12"/>
          <p:cNvPicPr>
            <a:picLocks noChangeAspect="1"/>
          </p:cNvPicPr>
          <p:nvPr/>
        </p:nvPicPr>
        <p:blipFill>
          <a:blip r:embed="rId3"/>
          <a:stretch>
            <a:fillRect/>
          </a:stretch>
        </p:blipFill>
        <p:spPr>
          <a:xfrm>
            <a:off x="1125855" y="5092065"/>
            <a:ext cx="1750695" cy="1574165"/>
          </a:xfrm>
          <a:prstGeom prst="rect">
            <a:avLst/>
          </a:prstGeom>
        </p:spPr>
      </p:pic>
      <p:pic>
        <p:nvPicPr>
          <p:cNvPr id="3" name="图片 2" descr="透明1176×900 拷贝"/>
          <p:cNvPicPr>
            <a:picLocks noChangeAspect="1"/>
          </p:cNvPicPr>
          <p:nvPr/>
        </p:nvPicPr>
        <p:blipFill>
          <a:blip r:embed="rId4"/>
          <a:stretch>
            <a:fillRect/>
          </a:stretch>
        </p:blipFill>
        <p:spPr>
          <a:xfrm>
            <a:off x="843280" y="295910"/>
            <a:ext cx="669925" cy="669925"/>
          </a:xfrm>
          <a:prstGeom prst="rect">
            <a:avLst/>
          </a:prstGeom>
        </p:spPr>
      </p:pic>
      <p:pic>
        <p:nvPicPr>
          <p:cNvPr id="5" name="图片 4"/>
          <p:cNvPicPr>
            <a:picLocks noChangeAspect="1"/>
          </p:cNvPicPr>
          <p:nvPr/>
        </p:nvPicPr>
        <p:blipFill>
          <a:blip r:embed="rId5"/>
          <a:stretch>
            <a:fillRect/>
          </a:stretch>
        </p:blipFill>
        <p:spPr>
          <a:xfrm>
            <a:off x="6028690" y="1283970"/>
            <a:ext cx="5329555" cy="466153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529715"/>
            <a:chOff x="763079" y="440281"/>
            <a:chExt cx="10665841" cy="1529715"/>
          </a:xfrm>
        </p:grpSpPr>
        <p:sp>
          <p:nvSpPr>
            <p:cNvPr id="26" name="TextBox 7"/>
            <p:cNvSpPr txBox="1"/>
            <p:nvPr/>
          </p:nvSpPr>
          <p:spPr>
            <a:xfrm>
              <a:off x="916500" y="440281"/>
              <a:ext cx="2362200" cy="1529715"/>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运动袜</a:t>
              </a: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778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635" y="2693670"/>
            <a:ext cx="5334000"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sym typeface="+mn-ea"/>
              </a:rPr>
              <a:t>1.</a:t>
            </a:r>
            <a:r>
              <a:rPr lang="zh-CN" altLang="zh-CN" sz="1000">
                <a:ln>
                  <a:noFill/>
                </a:ln>
                <a:effectLst/>
                <a:uLnTx/>
                <a:uFillTx/>
                <a:latin typeface="微软雅黑" panose="020B0503020204020204" pitchFamily="34" charset="-122"/>
                <a:sym typeface="+mn-ea"/>
              </a:rPr>
              <a:t>精棉纱线编织吸湿透气告别闷湿</a:t>
            </a:r>
            <a:endParaRPr lang="zh-CN" altLang="zh-CN" sz="1000">
              <a:ln>
                <a:noFill/>
              </a:ln>
              <a:effectLst/>
              <a:uLnTx/>
              <a:uFillTx/>
              <a:latin typeface="微软雅黑" panose="020B0503020204020204" pitchFamily="34" charset="-122"/>
              <a:ea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sym typeface="+mn-ea"/>
              </a:rPr>
              <a:t>2.</a:t>
            </a:r>
            <a:r>
              <a:rPr lang="zh-CN" altLang="zh-CN" sz="1000">
                <a:ln>
                  <a:noFill/>
                </a:ln>
                <a:effectLst/>
                <a:uLnTx/>
                <a:uFillTx/>
                <a:latin typeface="微软雅黑" panose="020B0503020204020204" pitchFamily="34" charset="-122"/>
                <a:sym typeface="+mn-ea"/>
              </a:rPr>
              <a:t>摩擦性大很大</a:t>
            </a:r>
            <a:r>
              <a:rPr lang="en-US" altLang="zh-CN" sz="1000">
                <a:ln>
                  <a:noFill/>
                </a:ln>
                <a:effectLst/>
                <a:uLnTx/>
                <a:uFillTx/>
                <a:latin typeface="微软雅黑" panose="020B0503020204020204" pitchFamily="34" charset="-122"/>
                <a:sym typeface="+mn-ea"/>
              </a:rPr>
              <a:t>/</a:t>
            </a:r>
            <a:r>
              <a:rPr lang="zh-CN" altLang="zh-CN" sz="1000">
                <a:ln>
                  <a:noFill/>
                </a:ln>
                <a:effectLst/>
                <a:uLnTx/>
                <a:uFillTx/>
                <a:latin typeface="微软雅黑" panose="020B0503020204020204" pitchFamily="34" charset="-122"/>
                <a:sym typeface="+mn-ea"/>
              </a:rPr>
              <a:t>减少运动伤害</a:t>
            </a:r>
            <a:endParaRPr lang="zh-CN" altLang="zh-CN" sz="1000">
              <a:ln>
                <a:noFill/>
              </a:ln>
              <a:effectLst/>
              <a:uLnTx/>
              <a:uFillTx/>
              <a:latin typeface="微软雅黑" panose="020B0503020204020204" pitchFamily="34" charset="-122"/>
              <a:ea typeface="微软雅黑" panose="020B0503020204020204" pitchFamily="34" charset="-122"/>
            </a:endParaRPr>
          </a:p>
          <a:p>
            <a:pPr algn="l">
              <a:lnSpc>
                <a:spcPct val="150000"/>
              </a:lnSpc>
              <a:buClrTx/>
              <a:buSzTx/>
              <a:buFont typeface="Arial" panose="020B0604020202020204" pitchFamily="34" charset="0"/>
            </a:pPr>
            <a:r>
              <a:rPr lang="en-US" altLang="zh-CN" sz="1000">
                <a:ln>
                  <a:noFill/>
                </a:ln>
                <a:effectLst/>
                <a:uLnTx/>
                <a:uFillTx/>
                <a:latin typeface="微软雅黑" panose="020B0503020204020204" pitchFamily="34" charset="-122"/>
                <a:sym typeface="+mn-ea"/>
              </a:rPr>
              <a:t>3.</a:t>
            </a:r>
            <a:r>
              <a:rPr lang="zh-CN" altLang="zh-CN" sz="1000">
                <a:ln>
                  <a:noFill/>
                </a:ln>
                <a:effectLst/>
                <a:uLnTx/>
                <a:uFillTx/>
                <a:latin typeface="微软雅黑" panose="020B0503020204020204" pitchFamily="34" charset="-122"/>
                <a:sym typeface="+mn-ea"/>
              </a:rPr>
              <a:t>透气高弹无异味</a:t>
            </a:r>
            <a:r>
              <a:rPr lang="en-US" altLang="zh-CN" sz="1000">
                <a:ln>
                  <a:noFill/>
                </a:ln>
                <a:effectLst/>
                <a:uLnTx/>
                <a:uFillTx/>
                <a:latin typeface="微软雅黑" panose="020B0503020204020204" pitchFamily="34" charset="-122"/>
                <a:sym typeface="+mn-ea"/>
              </a:rPr>
              <a:t>.</a:t>
            </a:r>
            <a:r>
              <a:rPr lang="zh-CN" altLang="zh-CN" sz="1000">
                <a:ln>
                  <a:noFill/>
                </a:ln>
                <a:effectLst/>
                <a:uLnTx/>
                <a:uFillTx/>
                <a:latin typeface="微软雅黑" panose="020B0503020204020204" pitchFamily="34" charset="-122"/>
                <a:sym typeface="+mn-ea"/>
              </a:rPr>
              <a:t>减少异味</a:t>
            </a:r>
            <a:endParaRPr lang="zh-CN" altLang="zh-CN" sz="1000">
              <a:ln>
                <a:noFill/>
              </a:ln>
              <a:effectLst/>
              <a:uLnTx/>
              <a:uFillTx/>
              <a:latin typeface="微软雅黑" panose="020B0503020204020204" pitchFamily="34" charset="-122"/>
              <a:sym typeface="+mn-ea"/>
            </a:endParaRPr>
          </a:p>
          <a:p>
            <a:pPr algn="l">
              <a:lnSpc>
                <a:spcPct val="150000"/>
              </a:lnSpc>
              <a:buClrTx/>
              <a:buSzTx/>
              <a:buFont typeface="Arial" panose="020B0604020202020204" pitchFamily="34" charset="0"/>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适用各类人群保护设计，享受各类运动</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透气吸汗，舒适棉料</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4436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74845"/>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69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https://item.jd.com/10140930302755.html#crumb-wrap</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3997325" cy="1667510"/>
          </a:xfrm>
          <a:prstGeom prst="rect">
            <a:avLst/>
          </a:prstGeom>
          <a:noFill/>
        </p:spPr>
        <p:txBody>
          <a:bodyPr wrap="square" rtlCol="0">
            <a:noAutofit/>
          </a:bodyPr>
          <a:lstStyle/>
          <a:p>
            <a:pPr marL="0"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型号：DW121071</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69码：6923242134101白灰黑</a:t>
            </a:r>
            <a:endParaRPr lang="zh-CN" altLang="en-US" sz="1000" dirty="0">
              <a:latin typeface="微软雅黑" panose="020B0503020204020204" pitchFamily="34" charset="-122"/>
              <a:cs typeface="微软雅黑" panose="020B0503020204020204" pitchFamily="34" charset="-122"/>
              <a:sym typeface="+mn-ea"/>
            </a:endParaRPr>
          </a:p>
          <a:p>
            <a:pPr marL="0"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规格：3双/包(三色混装)</a:t>
            </a:r>
            <a:endParaRPr lang="zh-CN" altLang="en-US" sz="1000" b="0" i="0" dirty="0">
              <a:latin typeface="微软雅黑" panose="020B0503020204020204" pitchFamily="34" charset="-122"/>
              <a:ea typeface="微软雅黑" panose="020B0503020204020204" pitchFamily="34" charset="-122"/>
              <a:cs typeface="微软雅黑" panose="020B0503020204020204" pitchFamily="34" charset="-122"/>
            </a:endParaRPr>
          </a:p>
          <a:p>
            <a:pPr marL="0"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重量：0.089kg</a:t>
            </a:r>
            <a:endParaRPr lang="zh-CN" altLang="en-US" sz="1000" dirty="0">
              <a:latin typeface="微软雅黑" panose="020B0503020204020204" pitchFamily="34" charset="-122"/>
              <a:cs typeface="微软雅黑" panose="020B0503020204020204" pitchFamily="34" charset="-122"/>
              <a:sym typeface="+mn-ea"/>
            </a:endParaRPr>
          </a:p>
          <a:p>
            <a:pPr marL="0"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材质：成份：70%棉26%聚酯纤维4%氨纶 </a:t>
            </a:r>
            <a:endParaRPr lang="zh-CN" altLang="en-US" sz="1000" dirty="0">
              <a:latin typeface="微软雅黑" panose="020B0503020204020204" pitchFamily="34" charset="-122"/>
              <a:cs typeface="微软雅黑" panose="020B0503020204020204" pitchFamily="34" charset="-122"/>
              <a:sym typeface="+mn-ea"/>
            </a:endParaRPr>
          </a:p>
          <a:p>
            <a:pPr marL="0" indent="-171450" algn="l">
              <a:lnSpc>
                <a:spcPct val="150000"/>
              </a:lnSpc>
              <a:buClrTx/>
              <a:buSzTx/>
              <a:buNone/>
            </a:pPr>
            <a:r>
              <a:rPr lang="zh-CN" altLang="en-US" sz="1000" dirty="0">
                <a:latin typeface="微软雅黑" panose="020B0503020204020204" pitchFamily="34" charset="-122"/>
                <a:cs typeface="微软雅黑" panose="020B0503020204020204" pitchFamily="34" charset="-122"/>
                <a:sym typeface="+mn-ea"/>
              </a:rPr>
              <a:t>随机发货或混色或一色（集采可选颜色）</a:t>
            </a:r>
            <a:endParaRPr lang="zh-CN" sz="1000">
              <a:latin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6096635" y="1060450"/>
            <a:ext cx="5229225" cy="545338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4172585" y="5166360"/>
            <a:ext cx="1537335" cy="1520825"/>
          </a:xfrm>
          <a:prstGeom prst="rect">
            <a:avLst/>
          </a:prstGeom>
        </p:spPr>
      </p:pic>
      <p:pic>
        <p:nvPicPr>
          <p:cNvPr id="5" name="图片 4"/>
          <p:cNvPicPr>
            <a:picLocks noChangeAspect="1"/>
          </p:cNvPicPr>
          <p:nvPr>
            <p:custDataLst>
              <p:tags r:id="rId6"/>
            </p:custDataLst>
          </p:nvPr>
        </p:nvPicPr>
        <p:blipFill>
          <a:blip r:embed="rId7"/>
          <a:stretch>
            <a:fillRect/>
          </a:stretch>
        </p:blipFill>
        <p:spPr>
          <a:xfrm>
            <a:off x="2376170" y="5166360"/>
            <a:ext cx="1584960" cy="1531620"/>
          </a:xfrm>
          <a:prstGeom prst="rect">
            <a:avLst/>
          </a:prstGeom>
        </p:spPr>
      </p:pic>
      <p:pic>
        <p:nvPicPr>
          <p:cNvPr id="11" name="图片 10"/>
          <p:cNvPicPr>
            <a:picLocks noChangeAspect="1"/>
          </p:cNvPicPr>
          <p:nvPr>
            <p:custDataLst>
              <p:tags r:id="rId8"/>
            </p:custDataLst>
          </p:nvPr>
        </p:nvPicPr>
        <p:blipFill>
          <a:blip r:embed="rId9"/>
          <a:stretch>
            <a:fillRect/>
          </a:stretch>
        </p:blipFill>
        <p:spPr>
          <a:xfrm>
            <a:off x="635635" y="5166360"/>
            <a:ext cx="1529080" cy="1529080"/>
          </a:xfrm>
          <a:prstGeom prst="rect">
            <a:avLst/>
          </a:prstGeom>
        </p:spPr>
      </p:pic>
      <p:pic>
        <p:nvPicPr>
          <p:cNvPr id="2" name="图片 1"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7" name="组合 6"/>
          <p:cNvGrpSpPr/>
          <p:nvPr/>
        </p:nvGrpSpPr>
        <p:grpSpPr>
          <a:xfrm>
            <a:off x="11635105" y="-10160"/>
            <a:ext cx="407670" cy="572135"/>
            <a:chOff x="12665" y="620"/>
            <a:chExt cx="642" cy="901"/>
          </a:xfrm>
        </p:grpSpPr>
        <p:sp>
          <p:nvSpPr>
            <p:cNvPr id="12" name="五边形 1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120x120 拷贝"/>
            <p:cNvPicPr>
              <a:picLocks noChangeAspect="1"/>
            </p:cNvPicPr>
            <p:nvPr/>
          </p:nvPicPr>
          <p:blipFill>
            <a:blip r:embed="rId11"/>
            <a:stretch>
              <a:fillRect/>
            </a:stretch>
          </p:blipFill>
          <p:spPr>
            <a:xfrm>
              <a:off x="12665" y="749"/>
              <a:ext cx="642" cy="642"/>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运动护膝</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半面绒</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endPar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69678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40105" y="4218940"/>
            <a:ext cx="5085080"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763270" y="1226185"/>
            <a:ext cx="5064125" cy="1409700"/>
          </a:xfrm>
          <a:prstGeom prst="rect">
            <a:avLst/>
          </a:prstGeom>
          <a:noFill/>
        </p:spPr>
        <p:txBody>
          <a:bodyPr wrap="square" rtlCol="0">
            <a:noAutofit/>
          </a:bodyPr>
          <a:lstStyle/>
          <a:p>
            <a:pPr marL="0" algn="l">
              <a:lnSpc>
                <a:spcPct val="150000"/>
              </a:lnSpc>
              <a:spcBef>
                <a:spcPts val="0"/>
              </a:spcBef>
              <a:spcAft>
                <a:spcPts val="0"/>
              </a:spcAft>
              <a:buClrTx/>
              <a:buSzTx/>
              <a:buFontTx/>
              <a:buNone/>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YLF4661</a:t>
            </a:r>
            <a:br>
              <a:rPr lang="en-US" altLang="zh-CN"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6927068738871</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M</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6927068738895</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L</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6927068738918</a:t>
            </a:r>
            <a:r>
              <a:rPr lang="zh-CN" altLang="en-US" sz="1000" dirty="0">
                <a:latin typeface="微软雅黑" panose="020B0503020204020204" pitchFamily="34" charset="-122"/>
                <a:cs typeface="微软雅黑" panose="020B0503020204020204" pitchFamily="34" charset="-122"/>
                <a:sym typeface="+mn-ea"/>
              </a:rPr>
              <a:t>黑色</a:t>
            </a:r>
            <a:r>
              <a:rPr lang="en-US" altLang="zh-CN" sz="1000" dirty="0">
                <a:latin typeface="微软雅黑" panose="020B0503020204020204" pitchFamily="34" charset="-122"/>
                <a:cs typeface="微软雅黑" panose="020B0503020204020204" pitchFamily="34" charset="-122"/>
                <a:sym typeface="+mn-ea"/>
              </a:rPr>
              <a:t>XL</a:t>
            </a:r>
            <a:endParaRPr lang="en-US" altLang="zh-CN" sz="1000" dirty="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mn-ea"/>
              </a:rPr>
              <a:t>6927068738888</a:t>
            </a:r>
            <a:r>
              <a:rPr lang="zh-CN" altLang="en-US" sz="1000" dirty="0">
                <a:latin typeface="微软雅黑" panose="020B0503020204020204" pitchFamily="34" charset="-122"/>
                <a:cs typeface="微软雅黑" panose="020B0503020204020204" pitchFamily="34" charset="-122"/>
                <a:sym typeface="+mn-ea"/>
              </a:rPr>
              <a:t>灰色</a:t>
            </a:r>
            <a:r>
              <a:rPr lang="en-US" altLang="zh-CN" sz="1000" dirty="0">
                <a:latin typeface="微软雅黑" panose="020B0503020204020204" pitchFamily="34" charset="-122"/>
                <a:cs typeface="微软雅黑" panose="020B0503020204020204" pitchFamily="34" charset="-122"/>
                <a:sym typeface="+mn-ea"/>
              </a:rPr>
              <a:t>M</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6927068738901</a:t>
            </a:r>
            <a:r>
              <a:rPr lang="zh-CN" altLang="en-US" sz="1000" dirty="0">
                <a:latin typeface="微软雅黑" panose="020B0503020204020204" pitchFamily="34" charset="-122"/>
                <a:cs typeface="微软雅黑" panose="020B0503020204020204" pitchFamily="34" charset="-122"/>
                <a:sym typeface="+mn-ea"/>
              </a:rPr>
              <a:t>灰色</a:t>
            </a:r>
            <a:r>
              <a:rPr lang="en-US" altLang="zh-CN" sz="1000" dirty="0">
                <a:latin typeface="微软雅黑" panose="020B0503020204020204" pitchFamily="34" charset="-122"/>
                <a:cs typeface="微软雅黑" panose="020B0503020204020204" pitchFamily="34" charset="-122"/>
                <a:sym typeface="+mn-ea"/>
              </a:rPr>
              <a:t>L</a:t>
            </a:r>
            <a:r>
              <a:rPr lang="zh-CN" altLang="en-US" sz="1000" dirty="0">
                <a:latin typeface="微软雅黑" panose="020B0503020204020204" pitchFamily="34" charset="-122"/>
                <a:cs typeface="微软雅黑" panose="020B0503020204020204" pitchFamily="34" charset="-122"/>
                <a:sym typeface="+mn-ea"/>
              </a:rPr>
              <a:t>、</a:t>
            </a:r>
            <a:r>
              <a:rPr lang="en-US" altLang="zh-CN" sz="1000" dirty="0">
                <a:latin typeface="微软雅黑" panose="020B0503020204020204" pitchFamily="34" charset="-122"/>
                <a:cs typeface="微软雅黑" panose="020B0503020204020204" pitchFamily="34" charset="-122"/>
                <a:sym typeface="+mn-ea"/>
              </a:rPr>
              <a:t>6927068738925</a:t>
            </a:r>
            <a:r>
              <a:rPr lang="zh-CN" altLang="en-US" sz="1000" dirty="0">
                <a:latin typeface="微软雅黑" panose="020B0503020204020204" pitchFamily="34" charset="-122"/>
                <a:cs typeface="微软雅黑" panose="020B0503020204020204" pitchFamily="34" charset="-122"/>
                <a:sym typeface="+mn-ea"/>
              </a:rPr>
              <a:t>灰色</a:t>
            </a:r>
            <a:r>
              <a:rPr lang="en-US" altLang="zh-CN" sz="1000" dirty="0">
                <a:latin typeface="微软雅黑" panose="020B0503020204020204" pitchFamily="34" charset="-122"/>
                <a:cs typeface="微软雅黑" panose="020B0503020204020204" pitchFamily="34" charset="-122"/>
                <a:sym typeface="+mn-ea"/>
              </a:rPr>
              <a:t>XL</a:t>
            </a:r>
            <a:br>
              <a:rPr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颜色：黑色</a:t>
            </a:r>
            <a:r>
              <a:rPr lang="en-US" altLang="zh-CN" sz="1000" dirty="0">
                <a:latin typeface="微软雅黑" panose="020B0503020204020204" pitchFamily="34" charset="-122"/>
                <a:cs typeface="微软雅黑" panose="020B0503020204020204" pitchFamily="34" charset="-122"/>
                <a:sym typeface="+mn-ea"/>
              </a:rPr>
              <a:t>M-XL/</a:t>
            </a:r>
            <a:r>
              <a:rPr lang="zh-CN" altLang="en-US" sz="1000" dirty="0">
                <a:latin typeface="微软雅黑" panose="020B0503020204020204" pitchFamily="34" charset="-122"/>
                <a:cs typeface="微软雅黑" panose="020B0503020204020204" pitchFamily="34" charset="-122"/>
                <a:sym typeface="+mn-ea"/>
              </a:rPr>
              <a:t>灰色</a:t>
            </a:r>
            <a:r>
              <a:rPr lang="en-US" altLang="zh-CN" sz="1000" dirty="0">
                <a:latin typeface="微软雅黑" panose="020B0503020204020204" pitchFamily="34" charset="-122"/>
                <a:cs typeface="微软雅黑" panose="020B0503020204020204" pitchFamily="34" charset="-122"/>
                <a:sym typeface="+mn-ea"/>
              </a:rPr>
              <a:t>M-XL</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a:t>
            </a:r>
            <a:r>
              <a:rPr lang="en-US" sz="1000" dirty="0">
                <a:latin typeface="微软雅黑" panose="020B0503020204020204" pitchFamily="34" charset="-122"/>
                <a:cs typeface="微软雅黑" panose="020B0503020204020204" pitchFamily="34" charset="-122"/>
                <a:sym typeface="+mn-ea"/>
              </a:rPr>
              <a:t>16*27CM/17*27CM/18*27CM</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100%</a:t>
            </a:r>
            <a:r>
              <a:rPr lang="zh-CN" altLang="en-US" sz="1000" dirty="0">
                <a:latin typeface="微软雅黑" panose="020B0503020204020204" pitchFamily="34" charset="-122"/>
                <a:cs typeface="微软雅黑" panose="020B0503020204020204" pitchFamily="34" charset="-122"/>
                <a:sym typeface="+mn-ea"/>
              </a:rPr>
              <a:t>聚酯纤维</a:t>
            </a:r>
            <a:endParaRPr lang="zh-CN" altLang="en-US" sz="1000" dirty="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endParaRPr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sz="1000">
                <a:latin typeface="微软雅黑" panose="020B0503020204020204" pitchFamily="34" charset="-122"/>
                <a:cs typeface="微软雅黑" panose="020B0503020204020204" pitchFamily="34" charset="-122"/>
                <a:sym typeface="+mn-ea"/>
              </a:rPr>
              <a:t> </a:t>
            </a:r>
            <a:endParaRPr 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763270" y="2704465"/>
            <a:ext cx="5266055" cy="1334135"/>
          </a:xfrm>
          <a:prstGeom prst="rect">
            <a:avLst/>
          </a:prstGeom>
          <a:noFill/>
        </p:spPr>
        <p:txBody>
          <a:bodyPr wrap="square" rtlCol="0" anchor="t">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50000"/>
              </a:lnSpc>
              <a:buFont typeface="+mj-lt"/>
            </a:pPr>
            <a:r>
              <a:rPr lang="en-US" altLang="zh-CN" sz="1000" dirty="0">
                <a:latin typeface="微软雅黑" panose="020B0503020204020204" pitchFamily="34" charset="-122"/>
                <a:cs typeface="微软雅黑" panose="020B0503020204020204" pitchFamily="34" charset="-122"/>
                <a:sym typeface="+mn-ea"/>
              </a:rPr>
              <a:t>1.</a:t>
            </a:r>
            <a:r>
              <a:rPr sz="1000" dirty="0">
                <a:latin typeface="微软雅黑" panose="020B0503020204020204" pitchFamily="34" charset="-122"/>
                <a:cs typeface="微软雅黑" panose="020B0503020204020204" pitchFamily="34" charset="-122"/>
                <a:sym typeface="+mn-ea"/>
              </a:rPr>
              <a:t>具有良好的保暖性能和透气性，能够有效锁住体温，防止热量散失</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弹性护腿或可调节设计可根据腿部形状进行调节，确保护膝紧密贴合腿部，防止冷风从缝隙进入</a:t>
            </a:r>
            <a:br>
              <a:rPr sz="1000" dirty="0">
                <a:latin typeface="微软雅黑" panose="020B0503020204020204" pitchFamily="34" charset="-122"/>
                <a:cs typeface="微软雅黑" panose="020B0503020204020204" pitchFamily="34" charset="-122"/>
                <a:sym typeface="+mn-ea"/>
              </a:rPr>
            </a:br>
            <a:r>
              <a:rPr lang="en-US" sz="1000" dirty="0">
                <a:latin typeface="微软雅黑" panose="020B0503020204020204" pitchFamily="34" charset="-122"/>
                <a:cs typeface="微软雅黑" panose="020B0503020204020204" pitchFamily="34" charset="-122"/>
                <a:sym typeface="+mn-ea"/>
              </a:rPr>
              <a:t>3</a:t>
            </a:r>
            <a:r>
              <a:rPr lang="en-US" altLang="zh-CN" sz="1000" dirty="0">
                <a:latin typeface="微软雅黑" panose="020B0503020204020204" pitchFamily="34" charset="-122"/>
                <a:cs typeface="微软雅黑" panose="020B0503020204020204" pitchFamily="34" charset="-122"/>
                <a:sym typeface="+mn-ea"/>
              </a:rPr>
              <a:t>.</a:t>
            </a:r>
            <a:r>
              <a:rPr sz="1000" dirty="0">
                <a:latin typeface="微软雅黑" panose="020B0503020204020204" pitchFamily="34" charset="-122"/>
                <a:cs typeface="微软雅黑" panose="020B0503020204020204" pitchFamily="34" charset="-122"/>
                <a:sym typeface="+mn-ea"/>
              </a:rPr>
              <a:t>无论是户外运动、旅行还是日常穿着，</a:t>
            </a:r>
            <a:r>
              <a:rPr lang="zh-CN" sz="1000" dirty="0">
                <a:latin typeface="微软雅黑" panose="020B0503020204020204" pitchFamily="34" charset="-122"/>
                <a:cs typeface="微软雅黑" panose="020B0503020204020204" pitchFamily="34" charset="-122"/>
                <a:sym typeface="+mn-ea"/>
              </a:rPr>
              <a:t>艾草</a:t>
            </a:r>
            <a:r>
              <a:rPr sz="1000" dirty="0">
                <a:latin typeface="微软雅黑" panose="020B0503020204020204" pitchFamily="34" charset="-122"/>
                <a:cs typeface="微软雅黑" panose="020B0503020204020204" pitchFamily="34" charset="-122"/>
                <a:sym typeface="+mn-ea"/>
              </a:rPr>
              <a:t>都能轻松应对各种场景</a:t>
            </a:r>
            <a:r>
              <a:rPr lang="zh-CN" sz="1000" dirty="0">
                <a:latin typeface="微软雅黑" panose="020B0503020204020204" pitchFamily="34" charset="-122"/>
                <a:cs typeface="微软雅黑" panose="020B0503020204020204" pitchFamily="34" charset="-122"/>
                <a:sym typeface="+mn-ea"/>
              </a:rPr>
              <a:t>。</a:t>
            </a:r>
            <a:endParaRPr sz="1000" dirty="0">
              <a:latin typeface="微软雅黑" panose="020B0503020204020204" pitchFamily="34" charset="-122"/>
              <a:cs typeface="微软雅黑" panose="020B0503020204020204" pitchFamily="34" charset="-122"/>
              <a:sym typeface="+mn-ea"/>
            </a:endParaRPr>
          </a:p>
          <a:p>
            <a:pPr>
              <a:lnSpc>
                <a:spcPct val="150000"/>
              </a:lnSpc>
              <a:buFont typeface="+mj-lt"/>
            </a:pPr>
            <a:endParaRPr lang="zh-CN" altLang="en-US"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63270" y="4582160"/>
            <a:ext cx="6096000" cy="275590"/>
          </a:xfrm>
          <a:prstGeom prst="rect">
            <a:avLst/>
          </a:prstGeom>
          <a:noFill/>
        </p:spPr>
        <p:txBody>
          <a:bodyPr wrap="square" rtlCol="0" anchor="t">
            <a:spAutoFit/>
          </a:bodyPr>
          <a:lstStyle/>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0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https://item.jd.com/10155302076073.html</a:t>
            </a:r>
            <a:endParaRPr lang="en-US" altLang="zh-CN" sz="10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2" name="图片 11" descr="透明1176×900 拷贝"/>
          <p:cNvPicPr>
            <a:picLocks noChangeAspect="1"/>
          </p:cNvPicPr>
          <p:nvPr/>
        </p:nvPicPr>
        <p:blipFill>
          <a:blip r:embed="rId2"/>
          <a:stretch>
            <a:fillRect/>
          </a:stretch>
        </p:blipFill>
        <p:spPr>
          <a:xfrm>
            <a:off x="843280" y="295910"/>
            <a:ext cx="669925" cy="669925"/>
          </a:xfrm>
          <a:prstGeom prst="rect">
            <a:avLst/>
          </a:prstGeom>
        </p:spPr>
      </p:pic>
      <p:pic>
        <p:nvPicPr>
          <p:cNvPr id="7" name="图片 6" descr="2"/>
          <p:cNvPicPr>
            <a:picLocks noChangeAspect="1"/>
          </p:cNvPicPr>
          <p:nvPr/>
        </p:nvPicPr>
        <p:blipFill>
          <a:blip r:embed="rId3"/>
          <a:stretch>
            <a:fillRect/>
          </a:stretch>
        </p:blipFill>
        <p:spPr>
          <a:xfrm>
            <a:off x="6029325" y="1064895"/>
            <a:ext cx="5398770" cy="5398770"/>
          </a:xfrm>
          <a:prstGeom prst="rect">
            <a:avLst/>
          </a:prstGeom>
        </p:spPr>
      </p:pic>
      <p:pic>
        <p:nvPicPr>
          <p:cNvPr id="13" name="图片 12" descr="1"/>
          <p:cNvPicPr>
            <a:picLocks noChangeAspect="1"/>
          </p:cNvPicPr>
          <p:nvPr/>
        </p:nvPicPr>
        <p:blipFill>
          <a:blip r:embed="rId4"/>
          <a:stretch>
            <a:fillRect/>
          </a:stretch>
        </p:blipFill>
        <p:spPr>
          <a:xfrm>
            <a:off x="763270" y="4857750"/>
            <a:ext cx="1600835" cy="1600835"/>
          </a:xfrm>
          <a:prstGeom prst="rect">
            <a:avLst/>
          </a:prstGeom>
        </p:spPr>
      </p:pic>
      <p:pic>
        <p:nvPicPr>
          <p:cNvPr id="14" name="图片 13" descr="3"/>
          <p:cNvPicPr>
            <a:picLocks noChangeAspect="1"/>
          </p:cNvPicPr>
          <p:nvPr/>
        </p:nvPicPr>
        <p:blipFill>
          <a:blip r:embed="rId5"/>
          <a:stretch>
            <a:fillRect/>
          </a:stretch>
        </p:blipFill>
        <p:spPr>
          <a:xfrm>
            <a:off x="2448560" y="4857750"/>
            <a:ext cx="1609725" cy="1609725"/>
          </a:xfrm>
          <a:prstGeom prst="rect">
            <a:avLst/>
          </a:prstGeom>
        </p:spPr>
      </p:pic>
      <p:pic>
        <p:nvPicPr>
          <p:cNvPr id="16" name="图片 15" descr="4"/>
          <p:cNvPicPr>
            <a:picLocks noChangeAspect="1"/>
          </p:cNvPicPr>
          <p:nvPr/>
        </p:nvPicPr>
        <p:blipFill>
          <a:blip r:embed="rId6"/>
          <a:stretch>
            <a:fillRect/>
          </a:stretch>
        </p:blipFill>
        <p:spPr>
          <a:xfrm>
            <a:off x="4142740" y="4857750"/>
            <a:ext cx="1609090" cy="160909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050290"/>
            <a:chOff x="763079" y="424406"/>
            <a:chExt cx="10665841" cy="1050290"/>
          </a:xfrm>
        </p:grpSpPr>
        <p:sp>
          <p:nvSpPr>
            <p:cNvPr id="26" name="TextBox 7"/>
            <p:cNvSpPr txBox="1"/>
            <p:nvPr/>
          </p:nvSpPr>
          <p:spPr>
            <a:xfrm>
              <a:off x="1003495" y="424406"/>
              <a:ext cx="3192145" cy="1050290"/>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计数款握力器</a:t>
              </a:r>
              <a:endParaRPr lang="zh-CN" altLang="en-US" sz="2400" b="1" dirty="0">
                <a:solidFill>
                  <a:schemeClr val="bg2">
                    <a:lumMod val="25000"/>
                  </a:schemeClr>
                </a:solidFill>
                <a:cs typeface="+mn-ea"/>
                <a:sym typeface="+mn-lt"/>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672080"/>
            <a:ext cx="5104765" cy="167576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1.</a:t>
            </a:r>
            <a:r>
              <a:rPr lang="zh-CN" altLang="en-US" sz="900" dirty="0">
                <a:latin typeface="微软雅黑" panose="020B0503020204020204" pitchFamily="34" charset="-122"/>
                <a:cs typeface="微软雅黑" panose="020B0503020204020204" pitchFamily="34" charset="-122"/>
                <a:sym typeface="+mn-ea"/>
              </a:rPr>
              <a:t>电子计数款</a:t>
            </a:r>
            <a:r>
              <a:rPr sz="900" dirty="0">
                <a:latin typeface="微软雅黑" panose="020B0503020204020204" pitchFamily="34" charset="-122"/>
                <a:cs typeface="微软雅黑" panose="020B0503020204020204" pitchFamily="34" charset="-122"/>
                <a:sym typeface="+mn-ea"/>
              </a:rPr>
              <a:t>握力器能够提供阻力来锻炼手部的握力肌肉，包括手指和手掌的肌肉</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2.</a:t>
            </a:r>
            <a:r>
              <a:rPr lang="zh-CN" altLang="en-US" sz="900" dirty="0">
                <a:latin typeface="微软雅黑" panose="020B0503020204020204" pitchFamily="34" charset="-122"/>
                <a:cs typeface="微软雅黑" panose="020B0503020204020204" pitchFamily="34" charset="-122"/>
                <a:sym typeface="+mn-ea"/>
              </a:rPr>
              <a:t>使用</a:t>
            </a:r>
            <a:r>
              <a:rPr lang="zh-CN" altLang="en-US" sz="900" dirty="0">
                <a:latin typeface="微软雅黑" panose="020B0503020204020204" pitchFamily="34" charset="-122"/>
                <a:cs typeface="微软雅黑" panose="020B0503020204020204" pitchFamily="34" charset="-122"/>
                <a:sym typeface="+mn-ea"/>
              </a:rPr>
              <a:t>电子计数款</a:t>
            </a:r>
            <a:r>
              <a:rPr lang="zh-CN" altLang="en-US" sz="900" dirty="0">
                <a:latin typeface="微软雅黑" panose="020B0503020204020204" pitchFamily="34" charset="-122"/>
                <a:cs typeface="微软雅黑" panose="020B0503020204020204" pitchFamily="34" charset="-122"/>
                <a:sym typeface="+mn-ea"/>
              </a:rPr>
              <a:t>握力器可以刺激前臂的肌肉，包括肱二头肌、肱三头肌和前臂的屈肌和伸肌</a:t>
            </a:r>
            <a:br>
              <a:rPr lang="zh-CN" altLang="en-US"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3.</a:t>
            </a:r>
            <a:r>
              <a:rPr sz="900" dirty="0">
                <a:latin typeface="微软雅黑" panose="020B0503020204020204" pitchFamily="34" charset="-122"/>
                <a:cs typeface="微软雅黑" panose="020B0503020204020204" pitchFamily="34" charset="-122"/>
                <a:sym typeface="+mn-ea"/>
              </a:rPr>
              <a:t>手腕是身体中的一个重要关节，许多日常活动和运动都需要手腕的力量和灵活性</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4.</a:t>
            </a:r>
            <a:r>
              <a:rPr sz="900" dirty="0">
                <a:latin typeface="微软雅黑" panose="020B0503020204020204" pitchFamily="34" charset="-122"/>
                <a:cs typeface="微软雅黑" panose="020B0503020204020204" pitchFamily="34" charset="-122"/>
                <a:sym typeface="+mn-ea"/>
              </a:rPr>
              <a:t>通过锻炼手部和前臂，</a:t>
            </a:r>
            <a:r>
              <a:rPr lang="zh-CN" altLang="en-US" sz="900" dirty="0">
                <a:latin typeface="微软雅黑" panose="020B0503020204020204" pitchFamily="34" charset="-122"/>
                <a:cs typeface="微软雅黑" panose="020B0503020204020204" pitchFamily="34" charset="-122"/>
                <a:sym typeface="+mn-ea"/>
              </a:rPr>
              <a:t>电子计数款</a:t>
            </a:r>
            <a:r>
              <a:rPr sz="900" dirty="0">
                <a:latin typeface="微软雅黑" panose="020B0503020204020204" pitchFamily="34" charset="-122"/>
                <a:cs typeface="微软雅黑" panose="020B0503020204020204" pitchFamily="34" charset="-122"/>
                <a:sym typeface="+mn-ea"/>
              </a:rPr>
              <a:t>握力器有助于促进血液循环，从而提高新陈代谢和心血管健康</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5.</a:t>
            </a:r>
            <a:r>
              <a:rPr lang="zh-CN" altLang="en-US" sz="900" dirty="0">
                <a:latin typeface="微软雅黑" panose="020B0503020204020204" pitchFamily="34" charset="-122"/>
                <a:cs typeface="微软雅黑" panose="020B0503020204020204" pitchFamily="34" charset="-122"/>
                <a:sym typeface="+mn-ea"/>
              </a:rPr>
              <a:t>电子计数款</a:t>
            </a:r>
            <a:r>
              <a:rPr sz="900" dirty="0">
                <a:latin typeface="微软雅黑" panose="020B0503020204020204" pitchFamily="34" charset="-122"/>
                <a:cs typeface="微软雅黑" panose="020B0503020204020204" pitchFamily="34" charset="-122"/>
                <a:sym typeface="+mn-ea"/>
              </a:rPr>
              <a:t>握力器小巧轻便，使用简单，几乎可以在任何地方进行锻炼，非常适合忙碌的现代人</a:t>
            </a:r>
            <a:endParaRPr lang="zh-CN" altLang="en-US" sz="9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18.4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24.4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89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9908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https://item.jd.com/10136248747652.html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1367790"/>
          </a:xfrm>
          <a:prstGeom prst="rect">
            <a:avLst/>
          </a:prstGeom>
          <a:noFill/>
        </p:spPr>
        <p:txBody>
          <a:bodyPr wrap="square" rtlCol="0">
            <a:noAutofit/>
          </a:bodyPr>
          <a:p>
            <a:pPr algn="l">
              <a:lnSpc>
                <a:spcPct val="150000"/>
              </a:lnSpc>
              <a:buClrTx/>
              <a:buSzTx/>
              <a:buFontTx/>
            </a:pPr>
            <a:r>
              <a:rPr lang="zh-CN" altLang="en-US" sz="1000" dirty="0">
                <a:latin typeface="微软雅黑" panose="020B0503020204020204" pitchFamily="34" charset="-122"/>
                <a:cs typeface="微软雅黑" panose="020B0503020204020204" pitchFamily="34" charset="-122"/>
                <a:sym typeface="+mn-ea"/>
              </a:rPr>
              <a:t>型号：YWF5767</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69码：6941881916032黑</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灰</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规格：5-60kg（可自由调节）</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重量：约</a:t>
            </a:r>
            <a:r>
              <a:rPr lang="en-US" altLang="zh-CN" sz="1000" dirty="0">
                <a:latin typeface="微软雅黑" panose="020B0503020204020204" pitchFamily="34" charset="-122"/>
                <a:cs typeface="微软雅黑" panose="020B0503020204020204" pitchFamily="34" charset="-122"/>
                <a:sym typeface="+mn-ea"/>
              </a:rPr>
              <a:t>155G</a:t>
            </a:r>
            <a:r>
              <a:rPr lang="zh-CN" altLang="en-US" sz="1000" dirty="0">
                <a:latin typeface="微软雅黑" panose="020B0503020204020204" pitchFamily="34" charset="-122"/>
                <a:cs typeface="微软雅黑" panose="020B0503020204020204" pitchFamily="34" charset="-122"/>
                <a:sym typeface="+mn-ea"/>
              </a:rPr>
              <a:t>；尺寸：</a:t>
            </a:r>
            <a:r>
              <a:rPr lang="en-US" altLang="zh-CN" sz="1000" dirty="0">
                <a:latin typeface="微软雅黑" panose="020B0503020204020204" pitchFamily="34" charset="-122"/>
                <a:cs typeface="微软雅黑" panose="020B0503020204020204" pitchFamily="34" charset="-122"/>
                <a:sym typeface="+mn-ea"/>
              </a:rPr>
              <a:t>15.5*11cm</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材质：PP+</a:t>
            </a:r>
            <a:r>
              <a:rPr lang="en-US" altLang="zh-CN" sz="1000" dirty="0">
                <a:latin typeface="微软雅黑" panose="020B0503020204020204" pitchFamily="34" charset="-122"/>
                <a:cs typeface="微软雅黑" panose="020B0503020204020204" pitchFamily="34" charset="-122"/>
                <a:sym typeface="+mn-ea"/>
              </a:rPr>
              <a:t>TPR</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碳钢</a:t>
            </a:r>
            <a:endParaRPr lang="zh-CN" altLang="en-US" sz="1000" dirty="0">
              <a:latin typeface="微软雅黑" panose="020B0503020204020204" pitchFamily="34" charset="-122"/>
              <a:cs typeface="微软雅黑" panose="020B0503020204020204" pitchFamily="34" charset="-122"/>
              <a:sym typeface="+mn-ea"/>
            </a:endParaRPr>
          </a:p>
          <a:p>
            <a:pPr>
              <a:lnSpc>
                <a:spcPct val="150000"/>
              </a:lnSpc>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pic>
        <p:nvPicPr>
          <p:cNvPr id="12" name="图片 11" descr="2"/>
          <p:cNvPicPr>
            <a:picLocks noChangeAspect="1"/>
          </p:cNvPicPr>
          <p:nvPr/>
        </p:nvPicPr>
        <p:blipFill>
          <a:blip r:embed="rId3"/>
          <a:stretch>
            <a:fillRect/>
          </a:stretch>
        </p:blipFill>
        <p:spPr>
          <a:xfrm>
            <a:off x="843280" y="5136515"/>
            <a:ext cx="1562100" cy="1562100"/>
          </a:xfrm>
          <a:prstGeom prst="rect">
            <a:avLst/>
          </a:prstGeom>
        </p:spPr>
      </p:pic>
      <p:pic>
        <p:nvPicPr>
          <p:cNvPr id="15" name="图片 14" descr="4"/>
          <p:cNvPicPr>
            <a:picLocks noChangeAspect="1"/>
          </p:cNvPicPr>
          <p:nvPr/>
        </p:nvPicPr>
        <p:blipFill>
          <a:blip r:embed="rId4"/>
          <a:stretch>
            <a:fillRect/>
          </a:stretch>
        </p:blipFill>
        <p:spPr>
          <a:xfrm>
            <a:off x="4138930" y="5135880"/>
            <a:ext cx="1562100" cy="1562100"/>
          </a:xfrm>
          <a:prstGeom prst="rect">
            <a:avLst/>
          </a:prstGeom>
        </p:spPr>
      </p:pic>
      <p:pic>
        <p:nvPicPr>
          <p:cNvPr id="5" name="图片 4" descr="画板 10 拷贝 2"/>
          <p:cNvPicPr>
            <a:picLocks noChangeAspect="1"/>
          </p:cNvPicPr>
          <p:nvPr/>
        </p:nvPicPr>
        <p:blipFill>
          <a:blip r:embed="rId5"/>
          <a:stretch>
            <a:fillRect/>
          </a:stretch>
        </p:blipFill>
        <p:spPr>
          <a:xfrm>
            <a:off x="6096635" y="1054100"/>
            <a:ext cx="5400000" cy="5400000"/>
          </a:xfrm>
          <a:prstGeom prst="rect">
            <a:avLst/>
          </a:prstGeom>
        </p:spPr>
      </p:pic>
      <p:pic>
        <p:nvPicPr>
          <p:cNvPr id="4" name="图片 3" descr="匹克-黑色握力器-主图04"/>
          <p:cNvPicPr>
            <a:picLocks noChangeAspect="1"/>
          </p:cNvPicPr>
          <p:nvPr/>
        </p:nvPicPr>
        <p:blipFill>
          <a:blip r:embed="rId6"/>
          <a:stretch>
            <a:fillRect/>
          </a:stretch>
        </p:blipFill>
        <p:spPr>
          <a:xfrm>
            <a:off x="2497455" y="5149215"/>
            <a:ext cx="1549400" cy="15494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570865"/>
            <a:chOff x="763079" y="424406"/>
            <a:chExt cx="10665841" cy="570865"/>
          </a:xfrm>
        </p:grpSpPr>
        <p:sp>
          <p:nvSpPr>
            <p:cNvPr id="26" name="TextBox 7"/>
            <p:cNvSpPr txBox="1"/>
            <p:nvPr/>
          </p:nvSpPr>
          <p:spPr>
            <a:xfrm>
              <a:off x="1003495" y="424406"/>
              <a:ext cx="2880360" cy="570865"/>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足弓训练器</a:t>
              </a: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672080"/>
            <a:ext cx="5116830" cy="167576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不同类型的足弓矫正器会根据足弓问题的具体情况（如扁平足的塌陷程度、高弓足的凸起状态）设计贴合足弓的弧度</a:t>
            </a:r>
            <a:br>
              <a:rPr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矫正器通过调整足部在行走或站立时的受力点，引导足部回归正常的发力轨迹</a:t>
            </a:r>
            <a:br>
              <a:rPr lang="zh-CN" altLang="en-US"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材料兼具一定的硬度（保证支撑性）和弹性（提升舒适度），能根据足部形状轻微形变</a:t>
            </a:r>
            <a:br>
              <a:rPr lang="zh-CN" altLang="en-US" sz="1000" dirty="0">
                <a:latin typeface="微软雅黑" panose="020B0503020204020204" pitchFamily="34" charset="-122"/>
                <a:cs typeface="微软雅黑" panose="020B0503020204020204" pitchFamily="34" charset="-122"/>
                <a:sym typeface="+mn-ea"/>
              </a:rPr>
            </a:b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矫正器能通过减轻患处压力，为组织修复创造有利条件，辅助康复治疗</a:t>
            </a:r>
            <a:endParaRPr lang="zh-CN" altLang="en-US" sz="10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11.8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17.8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29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https://item.jd.com/10170860855801.html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404870" cy="1268730"/>
          </a:xfrm>
          <a:prstGeom prst="rect">
            <a:avLst/>
          </a:prstGeom>
          <a:noFill/>
        </p:spPr>
        <p:txBody>
          <a:bodyPr wrap="square" rtlCol="0">
            <a:noAutofit/>
          </a:bodyPr>
          <a:p>
            <a:pPr>
              <a:lnSpc>
                <a:spcPct val="150000"/>
              </a:lnSpc>
            </a:pPr>
            <a:r>
              <a:rPr lang="zh-CN" altLang="en-US" sz="1000" dirty="0">
                <a:latin typeface="微软雅黑" panose="020B0503020204020204" pitchFamily="34" charset="-122"/>
                <a:cs typeface="微软雅黑" panose="020B0503020204020204" pitchFamily="34" charset="-122"/>
                <a:sym typeface="+mn-ea"/>
              </a:rPr>
              <a:t>型号：</a:t>
            </a:r>
            <a:r>
              <a:rPr lang="en-US" altLang="zh-CN" sz="1000" dirty="0">
                <a:latin typeface="微软雅黑" panose="020B0503020204020204" pitchFamily="34" charset="-122"/>
                <a:cs typeface="微软雅黑" panose="020B0503020204020204" pitchFamily="34" charset="-122"/>
                <a:sym typeface="+mn-ea"/>
              </a:rPr>
              <a:t>YWF5952</a:t>
            </a:r>
            <a:endParaRPr lang="en-US" altLang="zh-CN" sz="1000" dirty="0">
              <a:latin typeface="微软雅黑" panose="020B0503020204020204" pitchFamily="34" charset="-122"/>
              <a:cs typeface="微软雅黑" panose="020B0503020204020204" pitchFamily="34" charset="-122"/>
              <a:sym typeface="+mn-ea"/>
            </a:endParaRPr>
          </a:p>
          <a:p>
            <a:pPr>
              <a:lnSpc>
                <a:spcPct val="150000"/>
              </a:lnSpc>
            </a:pPr>
            <a:r>
              <a:rPr lang="en-US" altLang="zh-CN" sz="1000" dirty="0">
                <a:latin typeface="微软雅黑" panose="020B0503020204020204" pitchFamily="34" charset="-122"/>
                <a:cs typeface="微软雅黑" panose="020B0503020204020204" pitchFamily="34" charset="-122"/>
                <a:sym typeface="+mn-ea"/>
              </a:rPr>
              <a:t>69</a:t>
            </a:r>
            <a:r>
              <a:rPr lang="zh-CN" altLang="en-US" sz="1000" dirty="0">
                <a:latin typeface="微软雅黑" panose="020B0503020204020204" pitchFamily="34" charset="-122"/>
                <a:cs typeface="微软雅黑" panose="020B0503020204020204" pitchFamily="34" charset="-122"/>
                <a:sym typeface="+mn-ea"/>
              </a:rPr>
              <a:t>码：</a:t>
            </a:r>
            <a:r>
              <a:rPr lang="en-US" altLang="zh-CN" sz="1000" dirty="0">
                <a:latin typeface="微软雅黑" panose="020B0503020204020204" pitchFamily="34" charset="-122"/>
                <a:cs typeface="微软雅黑" panose="020B0503020204020204" pitchFamily="34" charset="-122"/>
                <a:sym typeface="+mn-ea"/>
              </a:rPr>
              <a:t>6941881904336</a:t>
            </a:r>
            <a:r>
              <a:rPr lang="zh-CN" altLang="en-US" sz="1000" dirty="0">
                <a:latin typeface="微软雅黑" panose="020B0503020204020204" pitchFamily="34" charset="-122"/>
                <a:cs typeface="微软雅黑" panose="020B0503020204020204" pitchFamily="34" charset="-122"/>
                <a:sym typeface="+mn-ea"/>
              </a:rPr>
              <a:t>粉色、</a:t>
            </a:r>
            <a:r>
              <a:rPr lang="en-US" altLang="zh-CN" sz="1000" dirty="0">
                <a:latin typeface="微软雅黑" panose="020B0503020204020204" pitchFamily="34" charset="-122"/>
                <a:cs typeface="微软雅黑" panose="020B0503020204020204" pitchFamily="34" charset="-122"/>
                <a:sym typeface="+mn-ea"/>
              </a:rPr>
              <a:t>6941881904343</a:t>
            </a:r>
            <a:r>
              <a:rPr lang="zh-CN" altLang="en-US" sz="1000" dirty="0">
                <a:latin typeface="微软雅黑" panose="020B0503020204020204" pitchFamily="34" charset="-122"/>
                <a:cs typeface="微软雅黑" panose="020B0503020204020204" pitchFamily="34" charset="-122"/>
                <a:sym typeface="+mn-ea"/>
              </a:rPr>
              <a:t>灰色</a:t>
            </a:r>
            <a:br>
              <a:rPr lang="zh-CN" alt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规格：</a:t>
            </a:r>
            <a:r>
              <a:rPr lang="en-US" altLang="zh-CN" sz="1000" dirty="0">
                <a:latin typeface="微软雅黑" panose="020B0503020204020204" pitchFamily="34" charset="-122"/>
                <a:cs typeface="微软雅黑" panose="020B0503020204020204" pitchFamily="34" charset="-122"/>
                <a:sym typeface="+mn-ea"/>
              </a:rPr>
              <a:t>9.5*9.5*2.5cm</a:t>
            </a:r>
            <a:br>
              <a:rPr lang="en-US" sz="1000" dirty="0">
                <a:latin typeface="微软雅黑" panose="020B0503020204020204" pitchFamily="34" charset="-122"/>
                <a:cs typeface="微软雅黑" panose="020B0503020204020204" pitchFamily="34" charset="-122"/>
                <a:sym typeface="+mn-ea"/>
              </a:rPr>
            </a:b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TPR</a:t>
            </a:r>
            <a:endParaRPr lang="en-US" altLang="zh-CN" sz="1000" kern="1600" dirty="0">
              <a:solidFill>
                <a:schemeClr val="tx1">
                  <a:lumMod val="50000"/>
                  <a:lumOff val="50000"/>
                </a:schemeClr>
              </a:solidFill>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pic>
        <p:nvPicPr>
          <p:cNvPr id="2" name="图片 1" descr="匹克-足弓器-主图-2-800 拷贝"/>
          <p:cNvPicPr>
            <a:picLocks noChangeAspect="1"/>
          </p:cNvPicPr>
          <p:nvPr/>
        </p:nvPicPr>
        <p:blipFill>
          <a:blip r:embed="rId3"/>
          <a:stretch>
            <a:fillRect/>
          </a:stretch>
        </p:blipFill>
        <p:spPr>
          <a:xfrm>
            <a:off x="5878830" y="1156970"/>
            <a:ext cx="5400000" cy="5400000"/>
          </a:xfrm>
          <a:prstGeom prst="rect">
            <a:avLst/>
          </a:prstGeom>
        </p:spPr>
      </p:pic>
      <p:pic>
        <p:nvPicPr>
          <p:cNvPr id="4" name="图片 3" descr="匹克-足弓器-主图-1-800 拷贝"/>
          <p:cNvPicPr>
            <a:picLocks noChangeAspect="1"/>
          </p:cNvPicPr>
          <p:nvPr/>
        </p:nvPicPr>
        <p:blipFill>
          <a:blip r:embed="rId4"/>
          <a:stretch>
            <a:fillRect/>
          </a:stretch>
        </p:blipFill>
        <p:spPr>
          <a:xfrm>
            <a:off x="2577465" y="5188585"/>
            <a:ext cx="1384300" cy="1384300"/>
          </a:xfrm>
          <a:prstGeom prst="rect">
            <a:avLst/>
          </a:prstGeom>
        </p:spPr>
      </p:pic>
      <p:pic>
        <p:nvPicPr>
          <p:cNvPr id="11" name="图片 10" descr="匹克-足弓器-主图-4-800 拷贝"/>
          <p:cNvPicPr>
            <a:picLocks noChangeAspect="1"/>
          </p:cNvPicPr>
          <p:nvPr/>
        </p:nvPicPr>
        <p:blipFill>
          <a:blip r:embed="rId5"/>
          <a:stretch>
            <a:fillRect/>
          </a:stretch>
        </p:blipFill>
        <p:spPr>
          <a:xfrm>
            <a:off x="1003300" y="5188585"/>
            <a:ext cx="1384300" cy="13843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41910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sz="2400" b="1" dirty="0">
                  <a:effectLst>
                    <a:outerShdw blurRad="38100" dist="19050" dir="2700000" algn="tl" rotWithShape="0">
                      <a:schemeClr val="dk1">
                        <a:alpha val="40000"/>
                      </a:schemeClr>
                    </a:outerShdw>
                  </a:effectLst>
                  <a:latin typeface="微软雅黑" panose="020B0503020204020204" pitchFamily="34" charset="-122"/>
                  <a:sym typeface="+mn-ea"/>
                </a:rPr>
                <a:t>负重无绳款计数跳绳</a:t>
              </a: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4540" y="290125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89610" y="2933700"/>
            <a:ext cx="5088255" cy="1292860"/>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200000"/>
              </a:lnSpc>
              <a:buClrTx/>
              <a:buSzTx/>
              <a:buFont typeface="Arial" panose="020B0604020202020204" pitchFamily="34" charset="0"/>
            </a:pPr>
            <a:r>
              <a:rPr lang="en-US" altLang="zh-CN" sz="1000">
                <a:ln>
                  <a:noFill/>
                </a:ln>
                <a:effectLst/>
                <a:uLnTx/>
                <a:uFillTx/>
                <a:latin typeface="微软雅黑" panose="020B0503020204020204" pitchFamily="34" charset="-122"/>
                <a:sym typeface="+mn-ea"/>
              </a:rPr>
              <a:t>1.</a:t>
            </a:r>
            <a:r>
              <a:rPr lang="zh-CN" altLang="zh-CN" sz="1000">
                <a:ln>
                  <a:noFill/>
                </a:ln>
                <a:effectLst/>
                <a:uLnTx/>
                <a:uFillTx/>
                <a:latin typeface="微软雅黑" panose="020B0503020204020204" pitchFamily="34" charset="-122"/>
                <a:sym typeface="+mn-ea"/>
              </a:rPr>
              <a:t>计时计数实时监测，实时监测运动数据让你了解运动量</a:t>
            </a:r>
            <a:endParaRPr lang="zh-CN" altLang="zh-CN" sz="1000">
              <a:ln>
                <a:noFill/>
              </a:ln>
              <a:effectLst/>
              <a:uLnTx/>
              <a:uFillTx/>
              <a:latin typeface="微软雅黑" panose="020B0503020204020204" pitchFamily="34" charset="-122"/>
              <a:ea typeface="微软雅黑" panose="020B0503020204020204" pitchFamily="34" charset="-122"/>
            </a:endParaRPr>
          </a:p>
          <a:p>
            <a:pPr algn="l">
              <a:lnSpc>
                <a:spcPct val="200000"/>
              </a:lnSpc>
              <a:buClrTx/>
              <a:buSzTx/>
              <a:buFont typeface="Arial" panose="020B0604020202020204" pitchFamily="34" charset="0"/>
            </a:pPr>
            <a:r>
              <a:rPr lang="en-US" altLang="zh-CN" sz="1000">
                <a:ln>
                  <a:noFill/>
                </a:ln>
                <a:effectLst/>
                <a:uLnTx/>
                <a:uFillTx/>
                <a:latin typeface="微软雅黑" panose="020B0503020204020204" pitchFamily="34" charset="-122"/>
                <a:sym typeface="+mn-ea"/>
              </a:rPr>
              <a:t>2.</a:t>
            </a:r>
            <a:r>
              <a:rPr lang="zh-CN" altLang="zh-CN" sz="1000">
                <a:ln>
                  <a:noFill/>
                </a:ln>
                <a:effectLst/>
                <a:uLnTx/>
                <a:uFillTx/>
                <a:latin typeface="微软雅黑" panose="020B0503020204020204" pitchFamily="34" charset="-122"/>
                <a:sym typeface="+mn-ea"/>
              </a:rPr>
              <a:t>室内无绳、室外有绳，无论在家还是在户外都能轻松满足</a:t>
            </a:r>
            <a:endParaRPr lang="zh-CN" altLang="zh-CN" sz="1000">
              <a:ln>
                <a:noFill/>
              </a:ln>
              <a:effectLst/>
              <a:uLnTx/>
              <a:uFillTx/>
              <a:latin typeface="微软雅黑" panose="020B0503020204020204" pitchFamily="34" charset="-122"/>
              <a:ea typeface="微软雅黑" panose="020B0503020204020204" pitchFamily="34" charset="-122"/>
            </a:endParaRPr>
          </a:p>
          <a:p>
            <a:pPr algn="l">
              <a:lnSpc>
                <a:spcPct val="200000"/>
              </a:lnSpc>
              <a:buClrTx/>
              <a:buSzTx/>
              <a:buFont typeface="Arial" panose="020B0604020202020204" pitchFamily="34" charset="0"/>
            </a:pPr>
            <a:r>
              <a:rPr lang="en-US" altLang="zh-CN" sz="1000">
                <a:ln>
                  <a:noFill/>
                </a:ln>
                <a:effectLst/>
                <a:uLnTx/>
                <a:uFillTx/>
                <a:latin typeface="微软雅黑" panose="020B0503020204020204" pitchFamily="34" charset="-122"/>
                <a:sym typeface="+mn-ea"/>
              </a:rPr>
              <a:t>3.</a:t>
            </a:r>
            <a:r>
              <a:rPr lang="zh-CN" altLang="zh-CN" sz="1000">
                <a:ln>
                  <a:noFill/>
                </a:ln>
                <a:effectLst/>
                <a:uLnTx/>
                <a:uFillTx/>
                <a:latin typeface="微软雅黑" panose="020B0503020204020204" pitchFamily="34" charset="-122"/>
                <a:sym typeface="+mn-ea"/>
              </a:rPr>
              <a:t>增加负重，同样的时间增加您的运动系数</a:t>
            </a:r>
            <a:endParaRPr lang="zh-CN" altLang="zh-CN" sz="1000">
              <a:ln>
                <a:noFill/>
              </a:ln>
              <a:effectLst/>
              <a:uLnTx/>
              <a:uFillTx/>
              <a:latin typeface="微软雅黑" panose="020B0503020204020204" pitchFamily="34" charset="-122"/>
              <a:ea typeface="微软雅黑" panose="020B0503020204020204" pitchFamily="34" charset="-122"/>
            </a:endParaRPr>
          </a:p>
          <a:p>
            <a:pPr algn="l">
              <a:lnSpc>
                <a:spcPct val="180000"/>
              </a:lnSpc>
              <a:spcBef>
                <a:spcPts val="0"/>
              </a:spcBef>
              <a:spcAft>
                <a:spcPts val="0"/>
              </a:spcAft>
              <a:buClrTx/>
              <a:buSzTx/>
              <a:buFont typeface="Arial" panose="020B0604020202020204" pitchFamily="34" charset="0"/>
            </a:pPr>
            <a:endParaRPr lang="en-US" sz="1000">
              <a:ln>
                <a:noFill/>
              </a:ln>
              <a:effectLst/>
              <a:uLnTx/>
              <a:uFillTx/>
              <a:latin typeface="微软雅黑" panose="020B0503020204020204" pitchFamily="34" charset="-122"/>
              <a:sym typeface="+mn-ea"/>
            </a:endParaRPr>
          </a:p>
          <a:p>
            <a:pPr>
              <a:lnSpc>
                <a:spcPct val="170000"/>
              </a:lnSpc>
              <a:spcBef>
                <a:spcPts val="0"/>
              </a:spcBef>
              <a:spcAft>
                <a:spcPts val="0"/>
              </a:spcAft>
            </a:pP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39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44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sz="1400" b="1" dirty="0">
                <a:solidFill>
                  <a:schemeClr val="bg1"/>
                </a:solidFill>
                <a:latin typeface="微软雅黑" panose="020B0503020204020204" pitchFamily="34" charset="-122"/>
                <a:cs typeface="微软雅黑" panose="020B0503020204020204" pitchFamily="34" charset="-122"/>
                <a:sym typeface="+mn-ea"/>
              </a:rPr>
              <a:t>69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https://item.jd.com/10118378351549.html</a:t>
            </a: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4540" y="1266190"/>
            <a:ext cx="4541520" cy="1667510"/>
          </a:xfrm>
          <a:prstGeom prst="rect">
            <a:avLst/>
          </a:prstGeom>
          <a:noFill/>
        </p:spPr>
        <p:txBody>
          <a:bodyPr wrap="square" rtlCol="0">
            <a:noAutofit/>
          </a:bodyPr>
          <a:lstStyle/>
          <a:p>
            <a:pPr algn="l">
              <a:lnSpc>
                <a:spcPct val="15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型号：YW21279</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en-US" altLang="zh-CN" sz="1000" dirty="0">
                <a:ln>
                  <a:noFill/>
                </a:ln>
                <a:effectLst/>
                <a:uLnTx/>
                <a:uFillTx/>
                <a:latin typeface="微软雅黑" panose="020B0503020204020204" pitchFamily="34" charset="-122"/>
                <a:cs typeface="微软雅黑" panose="020B0503020204020204" pitchFamily="34" charset="-122"/>
                <a:sym typeface="+mn-ea"/>
              </a:rPr>
              <a:t>69</a:t>
            </a:r>
            <a:r>
              <a:rPr lang="zh-CN" altLang="en-US" sz="1000" dirty="0">
                <a:ln>
                  <a:noFill/>
                </a:ln>
                <a:effectLst/>
                <a:uLnTx/>
                <a:uFillTx/>
                <a:latin typeface="微软雅黑" panose="020B0503020204020204" pitchFamily="34" charset="-122"/>
                <a:cs typeface="微软雅黑" panose="020B0503020204020204" pitchFamily="34" charset="-122"/>
                <a:sym typeface="+mn-ea"/>
              </a:rPr>
              <a:t>码：6923242155397黑色、6923242155380粉色、</a:t>
            </a:r>
            <a:r>
              <a:rPr lang="zh-CN" altLang="en-US" sz="1000" dirty="0">
                <a:ln>
                  <a:noFill/>
                </a:ln>
                <a:effectLst/>
                <a:uLnTx/>
                <a:uFillTx/>
                <a:latin typeface="微软雅黑" panose="020B0503020204020204" pitchFamily="34" charset="-122"/>
                <a:cs typeface="微软雅黑" panose="020B0503020204020204" pitchFamily="34" charset="-122"/>
                <a:sym typeface="+mn-ea"/>
              </a:rPr>
              <a:t>6923242155373蓝色</a:t>
            </a:r>
            <a:endParaRPr lang="zh-CN" altLang="en-US"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规格：绳长280cm</a:t>
            </a:r>
            <a:r>
              <a:rPr lang="zh-CN" altLang="en-US" sz="1000" dirty="0">
                <a:ln>
                  <a:noFill/>
                </a:ln>
                <a:effectLst/>
                <a:uLnTx/>
                <a:uFillTx/>
                <a:latin typeface="微软雅黑" panose="020B0503020204020204" pitchFamily="34" charset="-122"/>
                <a:cs typeface="微软雅黑" panose="020B0503020204020204" pitchFamily="34" charset="-122"/>
                <a:sym typeface="+mn-ea"/>
              </a:rPr>
              <a:t>；</a:t>
            </a:r>
            <a:r>
              <a:rPr lang="zh-CN" altLang="zh-CN" sz="1000" dirty="0">
                <a:ln>
                  <a:noFill/>
                </a:ln>
                <a:effectLst/>
                <a:uLnTx/>
                <a:uFillTx/>
                <a:latin typeface="微软雅黑" panose="020B0503020204020204" pitchFamily="34" charset="-122"/>
                <a:cs typeface="微软雅黑" panose="020B0503020204020204" pitchFamily="34" charset="-122"/>
                <a:sym typeface="+mn-ea"/>
              </a:rPr>
              <a:t>手柄长：16cm，手柄宽：3cm；球绳长：28cm</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产品重量：</a:t>
            </a:r>
            <a:r>
              <a:rPr lang="en-US" sz="1000" dirty="0">
                <a:ln>
                  <a:noFill/>
                </a:ln>
                <a:effectLst/>
                <a:uLnTx/>
                <a:uFillTx/>
                <a:latin typeface="微软雅黑" panose="020B0503020204020204" pitchFamily="34" charset="-122"/>
                <a:cs typeface="微软雅黑" panose="020B0503020204020204" pitchFamily="34" charset="-122"/>
                <a:sym typeface="+mn-ea"/>
              </a:rPr>
              <a:t>0.497kg</a:t>
            </a:r>
            <a:endParaRPr lang="zh-CN" altLang="zh-CN" sz="100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Tx/>
              <a:buSzTx/>
              <a:buNone/>
            </a:pPr>
            <a:r>
              <a:rPr lang="zh-CN" altLang="zh-CN" sz="1000" dirty="0">
                <a:ln>
                  <a:noFill/>
                </a:ln>
                <a:effectLst/>
                <a:uLnTx/>
                <a:uFillTx/>
                <a:latin typeface="微软雅黑" panose="020B0503020204020204" pitchFamily="34" charset="-122"/>
                <a:cs typeface="微软雅黑" panose="020B0503020204020204" pitchFamily="34" charset="-122"/>
                <a:sym typeface="+mn-ea"/>
              </a:rPr>
              <a:t>材质：PVC</a:t>
            </a:r>
            <a:endParaRPr lang="zh-CN" sz="1000">
              <a:latin typeface="微软雅黑" panose="020B0503020204020204" pitchFamily="34" charset="-122"/>
              <a:cs typeface="微软雅黑" panose="020B0503020204020204" pitchFamily="34" charset="-122"/>
              <a:sym typeface="+mn-ea"/>
            </a:endParaRPr>
          </a:p>
        </p:txBody>
      </p:sp>
      <p:pic>
        <p:nvPicPr>
          <p:cNvPr id="3" name="图片 2" descr="D:\产品图片\包销品图片\15..匹克负重无绳款计数跳绳YW21279\轮播图\轮播图01.jpg轮播图01"/>
          <p:cNvPicPr>
            <a:picLocks noChangeAspect="1"/>
          </p:cNvPicPr>
          <p:nvPr>
            <p:custDataLst>
              <p:tags r:id="rId2"/>
            </p:custDataLst>
          </p:nvPr>
        </p:nvPicPr>
        <p:blipFill>
          <a:blip r:embed="rId3"/>
          <a:srcRect/>
          <a:stretch>
            <a:fillRect/>
          </a:stretch>
        </p:blipFill>
        <p:spPr>
          <a:xfrm>
            <a:off x="6096635" y="1120775"/>
            <a:ext cx="5147945" cy="5278120"/>
          </a:xfrm>
          <a:prstGeom prst="rect">
            <a:avLst/>
          </a:prstGeom>
        </p:spPr>
      </p:pic>
      <p:pic>
        <p:nvPicPr>
          <p:cNvPr id="11" name="图片 10" descr="D:\产品图片\包销品图片\15..匹克负重无绳款计数跳绳YW21279\轮播图\轮播图05.jpg轮播图05"/>
          <p:cNvPicPr>
            <a:picLocks noChangeAspect="1"/>
          </p:cNvPicPr>
          <p:nvPr>
            <p:custDataLst>
              <p:tags r:id="rId4"/>
            </p:custDataLst>
          </p:nvPr>
        </p:nvPicPr>
        <p:blipFill>
          <a:blip r:embed="rId5"/>
          <a:srcRect/>
          <a:stretch>
            <a:fillRect/>
          </a:stretch>
        </p:blipFill>
        <p:spPr>
          <a:xfrm>
            <a:off x="4133215" y="5091430"/>
            <a:ext cx="1565275" cy="1565275"/>
          </a:xfrm>
          <a:prstGeom prst="rect">
            <a:avLst/>
          </a:prstGeom>
        </p:spPr>
      </p:pic>
      <p:pic>
        <p:nvPicPr>
          <p:cNvPr id="12" name="图片 11" descr="D:\产品图片\包销品图片\15..匹克负重无绳款计数跳绳YW21279\轮播图\轮播图02.jpg轮播图02"/>
          <p:cNvPicPr>
            <a:picLocks noChangeAspect="1"/>
          </p:cNvPicPr>
          <p:nvPr>
            <p:custDataLst>
              <p:tags r:id="rId6"/>
            </p:custDataLst>
          </p:nvPr>
        </p:nvPicPr>
        <p:blipFill>
          <a:blip r:embed="rId7"/>
          <a:srcRect/>
          <a:stretch>
            <a:fillRect/>
          </a:stretch>
        </p:blipFill>
        <p:spPr>
          <a:xfrm>
            <a:off x="843280" y="5091430"/>
            <a:ext cx="1558925" cy="1576070"/>
          </a:xfrm>
          <a:prstGeom prst="rect">
            <a:avLst/>
          </a:prstGeom>
        </p:spPr>
      </p:pic>
      <p:pic>
        <p:nvPicPr>
          <p:cNvPr id="14" name="图片 13" descr="D:\产品图片\包销品图片\15..匹克负重无绳款计数跳绳YW21279\轮播图\轮播图03.jpg轮播图03"/>
          <p:cNvPicPr>
            <a:picLocks noChangeAspect="1"/>
          </p:cNvPicPr>
          <p:nvPr>
            <p:custDataLst>
              <p:tags r:id="rId8"/>
            </p:custDataLst>
          </p:nvPr>
        </p:nvPicPr>
        <p:blipFill>
          <a:blip r:embed="rId9"/>
          <a:srcRect/>
          <a:stretch>
            <a:fillRect/>
          </a:stretch>
        </p:blipFill>
        <p:spPr>
          <a:xfrm>
            <a:off x="2448560" y="5091430"/>
            <a:ext cx="1576070" cy="1576705"/>
          </a:xfrm>
          <a:prstGeom prst="rect">
            <a:avLst/>
          </a:prstGeom>
        </p:spPr>
      </p:pic>
      <p:pic>
        <p:nvPicPr>
          <p:cNvPr id="4" name="图片 3" descr="透明1176×900 拷贝"/>
          <p:cNvPicPr>
            <a:picLocks noChangeAspect="1"/>
          </p:cNvPicPr>
          <p:nvPr/>
        </p:nvPicPr>
        <p:blipFill>
          <a:blip r:embed="rId10"/>
          <a:stretch>
            <a:fillRect/>
          </a:stretch>
        </p:blipFill>
        <p:spPr>
          <a:xfrm>
            <a:off x="843280" y="295910"/>
            <a:ext cx="669925" cy="669925"/>
          </a:xfrm>
          <a:prstGeom prst="rect">
            <a:avLst/>
          </a:prstGeom>
        </p:spPr>
      </p:pic>
      <p:grpSp>
        <p:nvGrpSpPr>
          <p:cNvPr id="15" name="组合 14"/>
          <p:cNvGrpSpPr/>
          <p:nvPr/>
        </p:nvGrpSpPr>
        <p:grpSpPr>
          <a:xfrm>
            <a:off x="11635105" y="-10160"/>
            <a:ext cx="407670" cy="572135"/>
            <a:chOff x="12665" y="620"/>
            <a:chExt cx="642" cy="901"/>
          </a:xfrm>
        </p:grpSpPr>
        <p:sp>
          <p:nvSpPr>
            <p:cNvPr id="2" name="五边形 1"/>
            <p:cNvSpPr/>
            <p:nvPr/>
          </p:nvSpPr>
          <p:spPr>
            <a:xfrm rot="5400000">
              <a:off x="12535" y="805"/>
              <a:ext cx="901" cy="531"/>
            </a:xfrm>
            <a:prstGeom prst="homePlat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120x120 拷贝"/>
            <p:cNvPicPr>
              <a:picLocks noChangeAspect="1"/>
            </p:cNvPicPr>
            <p:nvPr/>
          </p:nvPicPr>
          <p:blipFill>
            <a:blip r:embed="rId11"/>
            <a:stretch>
              <a:fillRect/>
            </a:stretch>
          </p:blipFill>
          <p:spPr>
            <a:xfrm>
              <a:off x="12665" y="749"/>
              <a:ext cx="642" cy="642"/>
            </a:xfrm>
            <a:prstGeom prst="rect">
              <a:avLst/>
            </a:prstGeom>
          </p:spPr>
        </p:pic>
      </p:grpSp>
      <p:sp>
        <p:nvSpPr>
          <p:cNvPr id="7" name="文本框 6"/>
          <p:cNvSpPr txBox="1"/>
          <p:nvPr/>
        </p:nvSpPr>
        <p:spPr>
          <a:xfrm>
            <a:off x="4888865" y="200025"/>
            <a:ext cx="4064000" cy="368300"/>
          </a:xfrm>
          <a:prstGeom prst="rect">
            <a:avLst/>
          </a:prstGeom>
          <a:noFill/>
        </p:spPr>
        <p:txBody>
          <a:bodyPr wrap="square" rtlCol="0">
            <a:spAutoFit/>
          </a:bodyPr>
          <a:p>
            <a:endParaRPr lang="zh-CN" altLang="en-US"/>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1050290"/>
            <a:chOff x="763079" y="440281"/>
            <a:chExt cx="10665841" cy="1050290"/>
          </a:xfrm>
        </p:grpSpPr>
        <p:sp>
          <p:nvSpPr>
            <p:cNvPr id="26" name="TextBox 7"/>
            <p:cNvSpPr txBox="1"/>
            <p:nvPr/>
          </p:nvSpPr>
          <p:spPr>
            <a:xfrm>
              <a:off x="916500" y="440281"/>
              <a:ext cx="2971800" cy="1050290"/>
            </a:xfrm>
            <a:prstGeom prst="rect">
              <a:avLst/>
            </a:prstGeom>
            <a:noFill/>
          </p:spPr>
          <p:txBody>
            <a:bodyPr wrap="none" rtlCol="0">
              <a:spAutoFit/>
            </a:bodyPr>
            <a:lstStyle/>
            <a:p>
              <a:pPr algn="l">
                <a:lnSpc>
                  <a:spcPct val="130000"/>
                </a:lnSpc>
              </a:pPr>
              <a:r>
                <a:rPr lang="en-US" altLang="zh-CN" sz="2400" b="1" dirty="0">
                  <a:solidFill>
                    <a:schemeClr val="bg2">
                      <a:lumMod val="25000"/>
                    </a:schemeClr>
                  </a:solidFill>
                  <a:cs typeface="+mn-ea"/>
                  <a:sym typeface="+mn-lt"/>
                </a:rPr>
                <a:t>      </a:t>
              </a:r>
              <a:r>
                <a:rPr 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*绒布暖手宝</a:t>
              </a:r>
              <a:endParaRPr lang="en-US" altLang="zh-CN" sz="2400" b="1" dirty="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lstStyle/>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lstStyle/>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42373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343785"/>
            <a:ext cx="5088255" cy="1440815"/>
          </a:xfrm>
          <a:prstGeom prst="rect">
            <a:avLst/>
          </a:prstGeom>
          <a:noFill/>
        </p:spPr>
        <p:txBody>
          <a:bodyPr wrap="square" rtlCol="0">
            <a:noAutofit/>
          </a:bodyPr>
          <a:lstStyle/>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200" b="1" dirty="0">
              <a:solidFill>
                <a:schemeClr val="tx1"/>
              </a:solidFill>
              <a:latin typeface="+mn-ea"/>
              <a:ea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1.</a:t>
            </a:r>
            <a:r>
              <a:rPr lang="zh-CN" altLang="zh-CN" sz="1000">
                <a:ln>
                  <a:noFill/>
                </a:ln>
                <a:effectLst/>
                <a:uLnTx/>
                <a:uFillTx/>
                <a:latin typeface="微软雅黑" panose="020B0503020204020204" pitchFamily="34" charset="-122"/>
                <a:sym typeface="+mn-ea"/>
              </a:rPr>
              <a:t>羊羔绒锁温，急速升温60℃，更暖更久</a:t>
            </a:r>
            <a:endParaRPr lang="zh-CN" altLang="zh-CN" sz="1000">
              <a:ln>
                <a:noFill/>
              </a:ln>
              <a:effectLst/>
              <a:uLnTx/>
              <a:uFillTx/>
              <a:latin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2.</a:t>
            </a:r>
            <a:r>
              <a:rPr sz="1000">
                <a:ln>
                  <a:noFill/>
                </a:ln>
                <a:effectLst/>
                <a:uLnTx/>
                <a:uFillTx/>
                <a:latin typeface="微软雅黑" panose="020B0503020204020204" pitchFamily="34" charset="-122"/>
                <a:sym typeface="+mn-ea"/>
              </a:rPr>
              <a:t>环绕式全包绒</a:t>
            </a:r>
            <a:r>
              <a:rPr lang="zh-CN" sz="1000">
                <a:ln>
                  <a:noFill/>
                </a:ln>
                <a:effectLst/>
                <a:uLnTx/>
                <a:uFillTx/>
                <a:latin typeface="微软雅黑" panose="020B0503020204020204" pitchFamily="34" charset="-122"/>
                <a:sym typeface="+mn-ea"/>
              </a:rPr>
              <a:t>，</a:t>
            </a:r>
            <a:r>
              <a:rPr sz="1000">
                <a:ln>
                  <a:noFill/>
                </a:ln>
                <a:effectLst/>
                <a:uLnTx/>
                <a:uFillTx/>
                <a:latin typeface="微软雅黑" panose="020B0503020204020204" pitchFamily="34" charset="-122"/>
                <a:sym typeface="+mn-ea"/>
              </a:rPr>
              <a:t>暖透手心持久温暖</a:t>
            </a:r>
            <a:endParaRPr sz="1000">
              <a:ln>
                <a:noFill/>
              </a:ln>
              <a:effectLst/>
              <a:uLnTx/>
              <a:uFillTx/>
              <a:latin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3.</a:t>
            </a:r>
            <a:r>
              <a:rPr sz="1000">
                <a:ln>
                  <a:noFill/>
                </a:ln>
                <a:effectLst/>
                <a:uLnTx/>
                <a:uFillTx/>
                <a:latin typeface="微软雅黑" panose="020B0503020204020204" pitchFamily="34" charset="-122"/>
                <a:sym typeface="+mn-ea"/>
              </a:rPr>
              <a:t>AC超导碳晶石墨烯</a:t>
            </a:r>
            <a:r>
              <a:rPr lang="zh-CN" sz="1000">
                <a:ln>
                  <a:noFill/>
                </a:ln>
                <a:effectLst/>
                <a:uLnTx/>
                <a:uFillTx/>
                <a:latin typeface="微软雅黑" panose="020B0503020204020204" pitchFamily="34" charset="-122"/>
                <a:sym typeface="+mn-ea"/>
              </a:rPr>
              <a:t>，</a:t>
            </a:r>
            <a:r>
              <a:rPr sz="1000">
                <a:ln>
                  <a:noFill/>
                </a:ln>
                <a:effectLst/>
                <a:uLnTx/>
                <a:uFillTx/>
                <a:latin typeface="微软雅黑" panose="020B0503020204020204" pitchFamily="34" charset="-122"/>
                <a:sym typeface="+mn-ea"/>
              </a:rPr>
              <a:t>迅速升温 </a:t>
            </a:r>
            <a:endParaRPr sz="1000">
              <a:ln>
                <a:noFill/>
              </a:ln>
              <a:effectLst/>
              <a:uLnTx/>
              <a:uFillTx/>
              <a:latin typeface="微软雅黑" panose="020B0503020204020204" pitchFamily="34" charset="-122"/>
              <a:sym typeface="+mn-ea"/>
            </a:endParaRPr>
          </a:p>
          <a:p>
            <a:pPr algn="l">
              <a:lnSpc>
                <a:spcPct val="170000"/>
              </a:lnSpc>
              <a:spcBef>
                <a:spcPts val="0"/>
              </a:spcBef>
              <a:spcAft>
                <a:spcPts val="0"/>
              </a:spcAft>
              <a:buClrTx/>
              <a:buSzTx/>
              <a:buFont typeface="Arial" panose="020B0604020202020204" pitchFamily="34" charset="0"/>
            </a:pPr>
            <a:r>
              <a:rPr lang="en-US" altLang="zh-CN" sz="1000">
                <a:ln>
                  <a:noFill/>
                </a:ln>
                <a:effectLst/>
                <a:uLnTx/>
                <a:uFillTx/>
                <a:latin typeface="微软雅黑" panose="020B0503020204020204" pitchFamily="34" charset="-122"/>
                <a:sym typeface="+mn-ea"/>
              </a:rPr>
              <a:t>4.</a:t>
            </a:r>
            <a:r>
              <a:rPr sz="1000">
                <a:ln>
                  <a:noFill/>
                </a:ln>
                <a:effectLst/>
                <a:uLnTx/>
                <a:uFillTx/>
                <a:latin typeface="微软雅黑" panose="020B0503020204020204" pitchFamily="34" charset="-122"/>
                <a:sym typeface="+mn-ea"/>
              </a:rPr>
              <a:t>PYC防爆芯片</a:t>
            </a:r>
            <a:r>
              <a:rPr lang="zh-CN" sz="1000">
                <a:ln>
                  <a:noFill/>
                </a:ln>
                <a:effectLst/>
                <a:uLnTx/>
                <a:uFillTx/>
                <a:latin typeface="微软雅黑" panose="020B0503020204020204" pitchFamily="34" charset="-122"/>
                <a:sym typeface="+mn-ea"/>
              </a:rPr>
              <a:t>，</a:t>
            </a:r>
            <a:r>
              <a:rPr sz="1000">
                <a:ln>
                  <a:noFill/>
                </a:ln>
                <a:effectLst/>
                <a:uLnTx/>
                <a:uFillTx/>
                <a:latin typeface="微软雅黑" panose="020B0503020204020204" pitchFamily="34" charset="-122"/>
                <a:sym typeface="+mn-ea"/>
              </a:rPr>
              <a:t>有异常 秒断电</a:t>
            </a:r>
            <a:endParaRPr sz="1000">
              <a:ln>
                <a:noFill/>
              </a:ln>
              <a:effectLst/>
              <a:uLnTx/>
              <a:uFillTx/>
              <a:latin typeface="微软雅黑" panose="020B0503020204020204" pitchFamily="34" charset="-122"/>
              <a:sym typeface="+mn-ea"/>
            </a:endParaRPr>
          </a:p>
          <a:p>
            <a:pPr algn="l">
              <a:lnSpc>
                <a:spcPct val="150000"/>
              </a:lnSpc>
              <a:buClrTx/>
              <a:buSzTx/>
              <a:buFont typeface="Arial" panose="020B0604020202020204" pitchFamily="34" charset="0"/>
            </a:pP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3905" y="3918585"/>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3905" y="3954145"/>
            <a:ext cx="5153025" cy="302895"/>
          </a:xfrm>
          <a:prstGeom prst="rect">
            <a:avLst/>
          </a:prstGeom>
          <a:noFill/>
        </p:spPr>
        <p:txBody>
          <a:bodyPr wrap="square" rtlCol="0">
            <a:noAutofit/>
          </a:bodyPr>
          <a:lstStyle/>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50.9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56.9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88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lstStyle/>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微软雅黑" panose="020B0503020204020204" pitchFamily="34" charset="-122"/>
              <a:sym typeface="微软雅黑" panose="020B0503020204020204" pitchFamily="34"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buClrTx/>
              <a:buSzTx/>
              <a:buNone/>
            </a:pPr>
            <a:endParaRPr lang="zh-CN"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4676775" cy="1134110"/>
          </a:xfrm>
          <a:prstGeom prst="rect">
            <a:avLst/>
          </a:prstGeom>
          <a:noFill/>
        </p:spPr>
        <p:txBody>
          <a:bodyPr wrap="square" rtlCol="0">
            <a:noAutofit/>
          </a:bodyPr>
          <a:lstStyle/>
          <a:p>
            <a:pPr marL="0" algn="l">
              <a:lnSpc>
                <a:spcPct val="150000"/>
              </a:lnSpc>
              <a:spcBef>
                <a:spcPts val="0"/>
              </a:spcBef>
              <a:spcAft>
                <a:spcPts val="0"/>
              </a:spcAft>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型号：YE46006</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69码：6975553427533紫色、6975553427540绿色、6975553427526米黄</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尺寸：105*70*30mm</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None/>
            </a:pPr>
            <a:r>
              <a:rPr lang="en-US" altLang="zh-CN" sz="1000">
                <a:ln>
                  <a:noFill/>
                </a:ln>
                <a:effectLst/>
                <a:uLnTx/>
                <a:uFillTx/>
                <a:latin typeface="微软雅黑" panose="020B0503020204020204" pitchFamily="34" charset="-122"/>
                <a:cs typeface="微软雅黑" panose="020B0503020204020204" pitchFamily="34" charset="-122"/>
                <a:sym typeface="+mn-ea"/>
              </a:rPr>
              <a:t>材质：ABS+铝合金+PVC镜片</a:t>
            </a:r>
            <a:endParaRPr lang="en-US" altLang="zh-CN" sz="1000">
              <a:ln>
                <a:noFill/>
              </a:ln>
              <a:effectLst/>
              <a:uLnTx/>
              <a:uFillTx/>
              <a:latin typeface="微软雅黑" panose="020B0503020204020204" pitchFamily="34" charset="-122"/>
              <a:cs typeface="微软雅黑" panose="020B0503020204020204" pitchFamily="34" charset="-122"/>
              <a:sym typeface="+mn-ea"/>
            </a:endParaRPr>
          </a:p>
        </p:txBody>
      </p:sp>
      <p:pic>
        <p:nvPicPr>
          <p:cNvPr id="2" name="图片 1" descr="透明1176×900 拷贝"/>
          <p:cNvPicPr>
            <a:picLocks noChangeAspect="1"/>
          </p:cNvPicPr>
          <p:nvPr/>
        </p:nvPicPr>
        <p:blipFill>
          <a:blip r:embed="rId2"/>
          <a:stretch>
            <a:fillRect/>
          </a:stretch>
        </p:blipFill>
        <p:spPr>
          <a:xfrm>
            <a:off x="843280" y="295910"/>
            <a:ext cx="669925" cy="669925"/>
          </a:xfrm>
          <a:prstGeom prst="rect">
            <a:avLst/>
          </a:prstGeom>
        </p:spPr>
      </p:pic>
      <p:sp>
        <p:nvSpPr>
          <p:cNvPr id="12" name="文本框 11"/>
          <p:cNvSpPr txBox="1"/>
          <p:nvPr/>
        </p:nvSpPr>
        <p:spPr>
          <a:xfrm>
            <a:off x="763905" y="4307840"/>
            <a:ext cx="5153025" cy="327660"/>
          </a:xfrm>
          <a:prstGeom prst="rect">
            <a:avLst/>
          </a:prstGeom>
          <a:noFill/>
        </p:spPr>
        <p:txBody>
          <a:bodyPr wrap="square" rtlCol="0">
            <a:noAutofit/>
          </a:bodyPr>
          <a:lstStyle/>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https://item.jd.com/100285154080.html</a:t>
            </a:r>
            <a:endPar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endParaRPr>
          </a:p>
        </p:txBody>
      </p:sp>
      <p:pic>
        <p:nvPicPr>
          <p:cNvPr id="11" name="图片 10"/>
          <p:cNvPicPr>
            <a:picLocks noChangeAspect="1"/>
          </p:cNvPicPr>
          <p:nvPr/>
        </p:nvPicPr>
        <p:blipFill>
          <a:blip r:embed="rId3"/>
          <a:stretch>
            <a:fillRect/>
          </a:stretch>
        </p:blipFill>
        <p:spPr>
          <a:xfrm>
            <a:off x="6090285" y="1120775"/>
            <a:ext cx="5339080" cy="5320030"/>
          </a:xfrm>
          <a:prstGeom prst="rect">
            <a:avLst/>
          </a:prstGeom>
        </p:spPr>
      </p:pic>
      <p:pic>
        <p:nvPicPr>
          <p:cNvPr id="13" name="图片 12"/>
          <p:cNvPicPr>
            <a:picLocks noChangeAspect="1"/>
          </p:cNvPicPr>
          <p:nvPr/>
        </p:nvPicPr>
        <p:blipFill>
          <a:blip r:embed="rId4"/>
          <a:stretch>
            <a:fillRect/>
          </a:stretch>
        </p:blipFill>
        <p:spPr>
          <a:xfrm>
            <a:off x="965835" y="4772025"/>
            <a:ext cx="1655445" cy="1663700"/>
          </a:xfrm>
          <a:prstGeom prst="rect">
            <a:avLst/>
          </a:prstGeom>
        </p:spPr>
      </p:pic>
      <p:pic>
        <p:nvPicPr>
          <p:cNvPr id="14" name="图片 13"/>
          <p:cNvPicPr>
            <a:picLocks noChangeAspect="1"/>
          </p:cNvPicPr>
          <p:nvPr/>
        </p:nvPicPr>
        <p:blipFill>
          <a:blip r:embed="rId5"/>
          <a:stretch>
            <a:fillRect/>
          </a:stretch>
        </p:blipFill>
        <p:spPr>
          <a:xfrm>
            <a:off x="2798445" y="4772025"/>
            <a:ext cx="1677035" cy="16764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华夫格发热披肩</a:t>
              </a:r>
              <a:endPar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86130" y="2398967"/>
            <a:ext cx="3220085" cy="63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3270" y="4218940"/>
            <a:ext cx="516191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105.16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111.16</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 : 169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0105" y="1280795"/>
            <a:ext cx="4631690" cy="1043940"/>
          </a:xfrm>
          <a:prstGeom prst="rect">
            <a:avLst/>
          </a:prstGeom>
          <a:noFill/>
        </p:spPr>
        <p:txBody>
          <a:bodyPr wrap="square" rtlCol="0">
            <a:noAutofit/>
          </a:bodyPr>
          <a:p>
            <a:pPr marL="0" algn="l">
              <a:lnSpc>
                <a:spcPct val="150000"/>
              </a:lnSpc>
              <a:spcBef>
                <a:spcPts val="0"/>
              </a:spcBef>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型号：YE35029</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微软雅黑" panose="020B0503020204020204" pitchFamily="34" charset="-122"/>
              </a:rPr>
              <a:t>69码：</a:t>
            </a:r>
            <a:r>
              <a:rPr lang="zh-CN" altLang="zh-CN" sz="1000">
                <a:ln>
                  <a:noFill/>
                </a:ln>
                <a:effectLst/>
                <a:uLnTx/>
                <a:uFillTx/>
                <a:latin typeface="微软雅黑" panose="020B0503020204020204" pitchFamily="34" charset="-122"/>
                <a:cs typeface="微软雅黑" panose="020B0503020204020204" pitchFamily="34" charset="-122"/>
                <a:sym typeface="+mn-ea"/>
              </a:rPr>
              <a:t>6975553428905杏色、6975553428912绿色</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产品尺寸：150*80cm</a:t>
            </a:r>
            <a:endParaRPr lang="zh-CN"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endParaRPr lang="en-US" altLang="zh-CN" sz="9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763270" y="2397760"/>
            <a:ext cx="4958080" cy="1585595"/>
          </a:xfrm>
          <a:prstGeom prst="rect">
            <a:avLst/>
          </a:prstGeom>
          <a:noFill/>
        </p:spPr>
        <p:txBody>
          <a:bodyPr wrap="square" rtlCol="0" anchor="t">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加厚近</a:t>
            </a:r>
            <a:r>
              <a:rPr lang="en-US" altLang="zh-CN" sz="1000" dirty="0">
                <a:latin typeface="微软雅黑" panose="020B0503020204020204" pitchFamily="34" charset="-122"/>
                <a:cs typeface="微软雅黑" panose="020B0503020204020204" pitchFamily="34" charset="-122"/>
                <a:sym typeface="+mn-ea"/>
              </a:rPr>
              <a:t>900g</a:t>
            </a:r>
            <a:r>
              <a:rPr lang="zh-CN" altLang="en-US" sz="1000" dirty="0">
                <a:latin typeface="微软雅黑" panose="020B0503020204020204" pitchFamily="34" charset="-122"/>
                <a:cs typeface="微软雅黑" panose="020B0503020204020204" pitchFamily="34" charset="-122"/>
                <a:sym typeface="+mn-ea"/>
              </a:rPr>
              <a:t>重面料，披上即暖，采用发面积发热片导热，升温快捷；</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加赠</a:t>
            </a: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米延长线，出行居家使用无拘束；</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三档调温，温暖一身。（为了发热正常，建议使用</a:t>
            </a:r>
            <a:r>
              <a:rPr lang="en-US" altLang="zh-CN" sz="1000" dirty="0">
                <a:latin typeface="微软雅黑" panose="020B0503020204020204" pitchFamily="34" charset="-122"/>
                <a:cs typeface="微软雅黑" panose="020B0503020204020204" pitchFamily="34" charset="-122"/>
                <a:sym typeface="+mn-ea"/>
              </a:rPr>
              <a:t>2A</a:t>
            </a:r>
            <a:r>
              <a:rPr lang="zh-CN" altLang="en-US" sz="1000" dirty="0">
                <a:latin typeface="微软雅黑" panose="020B0503020204020204" pitchFamily="34" charset="-122"/>
                <a:cs typeface="微软雅黑" panose="020B0503020204020204" pitchFamily="34" charset="-122"/>
                <a:sym typeface="+mn-ea"/>
              </a:rPr>
              <a:t>充电器进行</a:t>
            </a:r>
            <a:r>
              <a:rPr lang="zh-CN" altLang="en-US" sz="1000" dirty="0">
                <a:latin typeface="微软雅黑" panose="020B0503020204020204" pitchFamily="34" charset="-122"/>
                <a:cs typeface="微软雅黑" panose="020B0503020204020204" pitchFamily="34" charset="-122"/>
                <a:sym typeface="+mn-ea"/>
              </a:rPr>
              <a:t>供电）</a:t>
            </a:r>
            <a:endParaRPr lang="zh-CN" altLang="en-US"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63270" y="4582160"/>
            <a:ext cx="6096000" cy="275590"/>
          </a:xfrm>
          <a:prstGeom prst="rect">
            <a:avLst/>
          </a:prstGeom>
          <a:noFill/>
        </p:spPr>
        <p:txBody>
          <a:bodyPr wrap="square" rtlCol="0" anchor="t">
            <a:spAutoFit/>
          </a:bodyPr>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 https://e.tb.cn/h.Slxn7c1KW3erLMK?tk=9UiofVF5mbV MF168</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11" name="图片 10"/>
          <p:cNvPicPr>
            <a:picLocks noChangeAspect="1"/>
          </p:cNvPicPr>
          <p:nvPr/>
        </p:nvPicPr>
        <p:blipFill>
          <a:blip r:embed="rId2"/>
          <a:srcRect b="17327"/>
          <a:stretch>
            <a:fillRect/>
          </a:stretch>
        </p:blipFill>
        <p:spPr>
          <a:xfrm>
            <a:off x="6253480" y="1480185"/>
            <a:ext cx="5000625" cy="4147820"/>
          </a:xfrm>
          <a:prstGeom prst="rect">
            <a:avLst/>
          </a:prstGeom>
        </p:spPr>
      </p:pic>
      <p:pic>
        <p:nvPicPr>
          <p:cNvPr id="12" name="图片 11"/>
          <p:cNvPicPr>
            <a:picLocks noChangeAspect="1"/>
          </p:cNvPicPr>
          <p:nvPr/>
        </p:nvPicPr>
        <p:blipFill>
          <a:blip r:embed="rId3"/>
          <a:stretch>
            <a:fillRect/>
          </a:stretch>
        </p:blipFill>
        <p:spPr>
          <a:xfrm>
            <a:off x="990600" y="4918075"/>
            <a:ext cx="902335" cy="1696085"/>
          </a:xfrm>
          <a:prstGeom prst="rect">
            <a:avLst/>
          </a:prstGeom>
        </p:spPr>
      </p:pic>
      <p:pic>
        <p:nvPicPr>
          <p:cNvPr id="15" name="图片 14"/>
          <p:cNvPicPr>
            <a:picLocks noChangeAspect="1"/>
          </p:cNvPicPr>
          <p:nvPr/>
        </p:nvPicPr>
        <p:blipFill>
          <a:blip r:embed="rId4"/>
          <a:stretch>
            <a:fillRect/>
          </a:stretch>
        </p:blipFill>
        <p:spPr>
          <a:xfrm>
            <a:off x="2014220" y="4918075"/>
            <a:ext cx="923925" cy="1715135"/>
          </a:xfrm>
          <a:prstGeom prst="rect">
            <a:avLst/>
          </a:prstGeom>
        </p:spPr>
      </p:pic>
      <p:pic>
        <p:nvPicPr>
          <p:cNvPr id="16" name="图片 15"/>
          <p:cNvPicPr>
            <a:picLocks noChangeAspect="1"/>
          </p:cNvPicPr>
          <p:nvPr/>
        </p:nvPicPr>
        <p:blipFill>
          <a:blip r:embed="rId5"/>
          <a:stretch>
            <a:fillRect/>
          </a:stretch>
        </p:blipFill>
        <p:spPr>
          <a:xfrm>
            <a:off x="3059430" y="4918075"/>
            <a:ext cx="937895" cy="1715135"/>
          </a:xfrm>
          <a:prstGeom prst="rect">
            <a:avLst/>
          </a:prstGeom>
        </p:spPr>
      </p:pic>
      <p:pic>
        <p:nvPicPr>
          <p:cNvPr id="3" name="图片 2" descr="透明1176×900 拷贝"/>
          <p:cNvPicPr>
            <a:picLocks noChangeAspect="1"/>
          </p:cNvPicPr>
          <p:nvPr/>
        </p:nvPicPr>
        <p:blipFill>
          <a:blip r:embed="rId6"/>
          <a:stretch>
            <a:fillRect/>
          </a:stretch>
        </p:blipFill>
        <p:spPr>
          <a:xfrm>
            <a:off x="843280" y="295910"/>
            <a:ext cx="669925" cy="6699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050290"/>
            <a:chOff x="763079" y="424406"/>
            <a:chExt cx="10665841" cy="1050290"/>
          </a:xfrm>
        </p:grpSpPr>
        <p:sp>
          <p:nvSpPr>
            <p:cNvPr id="26" name="TextBox 7"/>
            <p:cNvSpPr txBox="1"/>
            <p:nvPr/>
          </p:nvSpPr>
          <p:spPr>
            <a:xfrm>
              <a:off x="1003495" y="424406"/>
              <a:ext cx="3185160" cy="1050290"/>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三合一保暖帽</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3270" y="2513330"/>
            <a:ext cx="5015865" cy="167576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1.</a:t>
            </a:r>
            <a:r>
              <a:rPr lang="zh-CN" altLang="en-US" sz="900" dirty="0">
                <a:latin typeface="微软雅黑" panose="020B0503020204020204" pitchFamily="34" charset="-122"/>
                <a:cs typeface="微软雅黑" panose="020B0503020204020204" pitchFamily="34" charset="-122"/>
                <a:sym typeface="+mn-ea"/>
              </a:rPr>
              <a:t>将帽子、围巾和手套或围脖等组合在一起，实现了一帽多用</a:t>
            </a:r>
            <a:br>
              <a:rPr lang="zh-CN" altLang="en-US"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2.</a:t>
            </a:r>
            <a:r>
              <a:rPr lang="zh-CN" altLang="en-US" sz="900" dirty="0">
                <a:latin typeface="微软雅黑" panose="020B0503020204020204" pitchFamily="34" charset="-122"/>
                <a:cs typeface="微软雅黑" panose="020B0503020204020204" pitchFamily="34" charset="-122"/>
                <a:sym typeface="+mn-ea"/>
              </a:rPr>
              <a:t>采用抓绒、毛绒优质保暖面料，内层抓绒柔软舒适，能有效锁住热量</a:t>
            </a:r>
            <a:br>
              <a:rPr lang="zh-CN" altLang="en-US"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3.</a:t>
            </a:r>
            <a:r>
              <a:rPr lang="zh-CN" altLang="en-US" sz="900" dirty="0">
                <a:latin typeface="微软雅黑" panose="020B0503020204020204" pitchFamily="34" charset="-122"/>
                <a:cs typeface="微软雅黑" panose="020B0503020204020204" pitchFamily="34" charset="-122"/>
                <a:sym typeface="+mn-ea"/>
              </a:rPr>
              <a:t>帽子前部和两侧设计有防风条，可有效阻挡冷风进入</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4.</a:t>
            </a:r>
            <a:r>
              <a:rPr lang="zh-CN" altLang="en-US" sz="900" dirty="0">
                <a:latin typeface="微软雅黑" panose="020B0503020204020204" pitchFamily="34" charset="-122"/>
                <a:cs typeface="微软雅黑" panose="020B0503020204020204" pitchFamily="34" charset="-122"/>
                <a:sym typeface="+mn-ea"/>
              </a:rPr>
              <a:t>选用亲肤不刺激的面料，触感细腻，而且部分款式设计有可调节的扣环或松紧带</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5.</a:t>
            </a:r>
            <a:r>
              <a:rPr lang="zh-CN" altLang="en-US" sz="900" dirty="0">
                <a:latin typeface="微软雅黑" panose="020B0503020204020204" pitchFamily="34" charset="-122"/>
                <a:cs typeface="微软雅黑" panose="020B0503020204020204" pitchFamily="34" charset="-122"/>
                <a:sym typeface="+mn-ea"/>
              </a:rPr>
              <a:t>外观设计时尚，无论是搭配羽绒服、大衣还是毛衣等都能轻松驾驭，满足不同场合的穿搭需求</a:t>
            </a:r>
            <a:endParaRPr lang="zh-CN" altLang="en-US" sz="9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29.47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35.47</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https://item.jd.com/10191409630934.html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345180" cy="1217295"/>
          </a:xfrm>
          <a:prstGeom prst="rect">
            <a:avLst/>
          </a:prstGeom>
          <a:noFill/>
        </p:spPr>
        <p:txBody>
          <a:bodyPr wrap="square" rtlCol="0">
            <a:noAutofit/>
          </a:bodyPr>
          <a:p>
            <a:pPr>
              <a:lnSpc>
                <a:spcPct val="150000"/>
              </a:lnSpc>
            </a:pPr>
            <a:r>
              <a:rPr lang="en-US" altLang="zh-CN" sz="1000">
                <a:ln>
                  <a:noFill/>
                </a:ln>
                <a:effectLst/>
                <a:uLnTx/>
                <a:uFillTx/>
                <a:latin typeface="微软雅黑" panose="020B0503020204020204" pitchFamily="34" charset="-122"/>
                <a:cs typeface="微软雅黑" panose="020B0503020204020204" pitchFamily="34" charset="-122"/>
                <a:sym typeface="+mn-ea"/>
              </a:rPr>
              <a:t>型号：YHF5246</a:t>
            </a:r>
            <a:br>
              <a:rPr lang="en-US" altLang="zh-CN" sz="1000">
                <a:ln>
                  <a:noFill/>
                </a:ln>
                <a:effectLst/>
                <a:uLnTx/>
                <a:uFillTx/>
                <a:latin typeface="微软雅黑" panose="020B0503020204020204" pitchFamily="34" charset="-122"/>
                <a:cs typeface="微软雅黑" panose="020B0503020204020204" pitchFamily="34" charset="-122"/>
                <a:sym typeface="+mn-ea"/>
              </a:rPr>
            </a:br>
            <a:r>
              <a:rPr lang="en-US" altLang="zh-CN" sz="1000">
                <a:ln>
                  <a:noFill/>
                </a:ln>
                <a:effectLst/>
                <a:uLnTx/>
                <a:uFillTx/>
                <a:latin typeface="微软雅黑" panose="020B0503020204020204" pitchFamily="34" charset="-122"/>
                <a:cs typeface="微软雅黑" panose="020B0503020204020204" pitchFamily="34" charset="-122"/>
                <a:sym typeface="+mn-ea"/>
              </a:rPr>
              <a:t>69</a:t>
            </a:r>
            <a:r>
              <a:rPr lang="zh-CN" altLang="en-US" sz="1000">
                <a:ln>
                  <a:noFill/>
                </a:ln>
                <a:effectLst/>
                <a:uLnTx/>
                <a:uFillTx/>
                <a:latin typeface="微软雅黑" panose="020B0503020204020204" pitchFamily="34" charset="-122"/>
                <a:cs typeface="微软雅黑" panose="020B0503020204020204" pitchFamily="34" charset="-122"/>
                <a:sym typeface="+mn-ea"/>
              </a:rPr>
              <a:t>码：</a:t>
            </a:r>
            <a:r>
              <a:rPr lang="en-US" altLang="zh-CN" sz="1000">
                <a:ln>
                  <a:noFill/>
                </a:ln>
                <a:effectLst/>
                <a:uLnTx/>
                <a:uFillTx/>
                <a:latin typeface="微软雅黑" panose="020B0503020204020204" pitchFamily="34" charset="-122"/>
                <a:cs typeface="微软雅黑" panose="020B0503020204020204" pitchFamily="34" charset="-122"/>
                <a:sym typeface="+mn-ea"/>
              </a:rPr>
              <a:t>6941881944202</a:t>
            </a:r>
            <a:r>
              <a:rPr lang="zh-CN" altLang="en-US" sz="1000">
                <a:ln>
                  <a:noFill/>
                </a:ln>
                <a:effectLst/>
                <a:uLnTx/>
                <a:uFillTx/>
                <a:latin typeface="微软雅黑" panose="020B0503020204020204" pitchFamily="34" charset="-122"/>
                <a:cs typeface="微软雅黑" panose="020B0503020204020204" pitchFamily="34" charset="-122"/>
                <a:sym typeface="+mn-ea"/>
              </a:rPr>
              <a:t>黑色、</a:t>
            </a:r>
            <a:r>
              <a:rPr lang="en-US" altLang="zh-CN" sz="1000">
                <a:ln>
                  <a:noFill/>
                </a:ln>
                <a:effectLst/>
                <a:uLnTx/>
                <a:uFillTx/>
                <a:latin typeface="微软雅黑" panose="020B0503020204020204" pitchFamily="34" charset="-122"/>
                <a:cs typeface="微软雅黑" panose="020B0503020204020204" pitchFamily="34" charset="-122"/>
                <a:sym typeface="+mn-ea"/>
              </a:rPr>
              <a:t>6941881946138</a:t>
            </a:r>
            <a:r>
              <a:rPr lang="zh-CN" altLang="en-US" sz="1000">
                <a:ln>
                  <a:noFill/>
                </a:ln>
                <a:effectLst/>
                <a:uLnTx/>
                <a:uFillTx/>
                <a:latin typeface="微软雅黑" panose="020B0503020204020204" pitchFamily="34" charset="-122"/>
                <a:cs typeface="微软雅黑" panose="020B0503020204020204" pitchFamily="34" charset="-122"/>
                <a:sym typeface="+mn-ea"/>
              </a:rPr>
              <a:t>卡其</a:t>
            </a:r>
            <a:br>
              <a:rPr lang="en-US" altLang="zh-CN" sz="1000">
                <a:ln>
                  <a:noFill/>
                </a:ln>
                <a:effectLst/>
                <a:uLnTx/>
                <a:uFillTx/>
                <a:latin typeface="微软雅黑" panose="020B0503020204020204" pitchFamily="34" charset="-122"/>
                <a:cs typeface="微软雅黑" panose="020B0503020204020204" pitchFamily="34" charset="-122"/>
                <a:sym typeface="+mn-ea"/>
              </a:rPr>
            </a:br>
            <a:r>
              <a:rPr lang="en-US" altLang="zh-CN" sz="1000">
                <a:ln>
                  <a:noFill/>
                </a:ln>
                <a:effectLst/>
                <a:uLnTx/>
                <a:uFillTx/>
                <a:latin typeface="微软雅黑" panose="020B0503020204020204" pitchFamily="34" charset="-122"/>
                <a:cs typeface="微软雅黑" panose="020B0503020204020204" pitchFamily="34" charset="-122"/>
                <a:sym typeface="+mn-ea"/>
              </a:rPr>
              <a:t>规格：</a:t>
            </a:r>
            <a:r>
              <a:rPr lang="zh-CN" altLang="en-US" sz="1000">
                <a:ln>
                  <a:noFill/>
                </a:ln>
                <a:effectLst/>
                <a:uLnTx/>
                <a:uFillTx/>
                <a:latin typeface="微软雅黑" panose="020B0503020204020204" pitchFamily="34" charset="-122"/>
                <a:cs typeface="微软雅黑" panose="020B0503020204020204" pitchFamily="34" charset="-122"/>
                <a:sym typeface="+mn-ea"/>
              </a:rPr>
              <a:t>帽围：</a:t>
            </a:r>
            <a:r>
              <a:rPr lang="en-US" altLang="zh-CN" sz="1000">
                <a:ln>
                  <a:noFill/>
                </a:ln>
                <a:effectLst/>
                <a:uLnTx/>
                <a:uFillTx/>
                <a:latin typeface="微软雅黑" panose="020B0503020204020204" pitchFamily="34" charset="-122"/>
                <a:cs typeface="微软雅黑" panose="020B0503020204020204" pitchFamily="34" charset="-122"/>
                <a:sym typeface="+mn-ea"/>
              </a:rPr>
              <a:t>56-62cm</a:t>
            </a:r>
            <a:r>
              <a:rPr lang="zh-CN" altLang="en-US" sz="1000">
                <a:ln>
                  <a:noFill/>
                </a:ln>
                <a:effectLst/>
                <a:uLnTx/>
                <a:uFillTx/>
                <a:latin typeface="微软雅黑" panose="020B0503020204020204" pitchFamily="34" charset="-122"/>
                <a:cs typeface="微软雅黑" panose="020B0503020204020204" pitchFamily="34" charset="-122"/>
                <a:sym typeface="+mn-ea"/>
              </a:rPr>
              <a:t>；帽深：</a:t>
            </a:r>
            <a:r>
              <a:rPr lang="en-US" altLang="zh-CN" sz="1000">
                <a:ln>
                  <a:noFill/>
                </a:ln>
                <a:effectLst/>
                <a:uLnTx/>
                <a:uFillTx/>
                <a:latin typeface="微软雅黑" panose="020B0503020204020204" pitchFamily="34" charset="-122"/>
                <a:cs typeface="微软雅黑" panose="020B0503020204020204" pitchFamily="34" charset="-122"/>
                <a:sym typeface="+mn-ea"/>
              </a:rPr>
              <a:t>46cm</a:t>
            </a:r>
            <a:br>
              <a:rPr lang="en-US" altLang="zh-CN" sz="1000">
                <a:ln>
                  <a:noFill/>
                </a:ln>
                <a:effectLst/>
                <a:uLnTx/>
                <a:uFillTx/>
                <a:latin typeface="微软雅黑" panose="020B0503020204020204" pitchFamily="34" charset="-122"/>
                <a:cs typeface="微软雅黑" panose="020B0503020204020204" pitchFamily="34" charset="-122"/>
                <a:sym typeface="+mn-ea"/>
              </a:rPr>
            </a:br>
            <a:r>
              <a:rPr lang="en-US" altLang="zh-CN" sz="1000">
                <a:ln>
                  <a:noFill/>
                </a:ln>
                <a:effectLst/>
                <a:uLnTx/>
                <a:uFillTx/>
                <a:latin typeface="微软雅黑" panose="020B0503020204020204" pitchFamily="34" charset="-122"/>
                <a:cs typeface="微软雅黑" panose="020B0503020204020204" pitchFamily="34" charset="-122"/>
                <a:sym typeface="+mn-ea"/>
              </a:rPr>
              <a:t>材质：</a:t>
            </a:r>
            <a:r>
              <a:rPr lang="zh-CN" altLang="en-US" sz="1000">
                <a:ln>
                  <a:noFill/>
                </a:ln>
                <a:effectLst/>
                <a:uLnTx/>
                <a:uFillTx/>
                <a:latin typeface="微软雅黑" panose="020B0503020204020204" pitchFamily="34" charset="-122"/>
                <a:cs typeface="微软雅黑" panose="020B0503020204020204" pitchFamily="34" charset="-122"/>
                <a:sym typeface="+mn-ea"/>
              </a:rPr>
              <a:t>聚酯纤维</a:t>
            </a:r>
            <a:endParaRPr lang="zh-CN" altLang="en-US" sz="1000">
              <a:ln>
                <a:noFill/>
              </a:ln>
              <a:effectLst/>
              <a:uLnTx/>
              <a:uFillTx/>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graphicFrame>
        <p:nvGraphicFramePr>
          <p:cNvPr id="4" name="表格 3"/>
          <p:cNvGraphicFramePr/>
          <p:nvPr/>
        </p:nvGraphicFramePr>
        <p:xfrm>
          <a:off x="5600700" y="2952750"/>
          <a:ext cx="971550" cy="952500"/>
        </p:xfrm>
        <a:graphic>
          <a:graphicData uri="http://schemas.openxmlformats.org/drawingml/2006/table">
            <a:tbl>
              <a:tblPr/>
              <a:tblGrid>
                <a:gridCol w="971550"/>
              </a:tblGrid>
              <a:tr h="952500">
                <a:tc>
                  <a:txBody>
                    <a:bodyPr/>
                    <a:p/>
                  </a:txBody>
                  <a:tcPr marL="9842" marR="9842" marT="9842" marB="0" anchor="ctr" anchorCtr="0">
                    <a:lnL>
                      <a:noFill/>
                    </a:lnL>
                    <a:lnR>
                      <a:noFill/>
                    </a:lnR>
                    <a:lnT>
                      <a:noFill/>
                    </a:lnT>
                    <a:lnB>
                      <a:noFill/>
                    </a:lnB>
                    <a:noFill/>
                  </a:tcPr>
                </a:tc>
              </a:tr>
            </a:tbl>
          </a:graphicData>
        </a:graphic>
      </p:graphicFrame>
      <p:pic>
        <p:nvPicPr>
          <p:cNvPr id="2" name="图片 1" descr="主图1 拼多多"/>
          <p:cNvPicPr>
            <a:picLocks noChangeAspect="1"/>
          </p:cNvPicPr>
          <p:nvPr/>
        </p:nvPicPr>
        <p:blipFill>
          <a:blip r:embed="rId3"/>
          <a:stretch>
            <a:fillRect/>
          </a:stretch>
        </p:blipFill>
        <p:spPr>
          <a:xfrm>
            <a:off x="6405245" y="1156970"/>
            <a:ext cx="5400000" cy="5400000"/>
          </a:xfrm>
          <a:prstGeom prst="rect">
            <a:avLst/>
          </a:prstGeom>
        </p:spPr>
      </p:pic>
      <p:pic>
        <p:nvPicPr>
          <p:cNvPr id="7" name="图片 6" descr="主图2拼多多 "/>
          <p:cNvPicPr>
            <a:picLocks noChangeAspect="1"/>
          </p:cNvPicPr>
          <p:nvPr/>
        </p:nvPicPr>
        <p:blipFill>
          <a:blip r:embed="rId4"/>
          <a:stretch>
            <a:fillRect/>
          </a:stretch>
        </p:blipFill>
        <p:spPr>
          <a:xfrm>
            <a:off x="4160520" y="5262245"/>
            <a:ext cx="1440000" cy="1440000"/>
          </a:xfrm>
          <a:prstGeom prst="rect">
            <a:avLst/>
          </a:prstGeom>
        </p:spPr>
      </p:pic>
      <p:pic>
        <p:nvPicPr>
          <p:cNvPr id="11" name="图片 10" descr="主图1京东"/>
          <p:cNvPicPr>
            <a:picLocks noChangeAspect="1"/>
          </p:cNvPicPr>
          <p:nvPr/>
        </p:nvPicPr>
        <p:blipFill>
          <a:blip r:embed="rId5"/>
          <a:stretch>
            <a:fillRect/>
          </a:stretch>
        </p:blipFill>
        <p:spPr>
          <a:xfrm>
            <a:off x="2552065" y="5227955"/>
            <a:ext cx="1440000" cy="1440000"/>
          </a:xfrm>
          <a:prstGeom prst="rect">
            <a:avLst/>
          </a:prstGeom>
        </p:spPr>
      </p:pic>
      <p:pic>
        <p:nvPicPr>
          <p:cNvPr id="12" name="图片 11" descr="主图2京东 "/>
          <p:cNvPicPr>
            <a:picLocks noChangeAspect="1"/>
          </p:cNvPicPr>
          <p:nvPr/>
        </p:nvPicPr>
        <p:blipFill>
          <a:blip r:embed="rId6"/>
          <a:stretch>
            <a:fillRect/>
          </a:stretch>
        </p:blipFill>
        <p:spPr>
          <a:xfrm>
            <a:off x="943610" y="5227955"/>
            <a:ext cx="1440000" cy="14400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529715"/>
            <a:chOff x="763079" y="424406"/>
            <a:chExt cx="10665841" cy="1529715"/>
          </a:xfrm>
        </p:grpSpPr>
        <p:sp>
          <p:nvSpPr>
            <p:cNvPr id="26" name="TextBox 7"/>
            <p:cNvSpPr txBox="1"/>
            <p:nvPr/>
          </p:nvSpPr>
          <p:spPr>
            <a:xfrm>
              <a:off x="1003495" y="424406"/>
              <a:ext cx="2667000" cy="1529715"/>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保暖口罩</a:t>
              </a: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489835"/>
            <a:ext cx="5091430" cy="177990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1.</a:t>
            </a:r>
            <a:r>
              <a:rPr sz="900" dirty="0">
                <a:latin typeface="微软雅黑" panose="020B0503020204020204" pitchFamily="34" charset="-122"/>
                <a:cs typeface="微软雅黑" panose="020B0503020204020204" pitchFamily="34" charset="-122"/>
                <a:sym typeface="+mn-ea"/>
              </a:rPr>
              <a:t>具有良好的保温性能，能够有效地锁住热量，防止冷空气侵入，为佩戴者的颈部提供温暖的保护</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2.</a:t>
            </a:r>
            <a:r>
              <a:rPr lang="zh-CN" altLang="en-US" sz="900" dirty="0">
                <a:latin typeface="微软雅黑" panose="020B0503020204020204" pitchFamily="34" charset="-122"/>
                <a:cs typeface="微软雅黑" panose="020B0503020204020204" pitchFamily="34" charset="-122"/>
                <a:sym typeface="+mn-ea"/>
              </a:rPr>
              <a:t>保持口罩内部的温度，为佩戴者的口鼻部位提供温暖的保护，避免在寒冷天气下因呼吸冷空气而引发的不适或冻伤</a:t>
            </a:r>
            <a:br>
              <a:rPr lang="zh-CN" altLang="en-US"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3.</a:t>
            </a:r>
            <a:r>
              <a:rPr sz="900" dirty="0">
                <a:latin typeface="微软雅黑" panose="020B0503020204020204" pitchFamily="34" charset="-122"/>
                <a:cs typeface="微软雅黑" panose="020B0503020204020204" pitchFamily="34" charset="-122"/>
                <a:sym typeface="+mn-ea"/>
              </a:rPr>
              <a:t>设计有符合人体工学的形状，能够紧密贴合脸部轮廓，减少冷风从口罩边缘渗透</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4.</a:t>
            </a:r>
            <a:r>
              <a:rPr sz="900" dirty="0">
                <a:latin typeface="微软雅黑" panose="020B0503020204020204" pitchFamily="34" charset="-122"/>
                <a:cs typeface="微软雅黑" panose="020B0503020204020204" pitchFamily="34" charset="-122"/>
                <a:sym typeface="+mn-ea"/>
              </a:rPr>
              <a:t>能够阻挡空气中的灰尘、花粉、细小颗粒物等，为佩戴者提供额外的呼吸保护</a:t>
            </a:r>
            <a:endParaRPr lang="zh-CN" altLang="en-US" sz="9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10.74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一件代发价：</a:t>
            </a:r>
            <a:r>
              <a:rPr lang="en-US" altLang="zh-CN" sz="1400" b="1" dirty="0">
                <a:solidFill>
                  <a:schemeClr val="bg1"/>
                </a:solidFill>
                <a:latin typeface="微软雅黑" panose="020B0503020204020204" pitchFamily="34" charset="-122"/>
                <a:cs typeface="微软雅黑" panose="020B0503020204020204" pitchFamily="34" charset="-122"/>
                <a:sym typeface="+mn-ea"/>
              </a:rPr>
              <a:t>16.74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49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824730"/>
            <a:ext cx="4237355" cy="20637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https://item.jd.com/10188096065588.html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4590415" cy="1289050"/>
          </a:xfrm>
          <a:prstGeom prst="rect">
            <a:avLst/>
          </a:prstGeom>
          <a:noFill/>
        </p:spPr>
        <p:txBody>
          <a:bodyPr wrap="square" rtlCol="0">
            <a:noAutofit/>
          </a:bodyPr>
          <a:p>
            <a:pPr>
              <a:lnSpc>
                <a:spcPct val="150000"/>
              </a:lnSpc>
            </a:pPr>
            <a:r>
              <a:rPr lang="zh-CN" altLang="zh-CN" sz="1000">
                <a:latin typeface="微软雅黑" panose="020B0503020204020204" pitchFamily="34" charset="-122"/>
                <a:cs typeface="微软雅黑" panose="020B0503020204020204" pitchFamily="34" charset="-122"/>
                <a:sym typeface="+mn-ea"/>
              </a:rPr>
              <a:t>型号：YHF5765</a:t>
            </a:r>
            <a:br>
              <a:rPr lang="zh-CN" altLang="zh-CN" sz="1000">
                <a:latin typeface="微软雅黑" panose="020B0503020204020204" pitchFamily="34" charset="-122"/>
                <a:cs typeface="微软雅黑" panose="020B0503020204020204" pitchFamily="34" charset="-122"/>
                <a:sym typeface="+mn-ea"/>
              </a:rPr>
            </a:br>
            <a:r>
              <a:rPr lang="en-US" altLang="zh-CN" sz="1000">
                <a:latin typeface="微软雅黑" panose="020B0503020204020204" pitchFamily="34" charset="-122"/>
                <a:cs typeface="微软雅黑" panose="020B0503020204020204" pitchFamily="34" charset="-122"/>
                <a:sym typeface="+mn-ea"/>
              </a:rPr>
              <a:t>69</a:t>
            </a:r>
            <a:r>
              <a:rPr lang="zh-CN" altLang="en-US" sz="1000">
                <a:latin typeface="微软雅黑" panose="020B0503020204020204" pitchFamily="34" charset="-122"/>
                <a:cs typeface="微软雅黑" panose="020B0503020204020204" pitchFamily="34" charset="-122"/>
                <a:sym typeface="+mn-ea"/>
              </a:rPr>
              <a:t>码</a:t>
            </a:r>
            <a:r>
              <a:rPr lang="zh-CN" altLang="zh-CN" sz="1000">
                <a:latin typeface="微软雅黑" panose="020B0503020204020204" pitchFamily="34" charset="-122"/>
                <a:cs typeface="微软雅黑" panose="020B0503020204020204" pitchFamily="34" charset="-122"/>
                <a:sym typeface="+mn-ea"/>
              </a:rPr>
              <a:t>：</a:t>
            </a:r>
            <a:r>
              <a:rPr lang="en-US" altLang="zh-CN" sz="1000">
                <a:latin typeface="微软雅黑" panose="020B0503020204020204" pitchFamily="34" charset="-122"/>
                <a:cs typeface="微软雅黑" panose="020B0503020204020204" pitchFamily="34" charset="-122"/>
                <a:sym typeface="+mn-ea"/>
              </a:rPr>
              <a:t>6941881935378</a:t>
            </a:r>
            <a:r>
              <a:rPr lang="zh-CN" altLang="en-US" sz="1000">
                <a:latin typeface="微软雅黑" panose="020B0503020204020204" pitchFamily="34" charset="-122"/>
                <a:cs typeface="微软雅黑" panose="020B0503020204020204" pitchFamily="34" charset="-122"/>
                <a:sym typeface="+mn-ea"/>
              </a:rPr>
              <a:t>黑色、</a:t>
            </a:r>
            <a:r>
              <a:rPr lang="en-US" altLang="zh-CN" sz="1000">
                <a:latin typeface="微软雅黑" panose="020B0503020204020204" pitchFamily="34" charset="-122"/>
                <a:cs typeface="微软雅黑" panose="020B0503020204020204" pitchFamily="34" charset="-122"/>
                <a:sym typeface="+mn-ea"/>
              </a:rPr>
              <a:t>6941881935385</a:t>
            </a:r>
            <a:r>
              <a:rPr lang="zh-CN" altLang="en-US" sz="1000">
                <a:latin typeface="微软雅黑" panose="020B0503020204020204" pitchFamily="34" charset="-122"/>
                <a:cs typeface="微软雅黑" panose="020B0503020204020204" pitchFamily="34" charset="-122"/>
                <a:sym typeface="+mn-ea"/>
              </a:rPr>
              <a:t>灰色、</a:t>
            </a:r>
            <a:r>
              <a:rPr lang="en-US" altLang="zh-CN" sz="1000">
                <a:latin typeface="微软雅黑" panose="020B0503020204020204" pitchFamily="34" charset="-122"/>
                <a:cs typeface="微软雅黑" panose="020B0503020204020204" pitchFamily="34" charset="-122"/>
                <a:sym typeface="+mn-ea"/>
              </a:rPr>
              <a:t>6941881935415</a:t>
            </a:r>
            <a:r>
              <a:rPr lang="zh-CN" altLang="en-US" sz="1000">
                <a:latin typeface="微软雅黑" panose="020B0503020204020204" pitchFamily="34" charset="-122"/>
                <a:cs typeface="微软雅黑" panose="020B0503020204020204" pitchFamily="34" charset="-122"/>
                <a:sym typeface="+mn-ea"/>
              </a:rPr>
              <a:t>粉色</a:t>
            </a:r>
            <a:br>
              <a:rPr lang="zh-CN" altLang="zh-CN" sz="1000">
                <a:latin typeface="微软雅黑" panose="020B0503020204020204" pitchFamily="34" charset="-122"/>
                <a:cs typeface="微软雅黑" panose="020B0503020204020204" pitchFamily="34" charset="-122"/>
                <a:sym typeface="+mn-ea"/>
              </a:rPr>
            </a:br>
            <a:r>
              <a:rPr lang="zh-CN" altLang="zh-CN" sz="1000">
                <a:latin typeface="微软雅黑" panose="020B0503020204020204" pitchFamily="34" charset="-122"/>
                <a:cs typeface="微软雅黑" panose="020B0503020204020204" pitchFamily="34" charset="-122"/>
                <a:sym typeface="+mn-ea"/>
              </a:rPr>
              <a:t>规格：23*13.5CM</a:t>
            </a:r>
            <a:br>
              <a:rPr lang="zh-CN" altLang="zh-CN" sz="1000">
                <a:latin typeface="微软雅黑" panose="020B0503020204020204" pitchFamily="34" charset="-122"/>
                <a:cs typeface="微软雅黑" panose="020B0503020204020204" pitchFamily="34" charset="-122"/>
                <a:sym typeface="+mn-ea"/>
              </a:rPr>
            </a:br>
            <a:r>
              <a:rPr lang="zh-CN" altLang="zh-CN" sz="1000">
                <a:latin typeface="微软雅黑" panose="020B0503020204020204" pitchFamily="34" charset="-122"/>
                <a:cs typeface="微软雅黑" panose="020B0503020204020204" pitchFamily="34" charset="-122"/>
                <a:sym typeface="+mn-ea"/>
              </a:rPr>
              <a:t>材质：100%聚酯纤维</a:t>
            </a:r>
            <a:endParaRPr lang="zh-CN" altLang="en-US" sz="900" dirty="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pic>
        <p:nvPicPr>
          <p:cNvPr id="7" name="图片 6" descr="主图1"/>
          <p:cNvPicPr>
            <a:picLocks noChangeAspect="1"/>
          </p:cNvPicPr>
          <p:nvPr/>
        </p:nvPicPr>
        <p:blipFill>
          <a:blip r:embed="rId3"/>
          <a:stretch>
            <a:fillRect/>
          </a:stretch>
        </p:blipFill>
        <p:spPr>
          <a:xfrm>
            <a:off x="6028690" y="1156970"/>
            <a:ext cx="5400000" cy="5400000"/>
          </a:xfrm>
          <a:prstGeom prst="rect">
            <a:avLst/>
          </a:prstGeom>
        </p:spPr>
      </p:pic>
      <p:pic>
        <p:nvPicPr>
          <p:cNvPr id="11" name="图片 10" descr="主图4"/>
          <p:cNvPicPr>
            <a:picLocks noChangeAspect="1"/>
          </p:cNvPicPr>
          <p:nvPr/>
        </p:nvPicPr>
        <p:blipFill>
          <a:blip r:embed="rId4"/>
          <a:stretch>
            <a:fillRect/>
          </a:stretch>
        </p:blipFill>
        <p:spPr>
          <a:xfrm>
            <a:off x="3980815" y="5197475"/>
            <a:ext cx="1440000" cy="1440000"/>
          </a:xfrm>
          <a:prstGeom prst="rect">
            <a:avLst/>
          </a:prstGeom>
        </p:spPr>
      </p:pic>
      <p:pic>
        <p:nvPicPr>
          <p:cNvPr id="12" name="图片 11" descr="主图2"/>
          <p:cNvPicPr>
            <a:picLocks noChangeAspect="1"/>
          </p:cNvPicPr>
          <p:nvPr/>
        </p:nvPicPr>
        <p:blipFill>
          <a:blip r:embed="rId5"/>
          <a:stretch>
            <a:fillRect/>
          </a:stretch>
        </p:blipFill>
        <p:spPr>
          <a:xfrm>
            <a:off x="2360930" y="5197475"/>
            <a:ext cx="1440000" cy="1440000"/>
          </a:xfrm>
          <a:prstGeom prst="rect">
            <a:avLst/>
          </a:prstGeom>
        </p:spPr>
      </p:pic>
      <p:pic>
        <p:nvPicPr>
          <p:cNvPr id="13" name="图片 12" descr="主图3"/>
          <p:cNvPicPr>
            <a:picLocks noChangeAspect="1"/>
          </p:cNvPicPr>
          <p:nvPr/>
        </p:nvPicPr>
        <p:blipFill>
          <a:blip r:embed="rId6"/>
          <a:stretch>
            <a:fillRect/>
          </a:stretch>
        </p:blipFill>
        <p:spPr>
          <a:xfrm>
            <a:off x="843280" y="5215255"/>
            <a:ext cx="1440000" cy="14400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保暖耳罩</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90270" y="2397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3270" y="4218940"/>
            <a:ext cx="516191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19.5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25.5</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 : 29.9</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0105" y="1280795"/>
            <a:ext cx="4631690" cy="1080135"/>
          </a:xfrm>
          <a:prstGeom prst="rect">
            <a:avLst/>
          </a:prstGeom>
          <a:noFill/>
        </p:spPr>
        <p:txBody>
          <a:bodyPr wrap="square" rtlCol="0">
            <a:noAutofit/>
          </a:bodyPr>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  YAZ5616</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6941881924433</a:t>
            </a:r>
            <a:r>
              <a:rPr lang="zh-CN" altLang="en-US" sz="1000">
                <a:latin typeface="微软雅黑" panose="020B0503020204020204" pitchFamily="34" charset="-122"/>
                <a:cs typeface="微软雅黑" panose="020B0503020204020204" pitchFamily="34" charset="-122"/>
                <a:sym typeface="+mn-ea"/>
              </a:rPr>
              <a:t>深灰、</a:t>
            </a:r>
            <a:r>
              <a:rPr lang="en-US" altLang="zh-CN" sz="1000">
                <a:latin typeface="微软雅黑" panose="020B0503020204020204" pitchFamily="34" charset="-122"/>
                <a:cs typeface="微软雅黑" panose="020B0503020204020204" pitchFamily="34" charset="-122"/>
                <a:sym typeface="+mn-ea"/>
              </a:rPr>
              <a:t>6941881924426</a:t>
            </a:r>
            <a:r>
              <a:rPr lang="zh-CN" altLang="en-US" sz="1000">
                <a:latin typeface="微软雅黑" panose="020B0503020204020204" pitchFamily="34" charset="-122"/>
                <a:cs typeface="微软雅黑" panose="020B0503020204020204" pitchFamily="34" charset="-122"/>
                <a:sym typeface="+mn-ea"/>
              </a:rPr>
              <a:t>黑色</a:t>
            </a:r>
            <a:endParaRPr lang="en-US" alt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sz="1000">
                <a:latin typeface="微软雅黑" panose="020B0503020204020204" pitchFamily="34" charset="-122"/>
                <a:cs typeface="微软雅黑" panose="020B0503020204020204" pitchFamily="34" charset="-122"/>
                <a:sym typeface="+mn-ea"/>
              </a:rPr>
              <a:t>产品</a:t>
            </a:r>
            <a:r>
              <a:rPr sz="1000">
                <a:latin typeface="微软雅黑" panose="020B0503020204020204" pitchFamily="34" charset="-122"/>
                <a:cs typeface="微软雅黑" panose="020B0503020204020204" pitchFamily="34" charset="-122"/>
                <a:sym typeface="+mn-ea"/>
              </a:rPr>
              <a:t>尺寸：</a:t>
            </a:r>
            <a:r>
              <a:rPr lang="zh-CN" altLang="en-US" sz="1000">
                <a:latin typeface="微软雅黑" panose="020B0503020204020204" pitchFamily="34" charset="-122"/>
                <a:cs typeface="微软雅黑" panose="020B0503020204020204" pitchFamily="34" charset="-122"/>
                <a:sym typeface="+mn-ea"/>
              </a:rPr>
              <a:t>耳架长</a:t>
            </a:r>
            <a:r>
              <a:rPr lang="en-US" altLang="zh-CN" sz="1000">
                <a:latin typeface="微软雅黑" panose="020B0503020204020204" pitchFamily="34" charset="-122"/>
                <a:cs typeface="微软雅黑" panose="020B0503020204020204" pitchFamily="34" charset="-122"/>
                <a:sym typeface="+mn-ea"/>
              </a:rPr>
              <a:t>10cm</a:t>
            </a:r>
            <a:r>
              <a:rPr lang="zh-CN" altLang="en-US" sz="1000">
                <a:latin typeface="微软雅黑" panose="020B0503020204020204" pitchFamily="34" charset="-122"/>
                <a:cs typeface="微软雅黑" panose="020B0503020204020204" pitchFamily="34" charset="-122"/>
                <a:sym typeface="+mn-ea"/>
              </a:rPr>
              <a:t>，耳罩直径</a:t>
            </a:r>
            <a:r>
              <a:rPr lang="en-US" altLang="zh-CN" sz="1000">
                <a:latin typeface="微软雅黑" panose="020B0503020204020204" pitchFamily="34" charset="-122"/>
                <a:cs typeface="微软雅黑" panose="020B0503020204020204" pitchFamily="34" charset="-122"/>
                <a:sym typeface="+mn-ea"/>
              </a:rPr>
              <a:t>15cm</a:t>
            </a:r>
            <a:endParaRPr lang="en-US" alt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sz="1000">
                <a:latin typeface="微软雅黑" panose="020B0503020204020204" pitchFamily="34" charset="-122"/>
                <a:cs typeface="微软雅黑" panose="020B0503020204020204" pitchFamily="34" charset="-122"/>
                <a:sym typeface="+mn-ea"/>
              </a:rPr>
              <a:t>材质：</a:t>
            </a:r>
            <a:r>
              <a:rPr lang="en-US" altLang="zh-CN" sz="1000">
                <a:latin typeface="微软雅黑" panose="020B0503020204020204" pitchFamily="34" charset="-122"/>
                <a:cs typeface="微软雅黑" panose="020B0503020204020204" pitchFamily="34" charset="-122"/>
                <a:sym typeface="+mn-ea"/>
              </a:rPr>
              <a:t>100%</a:t>
            </a:r>
            <a:r>
              <a:rPr lang="zh-CN" altLang="en-US" sz="1000">
                <a:latin typeface="微软雅黑" panose="020B0503020204020204" pitchFamily="34" charset="-122"/>
                <a:cs typeface="微软雅黑" panose="020B0503020204020204" pitchFamily="34" charset="-122"/>
                <a:sym typeface="+mn-ea"/>
              </a:rPr>
              <a:t>聚酯纤维</a:t>
            </a:r>
            <a:endParaRPr lang="zh-CN" altLang="en-US"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40105" y="2323465"/>
            <a:ext cx="5669280" cy="1659890"/>
          </a:xfrm>
          <a:prstGeom prst="rect">
            <a:avLst/>
          </a:prstGeom>
          <a:noFill/>
        </p:spPr>
        <p:txBody>
          <a:bodyPr wrap="square" rtlCol="0" anchor="t">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御寒保暖亲肤舒适耳暖；</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2.360</a:t>
            </a:r>
            <a:r>
              <a:rPr lang="en-US" altLang="en-US"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立体包裹，全方位绒罩耳朵有效阻隔冷风入侵，冬季出行不怕冻耳；</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耳包采用蓄热细密的仿兔毛面料，爱不释手的软糯触感，冬季感受浓郁暖意；</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耳暖采用轻量化设计，佩戴轻盈无压力，搭配细腻亲肤的面料，保护耳朵的同时享受舒适体感。</a:t>
            </a:r>
            <a:endParaRPr lang="zh-CN" altLang="en-US"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63270" y="4582160"/>
            <a:ext cx="6096000" cy="275590"/>
          </a:xfrm>
          <a:prstGeom prst="rect">
            <a:avLst/>
          </a:prstGeom>
          <a:noFill/>
        </p:spPr>
        <p:txBody>
          <a:bodyPr wrap="square" rtlCol="0" anchor="t">
            <a:spAutoFit/>
          </a:bodyPr>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https://item.jd.com/100209449981.html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6348730" y="1225550"/>
            <a:ext cx="4954905" cy="5053965"/>
          </a:xfrm>
          <a:prstGeom prst="rect">
            <a:avLst/>
          </a:prstGeom>
        </p:spPr>
      </p:pic>
      <p:pic>
        <p:nvPicPr>
          <p:cNvPr id="11" name="图片 10"/>
          <p:cNvPicPr>
            <a:picLocks noChangeAspect="1"/>
          </p:cNvPicPr>
          <p:nvPr/>
        </p:nvPicPr>
        <p:blipFill>
          <a:blip r:embed="rId3"/>
          <a:stretch>
            <a:fillRect/>
          </a:stretch>
        </p:blipFill>
        <p:spPr>
          <a:xfrm>
            <a:off x="916940" y="4918075"/>
            <a:ext cx="1722120" cy="1739265"/>
          </a:xfrm>
          <a:prstGeom prst="rect">
            <a:avLst/>
          </a:prstGeom>
        </p:spPr>
      </p:pic>
      <p:pic>
        <p:nvPicPr>
          <p:cNvPr id="12" name="图片 11"/>
          <p:cNvPicPr>
            <a:picLocks noChangeAspect="1"/>
          </p:cNvPicPr>
          <p:nvPr/>
        </p:nvPicPr>
        <p:blipFill>
          <a:blip r:embed="rId4"/>
          <a:stretch>
            <a:fillRect/>
          </a:stretch>
        </p:blipFill>
        <p:spPr>
          <a:xfrm>
            <a:off x="2600960" y="4918075"/>
            <a:ext cx="1689100" cy="1689100"/>
          </a:xfrm>
          <a:prstGeom prst="rect">
            <a:avLst/>
          </a:prstGeom>
        </p:spPr>
      </p:pic>
      <p:pic>
        <p:nvPicPr>
          <p:cNvPr id="5" name="图片 4" descr="透明1176×900 拷贝"/>
          <p:cNvPicPr>
            <a:picLocks noChangeAspect="1"/>
          </p:cNvPicPr>
          <p:nvPr/>
        </p:nvPicPr>
        <p:blipFill>
          <a:blip r:embed="rId5"/>
          <a:stretch>
            <a:fillRect/>
          </a:stretch>
        </p:blipFill>
        <p:spPr>
          <a:xfrm>
            <a:off x="843280" y="295910"/>
            <a:ext cx="669925" cy="66992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570865"/>
            <a:chOff x="763079" y="424406"/>
            <a:chExt cx="10665841" cy="570865"/>
          </a:xfrm>
        </p:grpSpPr>
        <p:sp>
          <p:nvSpPr>
            <p:cNvPr id="26" name="TextBox 7"/>
            <p:cNvSpPr txBox="1"/>
            <p:nvPr/>
          </p:nvSpPr>
          <p:spPr>
            <a:xfrm>
              <a:off x="1003495" y="424406"/>
              <a:ext cx="3185160" cy="570865"/>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针织保暖手套</a:t>
              </a:r>
              <a:endParaRPr lang="zh-CN" altLang="en-US" sz="2400" b="1" dirty="0">
                <a:solidFill>
                  <a:schemeClr val="bg2">
                    <a:lumMod val="25000"/>
                  </a:schemeClr>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843280" y="2293557"/>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4540" y="2329815"/>
            <a:ext cx="5264785" cy="188658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a:ln>
                  <a:noFill/>
                </a:ln>
                <a:effectLst/>
                <a:uLnTx/>
                <a:uFillTx/>
                <a:latin typeface="微软雅黑" panose="020B0503020204020204" pitchFamily="34" charset="-122"/>
                <a:sym typeface="+mn-ea"/>
              </a:rPr>
              <a:t>1</a:t>
            </a:r>
            <a:r>
              <a:rPr lang="en-US" altLang="zh-CN" sz="900" dirty="0">
                <a:latin typeface="微软雅黑" panose="020B0503020204020204" pitchFamily="34" charset="-122"/>
                <a:cs typeface="微软雅黑" panose="020B0503020204020204" pitchFamily="34" charset="-122"/>
                <a:sym typeface="+mn-ea"/>
              </a:rPr>
              <a:t>.</a:t>
            </a:r>
            <a:r>
              <a:rPr sz="900" dirty="0">
                <a:latin typeface="微软雅黑" panose="020B0503020204020204" pitchFamily="34" charset="-122"/>
                <a:cs typeface="微软雅黑" panose="020B0503020204020204" pitchFamily="34" charset="-122"/>
                <a:sym typeface="+mn-ea"/>
              </a:rPr>
              <a:t>材质柔软舒适，能有效锁住温度，提供卓越的保暖性能</a:t>
            </a:r>
            <a:br>
              <a:rPr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2.</a:t>
            </a:r>
            <a:r>
              <a:rPr lang="zh-CN" altLang="en-US" sz="900" dirty="0">
                <a:latin typeface="微软雅黑" panose="020B0503020204020204" pitchFamily="34" charset="-122"/>
                <a:cs typeface="微软雅黑" panose="020B0503020204020204" pitchFamily="34" charset="-122"/>
                <a:sym typeface="+mn-ea"/>
              </a:rPr>
              <a:t>户外运动如骑行、滑雪，还是日常出行，加绒防风手套都是冬季保暖的理想选择</a:t>
            </a:r>
            <a:endParaRPr lang="zh-CN" altLang="en-US" sz="9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3.</a:t>
            </a:r>
            <a:r>
              <a:rPr sz="900" dirty="0">
                <a:latin typeface="微软雅黑" panose="020B0503020204020204" pitchFamily="34" charset="-122"/>
                <a:cs typeface="微软雅黑" panose="020B0503020204020204" pitchFamily="34" charset="-122"/>
                <a:sym typeface="+mn-ea"/>
              </a:rPr>
              <a:t>防风材料，这些面料具有优异的防风性能有效减少寒风的侵袭，保护手部免受寒冷天气的干扰</a:t>
            </a:r>
            <a:endParaRPr sz="9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900" dirty="0">
                <a:latin typeface="微软雅黑" panose="020B0503020204020204" pitchFamily="34" charset="-122"/>
                <a:cs typeface="微软雅黑" panose="020B0503020204020204" pitchFamily="34" charset="-122"/>
                <a:sym typeface="+mn-ea"/>
              </a:rPr>
              <a:t>4.贴合人体的设计使得手套在佩戴时更加舒适，减少了手部与手套之间的摩擦和不适感</a:t>
            </a:r>
            <a:br>
              <a:rPr lang="en-US" altLang="zh-CN" sz="900" dirty="0">
                <a:latin typeface="微软雅黑" panose="020B0503020204020204" pitchFamily="34" charset="-122"/>
                <a:cs typeface="微软雅黑" panose="020B0503020204020204" pitchFamily="34" charset="-122"/>
                <a:sym typeface="+mn-ea"/>
              </a:rPr>
            </a:br>
            <a:r>
              <a:rPr lang="en-US" altLang="zh-CN" sz="900" dirty="0">
                <a:latin typeface="微软雅黑" panose="020B0503020204020204" pitchFamily="34" charset="-122"/>
                <a:cs typeface="微软雅黑" panose="020B0503020204020204" pitchFamily="34" charset="-122"/>
                <a:sym typeface="+mn-ea"/>
              </a:rPr>
              <a:t>5.</a:t>
            </a:r>
            <a:r>
              <a:rPr sz="900" dirty="0">
                <a:latin typeface="微软雅黑" panose="020B0503020204020204" pitchFamily="34" charset="-122"/>
                <a:cs typeface="微软雅黑" panose="020B0503020204020204" pitchFamily="34" charset="-122"/>
                <a:sym typeface="+mn-ea"/>
              </a:rPr>
              <a:t>手掌部分加入了防滑设计，如防滑颗粒或防滑纹路，这些设计能够增加手套与手部或物品的摩擦力</a:t>
            </a:r>
            <a:endParaRPr lang="zh-CN" altLang="en-US" sz="9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12.43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18.43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38.2</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771390"/>
            <a:ext cx="5332730" cy="25971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https://item.jd.com/10191988311895.html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424555" cy="1029970"/>
          </a:xfrm>
          <a:prstGeom prst="rect">
            <a:avLst/>
          </a:prstGeom>
          <a:noFill/>
        </p:spPr>
        <p:txBody>
          <a:bodyPr wrap="square" rtlCol="0">
            <a:noAutofit/>
          </a:bodyPr>
          <a:p>
            <a:pPr algn="l">
              <a:lnSpc>
                <a:spcPct val="150000"/>
              </a:lnSpc>
              <a:spcBef>
                <a:spcPts val="0"/>
              </a:spcBef>
              <a:spcAft>
                <a:spcPts val="0"/>
              </a:spcAft>
              <a:buClrTx/>
              <a:buSzTx/>
              <a:buNone/>
            </a:pPr>
            <a:r>
              <a:rPr lang="zh-CN" altLang="zh-CN" sz="1000">
                <a:latin typeface="微软雅黑" panose="020B0503020204020204" pitchFamily="34" charset="-122"/>
                <a:cs typeface="微软雅黑" panose="020B0503020204020204" pitchFamily="34" charset="-122"/>
                <a:sym typeface="+mn-ea"/>
              </a:rPr>
              <a:t>型号：YHF5879</a:t>
            </a:r>
            <a:endParaRPr lang="zh-CN" altLang="zh-CN" sz="1000">
              <a:latin typeface="微软雅黑" panose="020B0503020204020204" pitchFamily="34" charset="-122"/>
              <a:cs typeface="微软雅黑" panose="020B0503020204020204" pitchFamily="34" charset="-122"/>
              <a:sym typeface="+mn-ea"/>
            </a:endParaRPr>
          </a:p>
          <a:p>
            <a:pPr algn="l">
              <a:lnSpc>
                <a:spcPct val="150000"/>
              </a:lnSpc>
              <a:spcBef>
                <a:spcPts val="0"/>
              </a:spcBef>
              <a:spcAft>
                <a:spcPts val="0"/>
              </a:spcAft>
              <a:buClrTx/>
              <a:buSzTx/>
              <a:buNone/>
            </a:pPr>
            <a:r>
              <a:rPr lang="en-US" altLang="zh-CN" sz="1000">
                <a:latin typeface="微软雅黑" panose="020B0503020204020204" pitchFamily="34" charset="-122"/>
                <a:cs typeface="微软雅黑" panose="020B0503020204020204" pitchFamily="34" charset="-122"/>
                <a:sym typeface="+mn-ea"/>
              </a:rPr>
              <a:t>69</a:t>
            </a:r>
            <a:r>
              <a:rPr lang="zh-CN" altLang="en-US" sz="1000">
                <a:latin typeface="微软雅黑" panose="020B0503020204020204" pitchFamily="34" charset="-122"/>
                <a:cs typeface="微软雅黑" panose="020B0503020204020204" pitchFamily="34" charset="-122"/>
                <a:sym typeface="+mn-ea"/>
              </a:rPr>
              <a:t>码</a:t>
            </a:r>
            <a:r>
              <a:rPr lang="zh-CN" altLang="zh-CN" sz="1000">
                <a:latin typeface="微软雅黑" panose="020B0503020204020204" pitchFamily="34" charset="-122"/>
                <a:cs typeface="微软雅黑" panose="020B0503020204020204" pitchFamily="34" charset="-122"/>
                <a:sym typeface="+mn-ea"/>
              </a:rPr>
              <a:t>：</a:t>
            </a:r>
            <a:r>
              <a:rPr lang="en-US" altLang="zh-CN" sz="1000">
                <a:latin typeface="微软雅黑" panose="020B0503020204020204" pitchFamily="34" charset="-122"/>
                <a:cs typeface="微软雅黑" panose="020B0503020204020204" pitchFamily="34" charset="-122"/>
                <a:sym typeface="+mn-ea"/>
              </a:rPr>
              <a:t>6941881940266</a:t>
            </a:r>
            <a:r>
              <a:rPr lang="zh-CN" altLang="en-US" sz="1000">
                <a:latin typeface="微软雅黑" panose="020B0503020204020204" pitchFamily="34" charset="-122"/>
                <a:cs typeface="微软雅黑" panose="020B0503020204020204" pitchFamily="34" charset="-122"/>
                <a:sym typeface="+mn-ea"/>
              </a:rPr>
              <a:t>灰色</a:t>
            </a:r>
            <a:endParaRPr lang="zh-CN" altLang="en-US" sz="1000">
              <a:latin typeface="微软雅黑" panose="020B0503020204020204" pitchFamily="34" charset="-122"/>
              <a:cs typeface="微软雅黑" panose="020B0503020204020204" pitchFamily="34" charset="-122"/>
              <a:sym typeface="+mn-ea"/>
            </a:endParaRPr>
          </a:p>
          <a:p>
            <a:pPr algn="l">
              <a:lnSpc>
                <a:spcPct val="150000"/>
              </a:lnSpc>
              <a:spcBef>
                <a:spcPts val="0"/>
              </a:spcBef>
              <a:spcAft>
                <a:spcPts val="0"/>
              </a:spcAft>
              <a:buClrTx/>
              <a:buSzTx/>
              <a:buNone/>
            </a:pPr>
            <a:r>
              <a:rPr lang="zh-CN" altLang="zh-CN" sz="1000">
                <a:latin typeface="微软雅黑" panose="020B0503020204020204" pitchFamily="34" charset="-122"/>
                <a:cs typeface="微软雅黑" panose="020B0503020204020204" pitchFamily="34" charset="-122"/>
                <a:sym typeface="+mn-ea"/>
              </a:rPr>
              <a:t>规格：180/90</a:t>
            </a:r>
            <a:br>
              <a:rPr lang="zh-CN" altLang="zh-CN" sz="1000">
                <a:latin typeface="微软雅黑" panose="020B0503020204020204" pitchFamily="34" charset="-122"/>
                <a:cs typeface="微软雅黑" panose="020B0503020204020204" pitchFamily="34" charset="-122"/>
                <a:sym typeface="+mn-ea"/>
              </a:rPr>
            </a:br>
            <a:r>
              <a:rPr lang="zh-CN" altLang="zh-CN" sz="1000">
                <a:latin typeface="微软雅黑" panose="020B0503020204020204" pitchFamily="34" charset="-122"/>
                <a:cs typeface="微软雅黑" panose="020B0503020204020204" pitchFamily="34" charset="-122"/>
                <a:sym typeface="+mn-ea"/>
              </a:rPr>
              <a:t>材质：92%聚酯纤维 8%氨纶</a:t>
            </a:r>
            <a:endParaRPr lang="zh-CN" altLang="en-US" sz="800" kern="1600" dirty="0">
              <a:solidFill>
                <a:schemeClr val="tx1">
                  <a:lumMod val="50000"/>
                  <a:lumOff val="50000"/>
                </a:schemeClr>
              </a:solidFill>
              <a:latin typeface="微软雅黑" panose="020B0503020204020204" pitchFamily="34" charset="-122"/>
              <a:cs typeface="微软雅黑" panose="020B0503020204020204" pitchFamily="34" charset="-122"/>
              <a:sym typeface="+mn-ea"/>
            </a:endParaRPr>
          </a:p>
          <a:p>
            <a:pPr algn="l">
              <a:lnSpc>
                <a:spcPct val="150000"/>
              </a:lnSpc>
              <a:buClrTx/>
              <a:buSzTx/>
              <a:buNone/>
            </a:pPr>
            <a:endParaRPr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70000"/>
              </a:lnSpc>
              <a:spcBef>
                <a:spcPts val="0"/>
              </a:spcBef>
              <a:spcAft>
                <a:spcPts val="0"/>
              </a:spcAft>
              <a:buClrTx/>
              <a:buSzTx/>
              <a:buFontTx/>
              <a:buNone/>
            </a:pPr>
            <a:endParaRPr lang="zh-CN" sz="100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pic>
        <p:nvPicPr>
          <p:cNvPr id="12" name="图片 11" descr="4"/>
          <p:cNvPicPr>
            <a:picLocks noChangeAspect="1"/>
          </p:cNvPicPr>
          <p:nvPr/>
        </p:nvPicPr>
        <p:blipFill>
          <a:blip r:embed="rId3"/>
          <a:stretch>
            <a:fillRect/>
          </a:stretch>
        </p:blipFill>
        <p:spPr>
          <a:xfrm>
            <a:off x="3978275" y="5210175"/>
            <a:ext cx="1440000" cy="1440000"/>
          </a:xfrm>
          <a:prstGeom prst="rect">
            <a:avLst/>
          </a:prstGeom>
        </p:spPr>
      </p:pic>
      <p:pic>
        <p:nvPicPr>
          <p:cNvPr id="13" name="图片 12" descr="2"/>
          <p:cNvPicPr>
            <a:picLocks noChangeAspect="1"/>
          </p:cNvPicPr>
          <p:nvPr/>
        </p:nvPicPr>
        <p:blipFill>
          <a:blip r:embed="rId4"/>
          <a:stretch>
            <a:fillRect/>
          </a:stretch>
        </p:blipFill>
        <p:spPr>
          <a:xfrm>
            <a:off x="2439670" y="5210175"/>
            <a:ext cx="1440000" cy="1440000"/>
          </a:xfrm>
          <a:prstGeom prst="rect">
            <a:avLst/>
          </a:prstGeom>
        </p:spPr>
      </p:pic>
      <p:pic>
        <p:nvPicPr>
          <p:cNvPr id="14" name="图片 13" descr="3"/>
          <p:cNvPicPr>
            <a:picLocks noChangeAspect="1"/>
          </p:cNvPicPr>
          <p:nvPr/>
        </p:nvPicPr>
        <p:blipFill>
          <a:blip r:embed="rId5"/>
          <a:stretch>
            <a:fillRect/>
          </a:stretch>
        </p:blipFill>
        <p:spPr>
          <a:xfrm>
            <a:off x="843280" y="5210175"/>
            <a:ext cx="1440000" cy="1440000"/>
          </a:xfrm>
          <a:prstGeom prst="rect">
            <a:avLst/>
          </a:prstGeom>
        </p:spPr>
      </p:pic>
      <p:pic>
        <p:nvPicPr>
          <p:cNvPr id="2" name="图片 1"/>
          <p:cNvPicPr>
            <a:picLocks noChangeAspect="1"/>
          </p:cNvPicPr>
          <p:nvPr/>
        </p:nvPicPr>
        <p:blipFill>
          <a:blip r:embed="rId6"/>
          <a:stretch>
            <a:fillRect/>
          </a:stretch>
        </p:blipFill>
        <p:spPr>
          <a:xfrm>
            <a:off x="6411595" y="1120775"/>
            <a:ext cx="4926965" cy="492696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80X180jpg"/>
          <p:cNvPicPr>
            <a:picLocks noChangeAspect="1"/>
          </p:cNvPicPr>
          <p:nvPr/>
        </p:nvPicPr>
        <p:blipFill>
          <a:blip r:embed="rId1"/>
          <a:stretch>
            <a:fillRect/>
          </a:stretch>
        </p:blipFill>
        <p:spPr>
          <a:xfrm>
            <a:off x="843280" y="298450"/>
            <a:ext cx="667385" cy="667385"/>
          </a:xfrm>
          <a:prstGeom prst="rect">
            <a:avLst/>
          </a:prstGeom>
        </p:spPr>
      </p:pic>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腰带</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
            </p:custDataLst>
          </p:nvPr>
        </p:nvCxnSpPr>
        <p:spPr>
          <a:xfrm>
            <a:off x="890270" y="2397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2635" y="4218940"/>
            <a:ext cx="5162550"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27.28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33.28</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 : 44.3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0105" y="1280795"/>
            <a:ext cx="4631690" cy="1105535"/>
          </a:xfrm>
          <a:prstGeom prst="rect">
            <a:avLst/>
          </a:prstGeom>
          <a:noFill/>
        </p:spPr>
        <p:txBody>
          <a:bodyPr wrap="square" rtlCol="0">
            <a:noAutofit/>
          </a:bodyPr>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YAZ5307</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6941881915998</a:t>
            </a:r>
            <a:r>
              <a:rPr lang="zh-CN" altLang="en-US" sz="1000">
                <a:latin typeface="微软雅黑" panose="020B0503020204020204" pitchFamily="34" charset="-122"/>
                <a:cs typeface="微软雅黑" panose="020B0503020204020204" pitchFamily="34" charset="-122"/>
                <a:sym typeface="+mn-ea"/>
              </a:rPr>
              <a:t>黑色</a:t>
            </a:r>
            <a:endParaRPr lang="en-US" alt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sz="1000">
                <a:latin typeface="微软雅黑" panose="020B0503020204020204" pitchFamily="34" charset="-122"/>
                <a:cs typeface="微软雅黑" panose="020B0503020204020204" pitchFamily="34" charset="-122"/>
                <a:sym typeface="+mn-ea"/>
              </a:rPr>
              <a:t>产品</a:t>
            </a:r>
            <a:r>
              <a:rPr sz="1000">
                <a:latin typeface="微软雅黑" panose="020B0503020204020204" pitchFamily="34" charset="-122"/>
                <a:cs typeface="微软雅黑" panose="020B0503020204020204" pitchFamily="34" charset="-122"/>
                <a:sym typeface="+mn-ea"/>
              </a:rPr>
              <a:t>尺寸：</a:t>
            </a:r>
            <a:r>
              <a:rPr lang="en-US" sz="1000">
                <a:latin typeface="微软雅黑" panose="020B0503020204020204" pitchFamily="34" charset="-122"/>
                <a:cs typeface="微软雅黑" panose="020B0503020204020204" pitchFamily="34" charset="-122"/>
                <a:sym typeface="+mn-ea"/>
              </a:rPr>
              <a:t>120*3.5cm</a:t>
            </a:r>
            <a:endParaRPr lang="en-US" alt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sz="1000">
                <a:latin typeface="微软雅黑" panose="020B0503020204020204" pitchFamily="34" charset="-122"/>
                <a:cs typeface="微软雅黑" panose="020B0503020204020204" pitchFamily="34" charset="-122"/>
                <a:sym typeface="+mn-ea"/>
              </a:rPr>
              <a:t>材质：</a:t>
            </a:r>
            <a:r>
              <a:rPr lang="zh-CN" altLang="en-US" sz="1000">
                <a:latin typeface="微软雅黑" panose="020B0503020204020204" pitchFamily="34" charset="-122"/>
                <a:cs typeface="微软雅黑" panose="020B0503020204020204" pitchFamily="34" charset="-122"/>
                <a:sym typeface="+mn-ea"/>
              </a:rPr>
              <a:t>扣头：合金；带身：</a:t>
            </a:r>
            <a:r>
              <a:rPr lang="en-US" altLang="zh-CN" sz="1000">
                <a:latin typeface="微软雅黑" panose="020B0503020204020204" pitchFamily="34" charset="-122"/>
                <a:cs typeface="微软雅黑" panose="020B0503020204020204" pitchFamily="34" charset="-122"/>
                <a:sym typeface="+mn-ea"/>
              </a:rPr>
              <a:t>PU</a:t>
            </a:r>
            <a:endParaRPr lang="en-US" altLang="zh-CN"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40105" y="2323465"/>
            <a:ext cx="5153025" cy="1659890"/>
          </a:xfrm>
          <a:prstGeom prst="rect">
            <a:avLst/>
          </a:prstGeom>
          <a:noFill/>
        </p:spPr>
        <p:txBody>
          <a:bodyPr wrap="square" rtlCol="0" anchor="t">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立体多面体切割设计，每个棱角的闪耀着自信的光芒</a:t>
            </a:r>
            <a:r>
              <a:rPr lang="en-US" altLang="zh-CN" sz="1000" dirty="0">
                <a:latin typeface="微软雅黑" panose="020B0503020204020204" pitchFamily="34" charset="-122"/>
                <a:cs typeface="微软雅黑" panose="020B0503020204020204" pitchFamily="34" charset="-122"/>
                <a:sym typeface="+mn-ea"/>
              </a:rPr>
              <a:t>;</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气质高阶的扣头设计，经得起时间考量</a:t>
            </a:r>
            <a:r>
              <a:rPr lang="en-US" altLang="zh-CN" sz="1000" dirty="0">
                <a:latin typeface="微软雅黑" panose="020B0503020204020204" pitchFamily="34" charset="-122"/>
                <a:cs typeface="微软雅黑" panose="020B0503020204020204" pitchFamily="34" charset="-122"/>
                <a:sym typeface="+mn-ea"/>
              </a:rPr>
              <a:t>;</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采用环保</a:t>
            </a:r>
            <a:r>
              <a:rPr lang="en-US" altLang="zh-CN" sz="1000" dirty="0">
                <a:latin typeface="微软雅黑" panose="020B0503020204020204" pitchFamily="34" charset="-122"/>
                <a:cs typeface="微软雅黑" panose="020B0503020204020204" pitchFamily="34" charset="-122"/>
                <a:sym typeface="+mn-ea"/>
              </a:rPr>
              <a:t>PU</a:t>
            </a:r>
            <a:r>
              <a:rPr lang="zh-CN" altLang="en-US" sz="1000" dirty="0">
                <a:latin typeface="微软雅黑" panose="020B0503020204020204" pitchFamily="34" charset="-122"/>
                <a:cs typeface="微软雅黑" panose="020B0503020204020204" pitchFamily="34" charset="-122"/>
                <a:sym typeface="+mn-ea"/>
              </a:rPr>
              <a:t>材质</a:t>
            </a:r>
            <a:r>
              <a:rPr lang="en-US" altLang="zh-CN" sz="1000" dirty="0">
                <a:latin typeface="微软雅黑" panose="020B0503020204020204" pitchFamily="34" charset="-122"/>
                <a:cs typeface="微软雅黑" panose="020B0503020204020204" pitchFamily="34" charset="-122"/>
                <a:sym typeface="+mn-ea"/>
              </a:rPr>
              <a:t>,</a:t>
            </a:r>
            <a:r>
              <a:rPr lang="zh-CN" altLang="en-US" sz="1000" dirty="0">
                <a:latin typeface="微软雅黑" panose="020B0503020204020204" pitchFamily="34" charset="-122"/>
                <a:cs typeface="微软雅黑" panose="020B0503020204020204" pitchFamily="34" charset="-122"/>
                <a:sym typeface="+mn-ea"/>
              </a:rPr>
              <a:t>柔软细腻</a:t>
            </a:r>
            <a:r>
              <a:rPr lang="en-US" altLang="zh-CN" sz="1000" dirty="0">
                <a:latin typeface="微软雅黑" panose="020B0503020204020204" pitchFamily="34" charset="-122"/>
                <a:cs typeface="微软雅黑" panose="020B0503020204020204" pitchFamily="34" charset="-122"/>
                <a:sym typeface="+mn-ea"/>
              </a:rPr>
              <a:t>;</a:t>
            </a:r>
            <a:endParaRPr lang="en-US" altLang="zh-CN"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4.</a:t>
            </a:r>
            <a:r>
              <a:rPr lang="zh-CN" altLang="en-US" sz="1000" dirty="0">
                <a:latin typeface="微软雅黑" panose="020B0503020204020204" pitchFamily="34" charset="-122"/>
                <a:cs typeface="微软雅黑" panose="020B0503020204020204" pitchFamily="34" charset="-122"/>
                <a:sym typeface="+mn-ea"/>
              </a:rPr>
              <a:t>耐磨耐用可调节卡槽。</a:t>
            </a:r>
            <a:endParaRPr lang="en-US" altLang="zh-CN"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63270" y="4582160"/>
            <a:ext cx="6096000" cy="275590"/>
          </a:xfrm>
          <a:prstGeom prst="rect">
            <a:avLst/>
          </a:prstGeom>
          <a:noFill/>
        </p:spPr>
        <p:txBody>
          <a:bodyPr wrap="square" rtlCol="0" anchor="t">
            <a:spAutoFit/>
          </a:bodyPr>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https://item.jd.com/10181608093510.html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6248400" y="1225550"/>
            <a:ext cx="5114925" cy="5107940"/>
          </a:xfrm>
          <a:prstGeom prst="rect">
            <a:avLst/>
          </a:prstGeom>
        </p:spPr>
      </p:pic>
      <p:pic>
        <p:nvPicPr>
          <p:cNvPr id="13" name="图片 12"/>
          <p:cNvPicPr>
            <a:picLocks noChangeAspect="1"/>
          </p:cNvPicPr>
          <p:nvPr/>
        </p:nvPicPr>
        <p:blipFill>
          <a:blip r:embed="rId4"/>
          <a:stretch>
            <a:fillRect/>
          </a:stretch>
        </p:blipFill>
        <p:spPr>
          <a:xfrm>
            <a:off x="843280" y="4918075"/>
            <a:ext cx="1646555" cy="1642745"/>
          </a:xfrm>
          <a:prstGeom prst="rect">
            <a:avLst/>
          </a:prstGeom>
        </p:spPr>
      </p:pic>
      <p:pic>
        <p:nvPicPr>
          <p:cNvPr id="14" name="图片 13"/>
          <p:cNvPicPr>
            <a:picLocks noChangeAspect="1"/>
          </p:cNvPicPr>
          <p:nvPr/>
        </p:nvPicPr>
        <p:blipFill>
          <a:blip r:embed="rId5"/>
          <a:stretch>
            <a:fillRect/>
          </a:stretch>
        </p:blipFill>
        <p:spPr>
          <a:xfrm>
            <a:off x="2596515" y="4918075"/>
            <a:ext cx="1655445" cy="164147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80X180jpg"/>
          <p:cNvPicPr>
            <a:picLocks noChangeAspect="1"/>
          </p:cNvPicPr>
          <p:nvPr/>
        </p:nvPicPr>
        <p:blipFill>
          <a:blip r:embed="rId1"/>
          <a:stretch>
            <a:fillRect/>
          </a:stretch>
        </p:blipFill>
        <p:spPr>
          <a:xfrm>
            <a:off x="843280" y="298450"/>
            <a:ext cx="667385" cy="667385"/>
          </a:xfrm>
          <a:prstGeom prst="rect">
            <a:avLst/>
          </a:prstGeom>
        </p:spPr>
      </p:pic>
      <p:grpSp>
        <p:nvGrpSpPr>
          <p:cNvPr id="8" name="组合 7"/>
          <p:cNvGrpSpPr/>
          <p:nvPr/>
        </p:nvGrpSpPr>
        <p:grpSpPr>
          <a:xfrm>
            <a:off x="763079" y="440281"/>
            <a:ext cx="10665841" cy="2070735"/>
            <a:chOff x="763079" y="440281"/>
            <a:chExt cx="10665841" cy="2070735"/>
          </a:xfrm>
        </p:grpSpPr>
        <p:sp>
          <p:nvSpPr>
            <p:cNvPr id="26" name="TextBox 7"/>
            <p:cNvSpPr txBox="1"/>
            <p:nvPr/>
          </p:nvSpPr>
          <p:spPr>
            <a:xfrm>
              <a:off x="916749" y="440281"/>
              <a:ext cx="3276600" cy="2070735"/>
            </a:xfrm>
            <a:prstGeom prst="rect">
              <a:avLst/>
            </a:prstGeom>
            <a:noFill/>
          </p:spPr>
          <p:txBody>
            <a:bodyPr wrap="none" rtlCol="0">
              <a:noAutofit/>
            </a:bodyPr>
            <a:p>
              <a:pPr algn="l">
                <a:lnSpc>
                  <a:spcPct val="130000"/>
                </a:lnSpc>
              </a:pPr>
              <a:r>
                <a:rPr lang="en-US" altLang="zh-CN" sz="2400" b="1" dirty="0">
                  <a:solidFill>
                    <a:schemeClr val="bg2">
                      <a:lumMod val="25000"/>
                    </a:schemeClr>
                  </a:solidFill>
                  <a:cs typeface="+mn-ea"/>
                  <a:sym typeface="+mn-lt"/>
                </a:rPr>
                <a:t>      </a:t>
              </a:r>
              <a:r>
                <a:rPr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腰带</a:t>
              </a: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latin typeface="微软雅黑" panose="020B0503020204020204" pitchFamily="34" charset="-122"/>
                <a:cs typeface="黑体" panose="02010609060101010101" charset="-122"/>
                <a:sym typeface="+mn-ea"/>
              </a:endParaRPr>
            </a:p>
            <a:p>
              <a:pPr algn="l">
                <a:lnSpc>
                  <a:spcPct val="130000"/>
                </a:lnSpc>
              </a:pPr>
              <a:endPar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sz="2400" b="1" spc="-30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sz="2400" b="1">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
            </p:custDataLst>
          </p:nvPr>
        </p:nvCxnSpPr>
        <p:spPr>
          <a:xfrm>
            <a:off x="890270" y="239706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矩形: 圆角 5"/>
          <p:cNvSpPr/>
          <p:nvPr/>
        </p:nvSpPr>
        <p:spPr>
          <a:xfrm>
            <a:off x="763270" y="421894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3270" y="4218940"/>
            <a:ext cx="516191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9.1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15.1</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 : 28.3</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cs typeface="微软雅黑" panose="020B0503020204020204" pitchFamily="34" charset="-122"/>
            </a:endParaRPr>
          </a:p>
          <a:p>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6" name="文本框 5"/>
          <p:cNvSpPr txBox="1"/>
          <p:nvPr/>
        </p:nvSpPr>
        <p:spPr>
          <a:xfrm>
            <a:off x="840105" y="1280795"/>
            <a:ext cx="4631690" cy="1118870"/>
          </a:xfrm>
          <a:prstGeom prst="rect">
            <a:avLst/>
          </a:prstGeom>
          <a:noFill/>
        </p:spPr>
        <p:txBody>
          <a:bodyPr wrap="square" rtlCol="0">
            <a:noAutofit/>
          </a:bodyPr>
          <a:p>
            <a:pPr marL="0" algn="l">
              <a:lnSpc>
                <a:spcPct val="150000"/>
              </a:lnSpc>
              <a:spcBef>
                <a:spcPts val="0"/>
              </a:spcBef>
              <a:spcAft>
                <a:spcPts val="0"/>
              </a:spcAft>
              <a:buClrTx/>
              <a:buSzTx/>
              <a:buFontTx/>
              <a:buNone/>
            </a:pPr>
            <a:r>
              <a:rPr lang="zh-CN" altLang="zh-CN" sz="1000">
                <a:ln>
                  <a:noFill/>
                </a:ln>
                <a:effectLst/>
                <a:uLnTx/>
                <a:uFillTx/>
                <a:latin typeface="微软雅黑" panose="020B0503020204020204" pitchFamily="34" charset="-122"/>
                <a:cs typeface="微软雅黑" panose="020B0503020204020204" pitchFamily="34" charset="-122"/>
                <a:sym typeface="+mn-ea"/>
              </a:rPr>
              <a:t>型号:</a:t>
            </a:r>
            <a:r>
              <a:rPr lang="en-US" altLang="zh-CN" sz="1000">
                <a:ln>
                  <a:noFill/>
                </a:ln>
                <a:effectLst/>
                <a:uLnTx/>
                <a:uFillTx/>
                <a:latin typeface="微软雅黑" panose="020B0503020204020204" pitchFamily="34" charset="-122"/>
                <a:cs typeface="微软雅黑" panose="020B0503020204020204" pitchFamily="34" charset="-122"/>
                <a:sym typeface="+mn-ea"/>
              </a:rPr>
              <a:t>  YAZ5304</a:t>
            </a:r>
            <a:endParaRPr lang="en-US" altLang="zh-CN" sz="1000">
              <a:ln>
                <a:noFill/>
              </a:ln>
              <a:effectLst/>
              <a:uLnTx/>
              <a:uFillTx/>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en-US" altLang="zh-CN" sz="1000" dirty="0">
                <a:latin typeface="微软雅黑" panose="020B0503020204020204" pitchFamily="34" charset="-122"/>
                <a:cs typeface="微软雅黑" panose="020B0503020204020204" pitchFamily="34" charset="-122"/>
                <a:sym typeface="微软雅黑" panose="020B0503020204020204" pitchFamily="34" charset="-122"/>
              </a:rPr>
              <a:t>69</a:t>
            </a:r>
            <a:r>
              <a:rPr lang="zh-CN" altLang="en-US" sz="1000" dirty="0">
                <a:latin typeface="微软雅黑" panose="020B0503020204020204" pitchFamily="34" charset="-122"/>
                <a:cs typeface="微软雅黑" panose="020B0503020204020204" pitchFamily="34" charset="-122"/>
                <a:sym typeface="微软雅黑" panose="020B0503020204020204" pitchFamily="34" charset="-122"/>
              </a:rPr>
              <a:t>码：</a:t>
            </a:r>
            <a:r>
              <a:rPr lang="en-US" altLang="zh-CN" sz="1000">
                <a:latin typeface="微软雅黑" panose="020B0503020204020204" pitchFamily="34" charset="-122"/>
                <a:cs typeface="微软雅黑" panose="020B0503020204020204" pitchFamily="34" charset="-122"/>
                <a:sym typeface="+mn-ea"/>
              </a:rPr>
              <a:t>6941881912713</a:t>
            </a:r>
            <a:r>
              <a:rPr lang="zh-CN" altLang="en-US" sz="1000">
                <a:latin typeface="微软雅黑" panose="020B0503020204020204" pitchFamily="34" charset="-122"/>
                <a:cs typeface="微软雅黑" panose="020B0503020204020204" pitchFamily="34" charset="-122"/>
                <a:sym typeface="+mn-ea"/>
              </a:rPr>
              <a:t>黑色、</a:t>
            </a:r>
            <a:r>
              <a:rPr lang="en-US" altLang="zh-CN" sz="1000">
                <a:latin typeface="微软雅黑" panose="020B0503020204020204" pitchFamily="34" charset="-122"/>
                <a:cs typeface="微软雅黑" panose="020B0503020204020204" pitchFamily="34" charset="-122"/>
                <a:sym typeface="+mn-ea"/>
              </a:rPr>
              <a:t>6941881912737</a:t>
            </a:r>
            <a:r>
              <a:rPr lang="zh-CN" altLang="en-US" sz="1000">
                <a:latin typeface="微软雅黑" panose="020B0503020204020204" pitchFamily="34" charset="-122"/>
                <a:cs typeface="微软雅黑" panose="020B0503020204020204" pitchFamily="34" charset="-122"/>
                <a:sym typeface="+mn-ea"/>
              </a:rPr>
              <a:t>灰色</a:t>
            </a:r>
            <a:endParaRPr lang="en-US" alt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sz="1000">
                <a:latin typeface="微软雅黑" panose="020B0503020204020204" pitchFamily="34" charset="-122"/>
                <a:cs typeface="微软雅黑" panose="020B0503020204020204" pitchFamily="34" charset="-122"/>
                <a:sym typeface="+mn-ea"/>
              </a:rPr>
              <a:t>产品</a:t>
            </a:r>
            <a:r>
              <a:rPr sz="1000">
                <a:latin typeface="微软雅黑" panose="020B0503020204020204" pitchFamily="34" charset="-122"/>
                <a:cs typeface="微软雅黑" panose="020B0503020204020204" pitchFamily="34" charset="-122"/>
                <a:sym typeface="+mn-ea"/>
              </a:rPr>
              <a:t>尺寸：</a:t>
            </a:r>
            <a:r>
              <a:rPr lang="en-US" altLang="zh-CN" sz="1000">
                <a:latin typeface="微软雅黑" panose="020B0503020204020204" pitchFamily="34" charset="-122"/>
                <a:cs typeface="微软雅黑" panose="020B0503020204020204" pitchFamily="34" charset="-122"/>
                <a:sym typeface="+mn-ea"/>
              </a:rPr>
              <a:t>4*120cm </a:t>
            </a:r>
            <a:endParaRPr lang="en-US" altLang="zh-CN" sz="1000">
              <a:latin typeface="微软雅黑" panose="020B0503020204020204" pitchFamily="34" charset="-122"/>
              <a:cs typeface="微软雅黑" panose="020B0503020204020204" pitchFamily="34" charset="-122"/>
              <a:sym typeface="+mn-ea"/>
            </a:endParaRPr>
          </a:p>
          <a:p>
            <a:pPr marL="0" algn="l">
              <a:lnSpc>
                <a:spcPct val="150000"/>
              </a:lnSpc>
              <a:spcBef>
                <a:spcPts val="0"/>
              </a:spcBef>
              <a:spcAft>
                <a:spcPts val="0"/>
              </a:spcAft>
              <a:buClrTx/>
              <a:buSzTx/>
              <a:buFontTx/>
              <a:buNone/>
            </a:pPr>
            <a:r>
              <a:rPr lang="zh-CN" sz="1000">
                <a:latin typeface="微软雅黑" panose="020B0503020204020204" pitchFamily="34" charset="-122"/>
                <a:cs typeface="微软雅黑" panose="020B0503020204020204" pitchFamily="34" charset="-122"/>
                <a:sym typeface="+mn-ea"/>
              </a:rPr>
              <a:t>材质：</a:t>
            </a:r>
            <a:r>
              <a:rPr lang="zh-CN" altLang="en-US" sz="1000">
                <a:latin typeface="微软雅黑" panose="020B0503020204020204" pitchFamily="34" charset="-122"/>
                <a:cs typeface="微软雅黑" panose="020B0503020204020204" pitchFamily="34" charset="-122"/>
                <a:sym typeface="+mn-ea"/>
              </a:rPr>
              <a:t>扣头：塑料</a:t>
            </a:r>
            <a:r>
              <a:rPr lang="en-US" altLang="zh-CN" sz="1000">
                <a:latin typeface="微软雅黑" panose="020B0503020204020204" pitchFamily="34" charset="-122"/>
                <a:cs typeface="微软雅黑" panose="020B0503020204020204" pitchFamily="34" charset="-122"/>
                <a:sym typeface="+mn-ea"/>
              </a:rPr>
              <a:t>+</a:t>
            </a:r>
            <a:r>
              <a:rPr lang="zh-CN" altLang="en-US" sz="1000">
                <a:latin typeface="微软雅黑" panose="020B0503020204020204" pitchFamily="34" charset="-122"/>
                <a:cs typeface="微软雅黑" panose="020B0503020204020204" pitchFamily="34" charset="-122"/>
                <a:sym typeface="+mn-ea"/>
              </a:rPr>
              <a:t>铁；布带：</a:t>
            </a:r>
            <a:r>
              <a:rPr lang="en-US" altLang="zh-CN" sz="1000">
                <a:latin typeface="微软雅黑" panose="020B0503020204020204" pitchFamily="34" charset="-122"/>
                <a:cs typeface="微软雅黑" panose="020B0503020204020204" pitchFamily="34" charset="-122"/>
                <a:sym typeface="+mn-ea"/>
              </a:rPr>
              <a:t>100%</a:t>
            </a:r>
            <a:r>
              <a:rPr lang="zh-CN" altLang="en-US" sz="1000">
                <a:latin typeface="微软雅黑" panose="020B0503020204020204" pitchFamily="34" charset="-122"/>
                <a:cs typeface="微软雅黑" panose="020B0503020204020204" pitchFamily="34" charset="-122"/>
                <a:sym typeface="+mn-ea"/>
              </a:rPr>
              <a:t>聚酯纤维</a:t>
            </a:r>
            <a:endParaRPr lang="zh-CN" altLang="en-US" sz="1000">
              <a:latin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40105" y="2323465"/>
            <a:ext cx="5408295" cy="1659890"/>
          </a:xfrm>
          <a:prstGeom prst="rect">
            <a:avLst/>
          </a:prstGeom>
          <a:noFill/>
        </p:spPr>
        <p:txBody>
          <a:bodyPr wrap="square" rtlCol="0" anchor="t">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1.</a:t>
            </a:r>
            <a:r>
              <a:rPr lang="zh-CN" altLang="en-US" sz="1000" dirty="0">
                <a:latin typeface="微软雅黑" panose="020B0503020204020204" pitchFamily="34" charset="-122"/>
                <a:cs typeface="微软雅黑" panose="020B0503020204020204" pitchFamily="34" charset="-122"/>
                <a:sym typeface="+mn-ea"/>
              </a:rPr>
              <a:t>电镀工艺，坚固耐用，彰显品味表面富有光泽，扣头弧度贴合腰部；</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2.</a:t>
            </a:r>
            <a:r>
              <a:rPr lang="zh-CN" altLang="en-US" sz="1000" dirty="0">
                <a:latin typeface="微软雅黑" panose="020B0503020204020204" pitchFamily="34" charset="-122"/>
                <a:cs typeface="微软雅黑" panose="020B0503020204020204" pitchFamily="34" charset="-122"/>
                <a:sym typeface="+mn-ea"/>
              </a:rPr>
              <a:t>无扣眼设计，支持任意调节可随意扣紧带身任意位置，适配不同腰围；</a:t>
            </a:r>
            <a:endParaRPr lang="zh-CN" altLang="en-US" sz="1000" dirty="0">
              <a:latin typeface="微软雅黑" panose="020B0503020204020204" pitchFamily="34" charset="-122"/>
              <a:cs typeface="微软雅黑" panose="020B0503020204020204" pitchFamily="34" charset="-122"/>
              <a:sym typeface="+mn-ea"/>
            </a:endParaRPr>
          </a:p>
          <a:p>
            <a:pPr>
              <a:lnSpc>
                <a:spcPct val="170000"/>
              </a:lnSpc>
              <a:spcBef>
                <a:spcPts val="0"/>
              </a:spcBef>
              <a:spcAft>
                <a:spcPts val="0"/>
              </a:spcAft>
              <a:buFont typeface="+mj-lt"/>
            </a:pPr>
            <a:r>
              <a:rPr lang="en-US" altLang="zh-CN" sz="1000" dirty="0">
                <a:latin typeface="微软雅黑" panose="020B0503020204020204" pitchFamily="34" charset="-122"/>
                <a:cs typeface="微软雅黑" panose="020B0503020204020204" pitchFamily="34" charset="-122"/>
                <a:sym typeface="+mn-ea"/>
              </a:rPr>
              <a:t>3.</a:t>
            </a:r>
            <a:r>
              <a:rPr lang="zh-CN" altLang="en-US" sz="1000" dirty="0">
                <a:latin typeface="微软雅黑" panose="020B0503020204020204" pitchFamily="34" charset="-122"/>
                <a:cs typeface="微软雅黑" panose="020B0503020204020204" pitchFamily="34" charset="-122"/>
                <a:sym typeface="+mn-ea"/>
              </a:rPr>
              <a:t>采用透气纤维材质，增加佩戴舒适感腰部不易捂热闷汗，贴身环绕很舒爽。</a:t>
            </a:r>
            <a:endParaRPr lang="zh-CN" altLang="en-US" sz="1000" dirty="0">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63270" y="4582160"/>
            <a:ext cx="6096000" cy="275590"/>
          </a:xfrm>
          <a:prstGeom prst="rect">
            <a:avLst/>
          </a:prstGeom>
          <a:noFill/>
        </p:spPr>
        <p:txBody>
          <a:bodyPr wrap="square" rtlCol="0" anchor="t">
            <a:spAutoFit/>
          </a:bodyPr>
          <a:p>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https://item.jd.com/10183010547806.html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6248400" y="1225550"/>
            <a:ext cx="4926965" cy="4892040"/>
          </a:xfrm>
          <a:prstGeom prst="rect">
            <a:avLst/>
          </a:prstGeom>
        </p:spPr>
      </p:pic>
      <p:pic>
        <p:nvPicPr>
          <p:cNvPr id="11" name="图片 10"/>
          <p:cNvPicPr>
            <a:picLocks noChangeAspect="1"/>
          </p:cNvPicPr>
          <p:nvPr/>
        </p:nvPicPr>
        <p:blipFill>
          <a:blip r:embed="rId4"/>
          <a:stretch>
            <a:fillRect/>
          </a:stretch>
        </p:blipFill>
        <p:spPr>
          <a:xfrm>
            <a:off x="890270" y="5022850"/>
            <a:ext cx="1614170" cy="1635760"/>
          </a:xfrm>
          <a:prstGeom prst="rect">
            <a:avLst/>
          </a:prstGeom>
        </p:spPr>
      </p:pic>
      <p:pic>
        <p:nvPicPr>
          <p:cNvPr id="12" name="图片 11"/>
          <p:cNvPicPr>
            <a:picLocks noChangeAspect="1"/>
          </p:cNvPicPr>
          <p:nvPr/>
        </p:nvPicPr>
        <p:blipFill>
          <a:blip r:embed="rId5"/>
          <a:stretch>
            <a:fillRect/>
          </a:stretch>
        </p:blipFill>
        <p:spPr>
          <a:xfrm>
            <a:off x="2646045" y="5149850"/>
            <a:ext cx="1360170" cy="141732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3079" y="424406"/>
            <a:ext cx="10665841" cy="1529715"/>
            <a:chOff x="763079" y="424406"/>
            <a:chExt cx="10665841" cy="1529715"/>
          </a:xfrm>
        </p:grpSpPr>
        <p:sp>
          <p:nvSpPr>
            <p:cNvPr id="26" name="TextBox 7"/>
            <p:cNvSpPr txBox="1"/>
            <p:nvPr/>
          </p:nvSpPr>
          <p:spPr>
            <a:xfrm>
              <a:off x="1003495" y="424406"/>
              <a:ext cx="2667000" cy="1529715"/>
            </a:xfrm>
            <a:prstGeom prst="rect">
              <a:avLst/>
            </a:prstGeom>
            <a:noFill/>
          </p:spPr>
          <p:txBody>
            <a:bodyPr wrap="none" rtlCol="0">
              <a:spAutoFit/>
            </a:bodyPr>
            <a:p>
              <a:pPr algn="l">
                <a:lnSpc>
                  <a:spcPct val="130000"/>
                </a:lnSpc>
              </a:pPr>
              <a:r>
                <a:rPr lang="en-US" altLang="zh-CN" sz="2400" b="1" dirty="0">
                  <a:solidFill>
                    <a:schemeClr val="bg2">
                      <a:lumMod val="25000"/>
                    </a:schemeClr>
                  </a:solidFill>
                  <a:cs typeface="+mn-ea"/>
                  <a:sym typeface="+mn-lt"/>
                </a:rPr>
                <a:t>      </a:t>
              </a:r>
              <a:r>
                <a:rPr 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匹克</a:t>
              </a:r>
              <a:r>
                <a:rPr lang="en-US" altLang="zh-CN"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a:t>
              </a:r>
              <a:r>
                <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rPr>
                <a:t>胶囊雨伞</a:t>
              </a:r>
              <a:endParaRPr lang="zh-CN" altLang="en-US" sz="2400" b="1" spc="-300" dirty="0">
                <a:solidFill>
                  <a:srgbClr val="585959"/>
                </a:solidFill>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a:p>
              <a:pPr algn="l">
                <a:lnSpc>
                  <a:spcPct val="130000"/>
                </a:lnSpc>
              </a:pPr>
              <a:endParaRPr lang="zh-CN" altLang="en-US" sz="2400" b="1" dirty="0">
                <a:solidFill>
                  <a:schemeClr val="bg2">
                    <a:lumMod val="25000"/>
                  </a:schemeClr>
                </a:solidFill>
                <a:cs typeface="+mn-ea"/>
                <a:sym typeface="+mn-lt"/>
              </a:endParaRPr>
            </a:p>
          </p:txBody>
        </p:sp>
        <p:cxnSp>
          <p:nvCxnSpPr>
            <p:cNvPr id="9" name="直接连接符 8"/>
            <p:cNvCxnSpPr/>
            <p:nvPr/>
          </p:nvCxnSpPr>
          <p:spPr>
            <a:xfrm>
              <a:off x="763079" y="966131"/>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63270" y="1120775"/>
            <a:ext cx="4785360" cy="104775"/>
          </a:xfrm>
          <a:prstGeom prst="rect">
            <a:avLst/>
          </a:prstGeom>
          <a:noFill/>
        </p:spPr>
        <p:txBody>
          <a:bodyPr wrap="square" rtlCol="0">
            <a:noAutofit/>
          </a:bodyPr>
          <a:p>
            <a:pPr algn="l"/>
            <a:endParaRPr sz="2000" b="1">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43280" y="995045"/>
            <a:ext cx="1605280" cy="161925"/>
          </a:xfrm>
          <a:prstGeom prst="rect">
            <a:avLst/>
          </a:prstGeom>
          <a:noFill/>
        </p:spPr>
        <p:txBody>
          <a:bodyPr wrap="square" rtlCol="0">
            <a:noAutofit/>
          </a:bodyPr>
          <a:p>
            <a:pPr algn="l"/>
            <a:r>
              <a:rPr lang="zh-CN" altLang="en-US" sz="1200" b="1" dirty="0">
                <a:solidFill>
                  <a:schemeClr val="bg2">
                    <a:lumMod val="25000"/>
                  </a:schemeClr>
                </a:solidFill>
                <a:latin typeface="微软雅黑" panose="020B0503020204020204" pitchFamily="34" charset="-122"/>
                <a:cs typeface="微软雅黑" panose="020B0503020204020204" pitchFamily="34" charset="-122"/>
              </a:rPr>
              <a:t>产品规格</a:t>
            </a:r>
            <a:r>
              <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rPr>
              <a:t>TM</a:t>
            </a:r>
            <a:endParaRPr lang="en-US" altLang="zh-CN" sz="1200" b="1" dirty="0">
              <a:solidFill>
                <a:schemeClr val="bg2">
                  <a:lumMod val="25000"/>
                </a:schemeClr>
              </a:solidFill>
              <a:latin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flipV="1">
            <a:off x="763270" y="1280732"/>
            <a:ext cx="3792855" cy="3175"/>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
            </p:custDataLst>
          </p:nvPr>
        </p:nvCxnSpPr>
        <p:spPr>
          <a:xfrm>
            <a:off x="763905" y="2598992"/>
            <a:ext cx="3115945" cy="2540"/>
          </a:xfrm>
          <a:prstGeom prst="line">
            <a:avLst/>
          </a:prstGeom>
          <a:ln w="12700"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2000" y="2489835"/>
            <a:ext cx="5015865" cy="1675765"/>
          </a:xfrm>
          <a:prstGeom prst="rect">
            <a:avLst/>
          </a:prstGeom>
          <a:noFill/>
        </p:spPr>
        <p:txBody>
          <a:bodyPr wrap="square" rtlCol="0">
            <a:noAutofit/>
          </a:bodyPr>
          <a:p>
            <a:pPr>
              <a:lnSpc>
                <a:spcPct val="150000"/>
              </a:lnSpc>
              <a:buFont typeface="+mj-lt"/>
            </a:pPr>
            <a:r>
              <a:rPr lang="zh-CN" altLang="en-US" sz="1200" b="1" dirty="0">
                <a:solidFill>
                  <a:schemeClr val="bg2">
                    <a:lumMod val="25000"/>
                  </a:schemeClr>
                </a:solidFill>
                <a:latin typeface="+mn-ea"/>
                <a:ea typeface="+mn-ea"/>
                <a:sym typeface="+mn-ea"/>
              </a:rPr>
              <a:t>产品特点</a:t>
            </a:r>
            <a:endParaRPr lang="zh-CN" altLang="en-US" sz="1000" b="1" dirty="0">
              <a:solidFill>
                <a:schemeClr val="tx1"/>
              </a:solidFill>
              <a:latin typeface="+mn-ea"/>
              <a:ea typeface="+mn-ea"/>
            </a:endParaRPr>
          </a:p>
          <a:p>
            <a:pPr>
              <a:lnSpc>
                <a:spcPct val="170000"/>
              </a:lnSpc>
              <a:spcBef>
                <a:spcPts val="0"/>
              </a:spcBef>
              <a:spcAft>
                <a:spcPts val="0"/>
              </a:spcAft>
              <a:buFont typeface="+mj-lt"/>
            </a:pPr>
            <a:r>
              <a:rPr lang="en-US" altLang="zh-CN" sz="800" dirty="0">
                <a:latin typeface="微软雅黑" panose="020B0503020204020204" pitchFamily="34" charset="-122"/>
                <a:cs typeface="微软雅黑" panose="020B0503020204020204" pitchFamily="34" charset="-122"/>
                <a:sym typeface="+mn-ea"/>
              </a:rPr>
              <a:t>1.60 </a:t>
            </a:r>
            <a:r>
              <a:rPr lang="zh-CN" altLang="en-US" sz="800" dirty="0">
                <a:latin typeface="微软雅黑" panose="020B0503020204020204" pitchFamily="34" charset="-122"/>
                <a:cs typeface="微软雅黑" panose="020B0503020204020204" pitchFamily="34" charset="-122"/>
                <a:sym typeface="+mn-ea"/>
              </a:rPr>
              <a:t>骨自动雨伞拥有数量众多的伞骨，相比传统</a:t>
            </a:r>
            <a:r>
              <a:rPr lang="en-US" altLang="zh-CN" sz="800" dirty="0">
                <a:latin typeface="微软雅黑" panose="020B0503020204020204" pitchFamily="34" charset="-122"/>
                <a:cs typeface="微软雅黑" panose="020B0503020204020204" pitchFamily="34" charset="-122"/>
                <a:sym typeface="+mn-ea"/>
              </a:rPr>
              <a:t> 8-10 </a:t>
            </a:r>
            <a:r>
              <a:rPr lang="zh-CN" altLang="en-US" sz="800" dirty="0">
                <a:latin typeface="微软雅黑" panose="020B0503020204020204" pitchFamily="34" charset="-122"/>
                <a:cs typeface="微软雅黑" panose="020B0503020204020204" pitchFamily="34" charset="-122"/>
                <a:sym typeface="+mn-ea"/>
              </a:rPr>
              <a:t>骨的雨伞，伞面受力点大幅增加，能将风力均匀分散至各支撑点</a:t>
            </a:r>
            <a:br>
              <a:rPr sz="800" dirty="0">
                <a:latin typeface="微软雅黑" panose="020B0503020204020204" pitchFamily="34" charset="-122"/>
                <a:cs typeface="微软雅黑" panose="020B0503020204020204" pitchFamily="34" charset="-122"/>
                <a:sym typeface="+mn-ea"/>
              </a:rPr>
            </a:br>
            <a:r>
              <a:rPr lang="en-US" altLang="zh-CN" sz="800" dirty="0">
                <a:latin typeface="微软雅黑" panose="020B0503020204020204" pitchFamily="34" charset="-122"/>
                <a:cs typeface="微软雅黑" panose="020B0503020204020204" pitchFamily="34" charset="-122"/>
                <a:sym typeface="+mn-ea"/>
              </a:rPr>
              <a:t>2.</a:t>
            </a:r>
            <a:r>
              <a:rPr lang="zh-CN" altLang="en-US" sz="800" dirty="0">
                <a:latin typeface="微软雅黑" panose="020B0503020204020204" pitchFamily="34" charset="-122"/>
                <a:cs typeface="微软雅黑" panose="020B0503020204020204" pitchFamily="34" charset="-122"/>
                <a:sym typeface="+mn-ea"/>
              </a:rPr>
              <a:t>伞骨连接处采用弹簧卡扣、榫卯式卡扣等设计，使其在突遇阵风时具备快速复位能力，进一步提升了伞具的稳定性</a:t>
            </a:r>
            <a:br>
              <a:rPr lang="zh-CN" altLang="en-US" sz="800" dirty="0">
                <a:latin typeface="微软雅黑" panose="020B0503020204020204" pitchFamily="34" charset="-122"/>
                <a:cs typeface="微软雅黑" panose="020B0503020204020204" pitchFamily="34" charset="-122"/>
                <a:sym typeface="+mn-ea"/>
              </a:rPr>
            </a:br>
            <a:r>
              <a:rPr lang="en-US" altLang="zh-CN" sz="800" dirty="0">
                <a:latin typeface="微软雅黑" panose="020B0503020204020204" pitchFamily="34" charset="-122"/>
                <a:cs typeface="微软雅黑" panose="020B0503020204020204" pitchFamily="34" charset="-122"/>
                <a:sym typeface="+mn-ea"/>
              </a:rPr>
              <a:t>3.</a:t>
            </a:r>
            <a:r>
              <a:rPr lang="zh-CN" altLang="en-US" sz="800" dirty="0">
                <a:latin typeface="微软雅黑" panose="020B0503020204020204" pitchFamily="34" charset="-122"/>
                <a:cs typeface="微软雅黑" panose="020B0503020204020204" pitchFamily="34" charset="-122"/>
                <a:sym typeface="+mn-ea"/>
              </a:rPr>
              <a:t>自动开合装置经过精心设计和多次测试，</a:t>
            </a:r>
            <a:r>
              <a:rPr lang="en-US" altLang="zh-CN" sz="800" dirty="0">
                <a:latin typeface="微软雅黑" panose="020B0503020204020204" pitchFamily="34" charset="-122"/>
                <a:cs typeface="微软雅黑" panose="020B0503020204020204" pitchFamily="34" charset="-122"/>
                <a:sym typeface="+mn-ea"/>
              </a:rPr>
              <a:t> 60 </a:t>
            </a:r>
            <a:r>
              <a:rPr lang="zh-CN" altLang="en-US" sz="800" dirty="0">
                <a:latin typeface="微软雅黑" panose="020B0503020204020204" pitchFamily="34" charset="-122"/>
                <a:cs typeface="微软雅黑" panose="020B0503020204020204" pitchFamily="34" charset="-122"/>
                <a:sym typeface="+mn-ea"/>
              </a:rPr>
              <a:t>骨自动雨伞的内置弹簧机械系统经过三万次开合测试</a:t>
            </a:r>
            <a:br>
              <a:rPr lang="zh-CN" altLang="en-US" sz="800" dirty="0">
                <a:latin typeface="微软雅黑" panose="020B0503020204020204" pitchFamily="34" charset="-122"/>
                <a:cs typeface="微软雅黑" panose="020B0503020204020204" pitchFamily="34" charset="-122"/>
                <a:sym typeface="+mn-ea"/>
              </a:rPr>
            </a:br>
            <a:r>
              <a:rPr lang="en-US" altLang="zh-CN" sz="800" dirty="0">
                <a:latin typeface="微软雅黑" panose="020B0503020204020204" pitchFamily="34" charset="-122"/>
                <a:cs typeface="微软雅黑" panose="020B0503020204020204" pitchFamily="34" charset="-122"/>
                <a:sym typeface="+mn-ea"/>
              </a:rPr>
              <a:t>4.</a:t>
            </a:r>
            <a:r>
              <a:rPr lang="zh-CN" altLang="en-US" sz="800" dirty="0">
                <a:latin typeface="微软雅黑" panose="020B0503020204020204" pitchFamily="34" charset="-122"/>
                <a:cs typeface="微软雅黑" panose="020B0503020204020204" pitchFamily="34" charset="-122"/>
                <a:sym typeface="+mn-ea"/>
              </a:rPr>
              <a:t>伞面采用特殊的防晒涂层和优质的防晒材料，紫外线阻隔率通常可达</a:t>
            </a:r>
            <a:r>
              <a:rPr lang="en-US" altLang="zh-CN" sz="800" dirty="0">
                <a:latin typeface="微软雅黑" panose="020B0503020204020204" pitchFamily="34" charset="-122"/>
                <a:cs typeface="微软雅黑" panose="020B0503020204020204" pitchFamily="34" charset="-122"/>
                <a:sym typeface="+mn-ea"/>
              </a:rPr>
              <a:t> 99% </a:t>
            </a:r>
            <a:r>
              <a:rPr lang="zh-CN" altLang="en-US" sz="800" dirty="0">
                <a:latin typeface="微软雅黑" panose="020B0503020204020204" pitchFamily="34" charset="-122"/>
                <a:cs typeface="微软雅黑" panose="020B0503020204020204" pitchFamily="34" charset="-122"/>
                <a:sym typeface="+mn-ea"/>
              </a:rPr>
              <a:t>以上</a:t>
            </a:r>
            <a:br>
              <a:rPr sz="800" dirty="0">
                <a:latin typeface="微软雅黑" panose="020B0503020204020204" pitchFamily="34" charset="-122"/>
                <a:cs typeface="微软雅黑" panose="020B0503020204020204" pitchFamily="34" charset="-122"/>
                <a:sym typeface="+mn-ea"/>
              </a:rPr>
            </a:br>
            <a:r>
              <a:rPr lang="en-US" altLang="zh-CN" sz="800" dirty="0">
                <a:latin typeface="微软雅黑" panose="020B0503020204020204" pitchFamily="34" charset="-122"/>
                <a:cs typeface="微软雅黑" panose="020B0503020204020204" pitchFamily="34" charset="-122"/>
                <a:sym typeface="+mn-ea"/>
              </a:rPr>
              <a:t>5.</a:t>
            </a:r>
            <a:r>
              <a:rPr lang="zh-CN" altLang="en-US" sz="800" dirty="0">
                <a:latin typeface="微软雅黑" panose="020B0503020204020204" pitchFamily="34" charset="-122"/>
                <a:cs typeface="微软雅黑" panose="020B0503020204020204" pitchFamily="34" charset="-122"/>
                <a:sym typeface="+mn-ea"/>
              </a:rPr>
              <a:t>在雨伞的制作工艺上也更加精细，伞柄、伞骨等部位的设计更加注重细节和质感</a:t>
            </a:r>
            <a:endParaRPr lang="zh-CN" altLang="en-US" sz="800" dirty="0">
              <a:latin typeface="微软雅黑" panose="020B0503020204020204" pitchFamily="34" charset="-122"/>
              <a:cs typeface="微软雅黑" panose="020B0503020204020204" pitchFamily="34" charset="-122"/>
              <a:sym typeface="+mn-ea"/>
            </a:endParaRPr>
          </a:p>
        </p:txBody>
      </p:sp>
      <p:sp>
        <p:nvSpPr>
          <p:cNvPr id="27" name="矩形: 圆角 5"/>
          <p:cNvSpPr/>
          <p:nvPr/>
        </p:nvSpPr>
        <p:spPr>
          <a:xfrm>
            <a:off x="762635" y="4408170"/>
            <a:ext cx="5015230" cy="363220"/>
          </a:xfrm>
          <a:prstGeom prst="roundRect">
            <a:avLst/>
          </a:prstGeom>
          <a:solidFill>
            <a:srgbClr val="A72527"/>
          </a:solidFill>
          <a:ln>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64540" y="4408170"/>
            <a:ext cx="5014595" cy="302895"/>
          </a:xfrm>
          <a:prstGeom prst="rect">
            <a:avLst/>
          </a:prstGeom>
          <a:noFill/>
        </p:spPr>
        <p:txBody>
          <a:bodyPr wrap="square" rtlCol="0">
            <a:noAutofit/>
          </a:bodyPr>
          <a:p>
            <a:r>
              <a:rPr lang="zh-CN" altLang="en-US" sz="1400" b="1" dirty="0">
                <a:solidFill>
                  <a:schemeClr val="bg1"/>
                </a:solidFill>
                <a:latin typeface="微软雅黑" panose="020B0503020204020204" pitchFamily="34" charset="-122"/>
                <a:cs typeface="微软雅黑" panose="020B0503020204020204" pitchFamily="34" charset="-122"/>
                <a:sym typeface="+mn-ea"/>
              </a:rPr>
              <a:t>供货价：</a:t>
            </a:r>
            <a:r>
              <a:rPr lang="en-US" altLang="zh-CN" sz="1400" b="1" dirty="0">
                <a:solidFill>
                  <a:schemeClr val="bg1"/>
                </a:solidFill>
                <a:latin typeface="微软雅黑" panose="020B0503020204020204" pitchFamily="34" charset="-122"/>
                <a:cs typeface="微软雅黑" panose="020B0503020204020204" pitchFamily="34" charset="-122"/>
                <a:sym typeface="+mn-ea"/>
              </a:rPr>
              <a:t>24.54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一件代发：</a:t>
            </a:r>
            <a:r>
              <a:rPr lang="en-US" altLang="zh-CN" sz="1400" b="1" dirty="0">
                <a:solidFill>
                  <a:schemeClr val="bg1"/>
                </a:solidFill>
                <a:latin typeface="微软雅黑" panose="020B0503020204020204" pitchFamily="34" charset="-122"/>
                <a:cs typeface="微软雅黑" panose="020B0503020204020204" pitchFamily="34" charset="-122"/>
                <a:sym typeface="+mn-ea"/>
              </a:rPr>
              <a:t>30.54</a:t>
            </a:r>
            <a:r>
              <a:rPr lang="zh-CN" altLang="en-US" sz="1400" b="1" dirty="0">
                <a:solidFill>
                  <a:schemeClr val="bg1"/>
                </a:solidFill>
                <a:latin typeface="微软雅黑" panose="020B0503020204020204" pitchFamily="34" charset="-122"/>
                <a:cs typeface="微软雅黑" panose="020B0503020204020204" pitchFamily="34" charset="-122"/>
                <a:sym typeface="+mn-ea"/>
              </a:rPr>
              <a:t>元</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cs typeface="微软雅黑" panose="020B0503020204020204" pitchFamily="34" charset="-122"/>
                <a:sym typeface="+mn-ea"/>
              </a:rPr>
              <a:t>零售价：</a:t>
            </a:r>
            <a:r>
              <a:rPr lang="en-US" altLang="zh-CN" sz="1400" b="1" dirty="0">
                <a:solidFill>
                  <a:schemeClr val="bg1"/>
                </a:solidFill>
                <a:latin typeface="微软雅黑" panose="020B0503020204020204" pitchFamily="34" charset="-122"/>
                <a:cs typeface="微软雅黑" panose="020B0503020204020204" pitchFamily="34" charset="-122"/>
                <a:sym typeface="+mn-ea"/>
              </a:rPr>
              <a:t>99</a:t>
            </a:r>
            <a:r>
              <a:rPr lang="zh-CN" altLang="en-US" sz="1400" b="1" dirty="0">
                <a:solidFill>
                  <a:schemeClr val="bg1"/>
                </a:solidFill>
                <a:latin typeface="微软雅黑" panose="020B0503020204020204" pitchFamily="34" charset="-122"/>
                <a:cs typeface="微软雅黑" panose="020B0503020204020204" pitchFamily="34" charset="-122"/>
                <a:sym typeface="+mn-ea"/>
              </a:rPr>
              <a:t>元  </a:t>
            </a:r>
            <a:endParaRPr lang="en-US" altLang="zh-CN" sz="1600" b="1" dirty="0">
              <a:solidFill>
                <a:schemeClr val="bg1"/>
              </a:solidFill>
              <a:latin typeface="微软雅黑" panose="020B0503020204020204" pitchFamily="34" charset="-122"/>
              <a:cs typeface="微软雅黑" panose="020B0503020204020204" pitchFamily="34" charset="-122"/>
            </a:endParaRPr>
          </a:p>
        </p:txBody>
      </p:sp>
      <p:sp>
        <p:nvSpPr>
          <p:cNvPr id="28" name="文本框 27"/>
          <p:cNvSpPr txBox="1"/>
          <p:nvPr/>
        </p:nvSpPr>
        <p:spPr>
          <a:xfrm>
            <a:off x="763905" y="4824730"/>
            <a:ext cx="4237355" cy="206375"/>
          </a:xfrm>
          <a:prstGeom prst="rect">
            <a:avLst/>
          </a:prstGeom>
          <a:noFill/>
        </p:spPr>
        <p:txBody>
          <a:bodyPr wrap="square" rtlCol="0">
            <a:noAutofit/>
          </a:bodyPr>
          <a:p>
            <a:pPr algn="l">
              <a:lnSpc>
                <a:spcPct val="130000"/>
              </a:lnSpc>
              <a:buClrTx/>
              <a:buSzTx/>
              <a:buNone/>
            </a:pPr>
            <a:r>
              <a:rPr lang="zh-CN" altLang="en-US" sz="1200" b="1" dirty="0">
                <a:solidFill>
                  <a:srgbClr val="002060"/>
                </a:solidFill>
                <a:latin typeface="微软雅黑" panose="020B0503020204020204" pitchFamily="34" charset="-122"/>
                <a:cs typeface="微软雅黑 Light" panose="020B0502040204020203" charset="-122"/>
                <a:sym typeface="+mn-ea"/>
              </a:rPr>
              <a:t>电商链接</a:t>
            </a:r>
            <a:r>
              <a:rPr lang="zh-CN" altLang="en-US" sz="1200" b="1" dirty="0">
                <a:solidFill>
                  <a:srgbClr val="002060"/>
                </a:solidFill>
                <a:latin typeface="微软雅黑 Light" panose="020B0502040204020203" charset="-122"/>
                <a:ea typeface="微软雅黑 Light" panose="020B0502040204020203" charset="-122"/>
                <a:cs typeface="微软雅黑 Light" panose="020B0502040204020203" charset="-122"/>
                <a:sym typeface="+mn-ea"/>
              </a:rPr>
              <a:t>：</a:t>
            </a:r>
            <a:r>
              <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rPr>
              <a:t>https://item.jd.com/10210094146501.html</a:t>
            </a:r>
            <a:endParaRPr lang="en-US" altLang="zh-CN" sz="1200">
              <a:ln>
                <a:noFill/>
              </a:ln>
              <a:solidFill>
                <a:srgbClr val="002060"/>
              </a:solidFill>
              <a:effectLst/>
              <a:uLnTx/>
              <a:uFillTx/>
              <a:latin typeface="微软雅黑" panose="020B0503020204020204" pitchFamily="34" charset="-122"/>
              <a:cs typeface="黑体" panose="02010609060101010101" charset="-122"/>
              <a:sym typeface="微软雅黑" panose="020B0503020204020204" pitchFamily="34" charset="-122"/>
            </a:endParaRPr>
          </a:p>
        </p:txBody>
      </p:sp>
      <p:sp>
        <p:nvSpPr>
          <p:cNvPr id="6" name="文本框 5"/>
          <p:cNvSpPr txBox="1"/>
          <p:nvPr/>
        </p:nvSpPr>
        <p:spPr>
          <a:xfrm>
            <a:off x="763905" y="1260475"/>
            <a:ext cx="3115945" cy="570865"/>
          </a:xfrm>
          <a:prstGeom prst="rect">
            <a:avLst/>
          </a:prstGeom>
          <a:noFill/>
        </p:spPr>
        <p:txBody>
          <a:bodyPr wrap="square" rtlCol="0">
            <a:noAutofit/>
          </a:bodyPr>
          <a:p>
            <a:pPr>
              <a:lnSpc>
                <a:spcPct val="150000"/>
              </a:lnSpc>
            </a:pPr>
            <a:r>
              <a:rPr lang="zh-CN" altLang="en-US" sz="800" dirty="0">
                <a:latin typeface="微软雅黑" panose="020B0503020204020204" pitchFamily="34" charset="-122"/>
                <a:cs typeface="微软雅黑" panose="020B0503020204020204" pitchFamily="34" charset="-122"/>
                <a:sym typeface="+mn-ea"/>
              </a:rPr>
              <a:t>型号：</a:t>
            </a:r>
            <a:r>
              <a:rPr lang="en-US" altLang="zh-CN" sz="800" dirty="0">
                <a:latin typeface="微软雅黑" panose="020B0503020204020204" pitchFamily="34" charset="-122"/>
                <a:cs typeface="微软雅黑" panose="020B0503020204020204" pitchFamily="34" charset="-122"/>
                <a:sym typeface="+mn-ea"/>
              </a:rPr>
              <a:t>YTF5496</a:t>
            </a:r>
            <a:br>
              <a:rPr lang="zh-CN" altLang="en-US"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颜色：</a:t>
            </a:r>
            <a:r>
              <a:rPr lang="zh-CN" sz="800" dirty="0">
                <a:latin typeface="微软雅黑" panose="020B0503020204020204" pitchFamily="34" charset="-122"/>
                <a:cs typeface="微软雅黑" panose="020B0503020204020204" pitchFamily="34" charset="-122"/>
                <a:sym typeface="+mn-ea"/>
              </a:rPr>
              <a:t>粉色</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黑色</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绿色</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蓝色</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紫色</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米白</a:t>
            </a:r>
            <a:br>
              <a:rPr lang="zh-CN" altLang="en-US"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规格：</a:t>
            </a:r>
            <a:r>
              <a:rPr lang="en-US" altLang="zh-CN" sz="800" dirty="0">
                <a:latin typeface="微软雅黑" panose="020B0503020204020204" pitchFamily="34" charset="-122"/>
                <a:cs typeface="微软雅黑" panose="020B0503020204020204" pitchFamily="34" charset="-122"/>
                <a:sym typeface="+mn-ea"/>
              </a:rPr>
              <a:t>6*18cm/53*90cm</a:t>
            </a:r>
            <a:br>
              <a:rPr lang="zh-CN" altLang="en-US" sz="800" dirty="0">
                <a:latin typeface="微软雅黑" panose="020B0503020204020204" pitchFamily="34" charset="-122"/>
                <a:cs typeface="微软雅黑" panose="020B0503020204020204" pitchFamily="34" charset="-122"/>
                <a:sym typeface="+mn-ea"/>
              </a:rPr>
            </a:br>
            <a:r>
              <a:rPr lang="zh-CN" altLang="en-US" sz="800" dirty="0">
                <a:latin typeface="微软雅黑" panose="020B0503020204020204" pitchFamily="34" charset="-122"/>
                <a:cs typeface="微软雅黑" panose="020B0503020204020204" pitchFamily="34" charset="-122"/>
                <a:sym typeface="+mn-ea"/>
              </a:rPr>
              <a:t>材质：碰击布</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黑胶</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玻纤</a:t>
            </a:r>
            <a:r>
              <a:rPr lang="en-US" altLang="zh-CN" sz="800" dirty="0">
                <a:latin typeface="微软雅黑" panose="020B0503020204020204" pitchFamily="34" charset="-122"/>
                <a:cs typeface="微软雅黑" panose="020B0503020204020204" pitchFamily="34" charset="-122"/>
                <a:sym typeface="+mn-ea"/>
              </a:rPr>
              <a:t>+</a:t>
            </a:r>
            <a:r>
              <a:rPr lang="zh-CN" altLang="en-US" sz="800" dirty="0">
                <a:latin typeface="微软雅黑" panose="020B0503020204020204" pitchFamily="34" charset="-122"/>
                <a:cs typeface="微软雅黑" panose="020B0503020204020204" pitchFamily="34" charset="-122"/>
                <a:sym typeface="+mn-ea"/>
              </a:rPr>
              <a:t>不锈钢</a:t>
            </a:r>
            <a:endParaRPr lang="zh-CN" altLang="en-US" sz="800" dirty="0">
              <a:latin typeface="微软雅黑" panose="020B0503020204020204" pitchFamily="34" charset="-122"/>
              <a:cs typeface="微软雅黑" panose="020B0503020204020204" pitchFamily="34" charset="-122"/>
              <a:sym typeface="+mn-ea"/>
            </a:endParaRPr>
          </a:p>
          <a:p>
            <a:pPr>
              <a:lnSpc>
                <a:spcPct val="150000"/>
              </a:lnSpc>
            </a:pPr>
            <a:endParaRPr lang="en-US" altLang="zh-CN" sz="800" dirty="0">
              <a:latin typeface="微软雅黑" panose="020B0503020204020204" pitchFamily="34" charset="-122"/>
              <a:cs typeface="微软雅黑" panose="020B0503020204020204" pitchFamily="34" charset="-122"/>
              <a:sym typeface="+mn-ea"/>
            </a:endParaRPr>
          </a:p>
        </p:txBody>
      </p:sp>
      <p:pic>
        <p:nvPicPr>
          <p:cNvPr id="3" name="图片 2" descr="logo(140×70)"/>
          <p:cNvPicPr>
            <a:picLocks noChangeAspect="1"/>
          </p:cNvPicPr>
          <p:nvPr/>
        </p:nvPicPr>
        <p:blipFill>
          <a:blip r:embed="rId2"/>
          <a:stretch>
            <a:fillRect/>
          </a:stretch>
        </p:blipFill>
        <p:spPr>
          <a:xfrm>
            <a:off x="442595" y="278765"/>
            <a:ext cx="1374140" cy="687070"/>
          </a:xfrm>
          <a:prstGeom prst="rect">
            <a:avLst/>
          </a:prstGeom>
        </p:spPr>
      </p:pic>
      <p:pic>
        <p:nvPicPr>
          <p:cNvPr id="2" name="图片 1" descr="1"/>
          <p:cNvPicPr>
            <a:picLocks noChangeAspect="1"/>
          </p:cNvPicPr>
          <p:nvPr/>
        </p:nvPicPr>
        <p:blipFill>
          <a:blip r:embed="rId3"/>
          <a:stretch>
            <a:fillRect/>
          </a:stretch>
        </p:blipFill>
        <p:spPr>
          <a:xfrm>
            <a:off x="6211570" y="1156970"/>
            <a:ext cx="5400000" cy="5400000"/>
          </a:xfrm>
          <a:prstGeom prst="rect">
            <a:avLst/>
          </a:prstGeom>
        </p:spPr>
      </p:pic>
      <p:pic>
        <p:nvPicPr>
          <p:cNvPr id="7" name="图片 6" descr="16"/>
          <p:cNvPicPr>
            <a:picLocks noChangeAspect="1"/>
          </p:cNvPicPr>
          <p:nvPr/>
        </p:nvPicPr>
        <p:blipFill>
          <a:blip r:embed="rId4"/>
          <a:stretch>
            <a:fillRect/>
          </a:stretch>
        </p:blipFill>
        <p:spPr>
          <a:xfrm>
            <a:off x="4288790" y="5297170"/>
            <a:ext cx="1260000" cy="1260000"/>
          </a:xfrm>
          <a:prstGeom prst="rect">
            <a:avLst/>
          </a:prstGeom>
        </p:spPr>
      </p:pic>
      <p:pic>
        <p:nvPicPr>
          <p:cNvPr id="12" name="图片 11" descr="6"/>
          <p:cNvPicPr>
            <a:picLocks noChangeAspect="1"/>
          </p:cNvPicPr>
          <p:nvPr/>
        </p:nvPicPr>
        <p:blipFill>
          <a:blip r:embed="rId5"/>
          <a:stretch>
            <a:fillRect/>
          </a:stretch>
        </p:blipFill>
        <p:spPr>
          <a:xfrm>
            <a:off x="2620010" y="5297170"/>
            <a:ext cx="1260000" cy="1260000"/>
          </a:xfrm>
          <a:prstGeom prst="rect">
            <a:avLst/>
          </a:prstGeom>
        </p:spPr>
      </p:pic>
      <p:pic>
        <p:nvPicPr>
          <p:cNvPr id="14" name="图片 13" descr="11 拷贝"/>
          <p:cNvPicPr>
            <a:picLocks noChangeAspect="1"/>
          </p:cNvPicPr>
          <p:nvPr/>
        </p:nvPicPr>
        <p:blipFill>
          <a:blip r:embed="rId6"/>
          <a:stretch>
            <a:fillRect/>
          </a:stretch>
        </p:blipFill>
        <p:spPr>
          <a:xfrm>
            <a:off x="843280" y="5297170"/>
            <a:ext cx="1260000" cy="1260000"/>
          </a:xfrm>
          <a:prstGeom prst="rect">
            <a:avLst/>
          </a:prstGeom>
        </p:spPr>
      </p:pic>
      <p:pic>
        <p:nvPicPr>
          <p:cNvPr id="19" name="图片 18" descr="图片1"/>
          <p:cNvPicPr>
            <a:picLocks noChangeAspect="1"/>
          </p:cNvPicPr>
          <p:nvPr/>
        </p:nvPicPr>
        <p:blipFill>
          <a:blip r:embed="rId7"/>
          <a:stretch>
            <a:fillRect/>
          </a:stretch>
        </p:blipFill>
        <p:spPr>
          <a:xfrm>
            <a:off x="9627870" y="-83185"/>
            <a:ext cx="2564130" cy="186055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122805"/>
            <a:ext cx="12192635" cy="2612390"/>
          </a:xfrm>
          <a:prstGeom prst="rect">
            <a:avLst/>
          </a:prstGeom>
          <a:solidFill>
            <a:srgbClr val="A72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2"/>
          <p:cNvSpPr/>
          <p:nvPr/>
        </p:nvSpPr>
        <p:spPr>
          <a:xfrm>
            <a:off x="3667679" y="2799180"/>
            <a:ext cx="4833284" cy="1434051"/>
          </a:xfrm>
          <a:prstGeom prst="rect">
            <a:avLst/>
          </a:prstGeom>
          <a:noFill/>
          <a:ln w="0" cap="flat">
            <a:noFill/>
            <a:prstDash val="solid"/>
            <a:miter lim="0"/>
          </a:ln>
        </p:spPr>
        <p:txBody>
          <a:bodyPr vert="horz" wrap="square" lIns="0" tIns="0" rIns="0" bIns="0"/>
          <a:lstStyle/>
          <a:p>
            <a:pPr algn="l" rtl="0" eaLnBrk="0">
              <a:lnSpc>
                <a:spcPct val="70000"/>
              </a:lnSpc>
            </a:pPr>
            <a:endParaRPr sz="100" dirty="0">
              <a:latin typeface="Arial" panose="020B0604020202020204"/>
              <a:ea typeface="Arial" panose="020B0604020202020204"/>
              <a:cs typeface="Arial" panose="020B0604020202020204"/>
            </a:endParaRPr>
          </a:p>
          <a:p>
            <a:pPr marL="12700" algn="l" rtl="0" eaLnBrk="0">
              <a:lnSpc>
                <a:spcPct val="96000"/>
              </a:lnSpc>
            </a:pPr>
            <a:r>
              <a:rPr lang="zh-CN" sz="6250" b="1" kern="0" spc="30" dirty="0">
                <a:solidFill>
                  <a:srgbClr val="FFFFFF">
                    <a:alpha val="100000"/>
                  </a:srgbClr>
                </a:solidFill>
                <a:latin typeface="黑体" panose="02010609060101010101" charset="-122"/>
                <a:ea typeface="黑体" panose="02010609060101010101" charset="-122"/>
                <a:cs typeface="黑体" panose="02010609060101010101" charset="-122"/>
              </a:rPr>
              <a:t>运动套装</a:t>
            </a:r>
            <a:r>
              <a:rPr sz="6250" b="1" kern="0" spc="30" dirty="0">
                <a:solidFill>
                  <a:srgbClr val="FFFFFF">
                    <a:alpha val="100000"/>
                  </a:srgbClr>
                </a:solidFill>
                <a:latin typeface="黑体" panose="02010609060101010101" charset="-122"/>
                <a:ea typeface="黑体" panose="02010609060101010101" charset="-122"/>
                <a:cs typeface="黑体" panose="02010609060101010101" charset="-122"/>
              </a:rPr>
              <a:t>系列</a:t>
            </a:r>
            <a:endParaRPr sz="6250" dirty="0">
              <a:latin typeface="黑体" panose="02010609060101010101" charset="-122"/>
              <a:ea typeface="黑体" panose="02010609060101010101" charset="-122"/>
              <a:cs typeface="黑体" panose="02010609060101010101" charset="-122"/>
            </a:endParaRPr>
          </a:p>
          <a:p>
            <a:pPr algn="l" rtl="0" eaLnBrk="0">
              <a:lnSpc>
                <a:spcPct val="104000"/>
              </a:lnSpc>
            </a:pPr>
            <a:endParaRPr sz="1105"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marL="50800" algn="l" rtl="0" eaLnBrk="0">
              <a:lnSpc>
                <a:spcPct val="82000"/>
              </a:lnSpc>
            </a:pPr>
            <a:r>
              <a:rPr lang="en-US" sz="2575" b="1" kern="0" spc="-30" dirty="0">
                <a:solidFill>
                  <a:srgbClr val="FFFFFF">
                    <a:alpha val="100000"/>
                  </a:srgbClr>
                </a:solidFill>
                <a:latin typeface="Arial" panose="020B0604020202020204"/>
                <a:ea typeface="Arial" panose="020B0604020202020204"/>
                <a:cs typeface="Arial" panose="020B0604020202020204"/>
              </a:rPr>
              <a:t>     SPORTSWEAR  </a:t>
            </a:r>
            <a:r>
              <a:rPr sz="2575" b="1" kern="0" spc="-30" dirty="0">
                <a:solidFill>
                  <a:srgbClr val="FFFFFF">
                    <a:alpha val="100000"/>
                  </a:srgbClr>
                </a:solidFill>
                <a:latin typeface="Arial" panose="020B0604020202020204"/>
                <a:ea typeface="Arial" panose="020B0604020202020204"/>
                <a:cs typeface="Arial" panose="020B0604020202020204"/>
              </a:rPr>
              <a:t>SERIES</a:t>
            </a:r>
            <a:endParaRPr sz="2575" dirty="0">
              <a:latin typeface="Arial" panose="020B0604020202020204"/>
              <a:ea typeface="Arial" panose="020B0604020202020204"/>
              <a:cs typeface="Arial" panose="020B0604020202020204"/>
            </a:endParaRPr>
          </a:p>
        </p:txBody>
      </p:sp>
      <p:pic>
        <p:nvPicPr>
          <p:cNvPr id="4" name="图片 3" descr="120x120"/>
          <p:cNvPicPr>
            <a:picLocks noChangeAspect="1"/>
          </p:cNvPicPr>
          <p:nvPr/>
        </p:nvPicPr>
        <p:blipFill>
          <a:blip r:embed="rId1"/>
          <a:stretch>
            <a:fillRect/>
          </a:stretch>
        </p:blipFill>
        <p:spPr>
          <a:xfrm>
            <a:off x="10748645" y="297815"/>
            <a:ext cx="1164590" cy="1164590"/>
          </a:xfrm>
          <a:prstGeom prst="rect">
            <a:avLst/>
          </a:prstGeom>
        </p:spPr>
      </p:pic>
    </p:spTree>
  </p:cSld>
  <p:clrMapOvr>
    <a:masterClrMapping/>
  </p:clrMapOvr>
</p:sld>
</file>

<file path=ppt/tags/tag1.xml><?xml version="1.0" encoding="utf-8"?>
<p:tagLst xmlns:p="http://schemas.openxmlformats.org/presentationml/2006/main">
  <p:tag name="MM_SLIDE_TYPE" val="6"/>
</p:tagLst>
</file>

<file path=ppt/tags/tag10.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00.xml><?xml version="1.0" encoding="utf-8"?>
<p:tagLst xmlns:p="http://schemas.openxmlformats.org/presentationml/2006/main">
  <p:tag name="KSO_WM_SPECIAL_SOURCE" val="bdnul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SPECIAL_SOURCE" val="bdnul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SPECIAL_SOURCE" val="bdnul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SPECIAL_SOURCE" val="bdnul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SPECIAL_SOURCE" val="bdnul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SPECIAL_SOURCE" val="bdnul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SPECIAL_SOURCE" val="bdnul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SPECIAL_SOURCE" val="bdnul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SPECIAL_SOURCE" val="bdnul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SPECIAL_SOURCE" val="bdnul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SPECIAL_SOURCE" val="bdnul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SPECIAL_SOURCE" val="bdnul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UNIT_PLACING_PICTURE_USER_VIEWPORT" val="{&quot;height&quot;:8105.930708661417,&quot;width&quot;:8295.913385826772}"/>
  <p:tag name="KSO_WM_BEAUTIFY_FLAG" val=""/>
</p:tagLst>
</file>

<file path=ppt/tags/tag15.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SPECIAL_SOURCE" val="bdnul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UNIT_PLACING_PICTURE_USER_VIEWPORT" val="{&quot;height&quot;:8105.930708661417,&quot;width&quot;:8295.913385826772}"/>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SPECIAL_SOURCE" val="bdnul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UNIT_PLACING_PICTURE_USER_VIEWPORT" val="{&quot;height&quot;:8105.930708661417,&quot;width&quot;:8295.913385826772}"/>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SPECIAL_SOURCE" val="bdnul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UNIT_PLACING_PICTURE_USER_VIEWPORT" val="{&quot;height&quot;:8105.930708661417,&quot;width&quot;:8295.913385826772}"/>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SPECIAL_SOURCE" val="bdnul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SPECIAL_SOURCE" val="bdnul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SPECIAL_SOURCE" val="bdnul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SPECIAL_SOURCE" val="bdnul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UNIT_PLACING_PICTURE_USER_VIEWPORT" val="{&quot;height&quot;:2495,&quot;width&quot;:2482}"/>
</p:tagLst>
</file>

<file path=ppt/tags/tag199.xml><?xml version="1.0" encoding="utf-8"?>
<p:tagLst xmlns:p="http://schemas.openxmlformats.org/presentationml/2006/main">
  <p:tag name="KSO_WM_SPECIAL_SOURCE" val="bdnull"/>
</p:tagLst>
</file>

<file path=ppt/tags/tag2.xml><?xml version="1.0" encoding="utf-8"?>
<p:tagLst xmlns:p="http://schemas.openxmlformats.org/presentationml/2006/main">
  <p:tag name="THINKCELLSHAPEDONOTDELETE" val="thinkcellActiveDocDoNotDelete"/>
</p:tagLst>
</file>

<file path=ppt/tags/tag20.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SPECIAL_SOURCE" val="bdnul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SPECIAL_SOURCE" val="bdnul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SPECIAL_SOURCE" val="bdnul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SPECIAL_SOURCE" val="bdnul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SPECIAL_SOURCE" val="bdnul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SPECIAL_SOURCE" val="bdnul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SPECIAL_SOURCE" val="bdnul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220.xml><?xml version="1.0" encoding="utf-8"?>
<p:tagLst xmlns:p="http://schemas.openxmlformats.org/presentationml/2006/main">
  <p:tag name="KSO_WM_UNIT_PLACING_PICTURE_USER_VIEWPORT" val="{&quot;height&quot;:11250,&quot;width&quot;:11265}"/>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SPECIAL_SOURCE" val="bdnul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SPECIAL_SOURCE" val="bdnul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SPECIAL_SOURCE" val="bdnul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SPECIAL_SOURCE" val="bdnul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SPECIAL_SOURCE" val="bdnul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SPECIAL_SOURCE" val="bdnul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SPECIAL_SOURCE" val="bdnull"/>
</p:tagLst>
</file>

<file path=ppt/tags/tag24.xml><?xml version="1.0" encoding="utf-8"?>
<p:tagLst xmlns:p="http://schemas.openxmlformats.org/presentationml/2006/main">
  <p:tag name="KSO_WM_SPECIAL_SOURCE" val="bdnul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SPECIAL_SOURCE" val="bdnul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SPECIAL_SOURCE" val="bdnul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UNIT_PLACING_PICTURE_USER_VIEWPORT" val="{&quot;height&quot;:8105.930708661417,&quot;width&quot;:8295.913385826772}"/>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SPECIAL_SOURCE" val="bdnul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SPECIAL_SOURCE" val="bdnul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SPECIAL_SOURCE" val="bdnul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SPECIAL_SOURCE" val="bdnul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SPECIAL_SOURCE" val="bdnul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SPECIAL_SOURCE" val="bdnul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SPECIAL_SOURCE" val="bdnul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SPECIAL_SOURCE" val="bdnul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SPECIAL_SOURCE" val="bdnul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SPECIAL_SOURCE" val="bdnul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SPECIAL_SOURCE" val="bdnul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SPECIAL_SOURCE" val="bdnull"/>
</p:tagLst>
</file>

<file path=ppt/tags/tag28.xml><?xml version="1.0" encoding="utf-8"?>
<p:tagLst xmlns:p="http://schemas.openxmlformats.org/presentationml/2006/main">
  <p:tag name="KSO_WM_SPECIAL_SOURCE" val="bdnul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SPECIAL_SOURCE" val="bdnul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SPECIAL_SOURCE" val="bdnul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SPECIAL_SOURCE" val="bdnul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SPECIAL_SOURCE" val="bdnul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SPECIAL_SOURCE" val="bdnul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SPECIAL_SOURCE" val="bdnul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SPECIAL_SOURCE" val="bdnul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30.xml><?xml version="1.0" encoding="utf-8"?>
<p:tagLst xmlns:p="http://schemas.openxmlformats.org/presentationml/2006/main">
  <p:tag name="KSO_WM_SPECIAL_SOURCE" val="bdnul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SPECIAL_SOURCE" val="bdnul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SPECIAL_SOURCE" val="bdnul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SPECIAL_SOURCE" val="bdnul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SPECIAL_SOURCE" val="bdnul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SPECIAL_SOURCE" val="bdnul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SPECIAL_SOURCE" val="bdnul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SPECIAL_SOURCE" val="bdnul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SPECIAL_SOURCE" val="bdnul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SPECIAL_SOURCE" val="bdnul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SPECIAL_SOURCE" val="bdnul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SPECIAL_SOURCE" val="bdnul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SPECIAL_SOURCE" val="bdnul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SPECIAL_SOURCE" val="bdnul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SPECIAL_SOURCE" val="bdnul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SPECIAL_SOURCE" val="bdnul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SPECIAL_SOURCE" val="bdnul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SPECIAL_SOURCE" val="bdnul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SPECIAL_SOURCE" val="bdnul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SPECIAL_SOURCE" val="bdnul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SPECIAL_SOURCE" val="bdnul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SPECIAL_SOURCE" val="bdnul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SPECIAL_SOURCE" val="bdnul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SPECIAL_SOURCE" val="bdnul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SPECIAL_SOURCE" val="bdnul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SPECIAL_SOURCE" val="bdnul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SPECIAL_SOURCE" val="bdnul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SPECIAL_SOURCE" val="bdnull"/>
</p:tagLst>
</file>

<file path=ppt/tags/tag360.xml><?xml version="1.0" encoding="utf-8"?>
<p:tagLst xmlns:p="http://schemas.openxmlformats.org/presentationml/2006/main">
  <p:tag name="KSO_WM_SPECIAL_SOURCE" val="bdnul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SPECIAL_SOURCE" val="bdnul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SPECIAL_SOURCE" val="bdnul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SPECIAL_SOURCE" val="bdnul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SPECIAL_SOURCE" val="bdnul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SPECIAL_SOURCE" val="bdnul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SPECIAL_SOURCE" val="bdnul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SPECIAL_SOURCE" val="bdnul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SPECIAL_SOURCE" val="bdnul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SPECIAL_SOURCE" val="bdnul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SPECIAL_SOURCE" val="bdnul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SPECIAL_SOURCE" val="bdnul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SPECIAL_SOURCE" val="bdnul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SPECIAL_SOURCE" val="bdnul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SPECIAL_SOURCE" val="bdnul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SPECIAL_SOURCE" val="bdnul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SPECIAL_SOURCE" val="bdnul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SPECIAL_SOURCE" val="bdnul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SPECIAL_SOURCE" val="bdnul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SPECIAL_SOURCE" val="bdnull"/>
</p:tagLst>
</file>

<file path=ppt/tags/tag437.xml><?xml version="1.0" encoding="utf-8"?>
<p:tagLst xmlns:p="http://schemas.openxmlformats.org/presentationml/2006/main">
  <p:tag name="ISPRING_PRESENTATION_TITLE" val="PowerPoint 演示文稿"/>
  <p:tag name="KSO_WPP_MARK_KEY" val="3d8b5eb0-f932-40a1-926a-feaed59897e3"/>
  <p:tag name="COMMONDATA" val="eyJoZGlkIjoiODFkNDFiMGZlOTAwZjQxMTM2OWNmMzM2OTliM2I2NjUifQ=="/>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SPECIAL_SOURCE" val="bdnul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SPECIAL_SOURCE" val="bdnul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SPECIAL_SOURCE" val="bdnul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SPECIAL_SOURCE" val="bdnul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SPECIAL_SOURCE" val="bdnul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60.xml><?xml version="1.0" encoding="utf-8"?>
<p:tagLst xmlns:p="http://schemas.openxmlformats.org/presentationml/2006/main">
  <p:tag name="KSO_WM_SPECIAL_SOURCE" val="bdnul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SPECIAL_SOURCE" val="bdnul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PECIAL_SOURCE" val="bdnul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70.xml><?xml version="1.0" encoding="utf-8"?>
<p:tagLst xmlns:p="http://schemas.openxmlformats.org/presentationml/2006/main">
  <p:tag name="KSO_WM_UNIT_PLACING_PICTURE_USER_VIEWPORT" val="{&quot;height&quot;:8105.930708661417,&quot;width&quot;:8295.913385826772}"/>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SPECIAL_SOURCE" val="bdnul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SPECIAL_SOURCE" val="bdnul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80.xml><?xml version="1.0" encoding="utf-8"?>
<p:tagLst xmlns:p="http://schemas.openxmlformats.org/presentationml/2006/main">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SPECIAL_SOURCE" val="bdnul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239.89834645669293,&quot;left&quot;:88.99598425196851,&quot;top&quot;:242.60165354330707,&quot;width&quot;:724.7392913385826}"/>
</p:tagLst>
</file>

<file path=ppt/tags/tag90.xml><?xml version="1.0" encoding="utf-8"?>
<p:tagLst xmlns:p="http://schemas.openxmlformats.org/presentationml/2006/main">
  <p:tag name="KSO_WM_SPECIAL_SOURCE" val="bdnul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SPECIAL_SOURCE" val="bdnul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SPECIAL_SOURCE" val="bdnul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SPECIAL_SOURCE" val="bdnul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包图主题2">
  <a:themeElements>
    <a:clrScheme name="自定义 190">
      <a:dk1>
        <a:sysClr val="windowText" lastClr="000000"/>
      </a:dk1>
      <a:lt1>
        <a:sysClr val="window" lastClr="FFFFFF"/>
      </a:lt1>
      <a:dk2>
        <a:srgbClr val="44546A"/>
      </a:dk2>
      <a:lt2>
        <a:srgbClr val="E7E6E6"/>
      </a:lt2>
      <a:accent1>
        <a:srgbClr val="DF213B"/>
      </a:accent1>
      <a:accent2>
        <a:srgbClr val="595959"/>
      </a:accent2>
      <a:accent3>
        <a:srgbClr val="DF213B"/>
      </a:accent3>
      <a:accent4>
        <a:srgbClr val="595959"/>
      </a:accent4>
      <a:accent5>
        <a:srgbClr val="DF213B"/>
      </a:accent5>
      <a:accent6>
        <a:srgbClr val="595959"/>
      </a:accent6>
      <a:hlink>
        <a:srgbClr val="DF213B"/>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38735</Words>
  <Application>WPS 演示</Application>
  <PresentationFormat>宽屏</PresentationFormat>
  <Paragraphs>3096</Paragraphs>
  <Slides>151</Slides>
  <Notes>119</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0</vt:i4>
      </vt:variant>
      <vt:variant>
        <vt:lpstr>幻灯片标题</vt:lpstr>
      </vt:variant>
      <vt:variant>
        <vt:i4>151</vt:i4>
      </vt:variant>
    </vt:vector>
  </HeadingPairs>
  <TitlesOfParts>
    <vt:vector size="163" baseType="lpstr">
      <vt:lpstr>Arial</vt:lpstr>
      <vt:lpstr>宋体</vt:lpstr>
      <vt:lpstr>Wingdings</vt:lpstr>
      <vt:lpstr>微软雅黑</vt:lpstr>
      <vt:lpstr>华文楷体</vt:lpstr>
      <vt:lpstr>等线</vt:lpstr>
      <vt:lpstr>Arial</vt:lpstr>
      <vt:lpstr>黑体</vt:lpstr>
      <vt:lpstr>微软雅黑 Light</vt:lpstr>
      <vt:lpstr>Arial Unicode MS</vt:lpstr>
      <vt:lpstr>Calibri</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bamboo</cp:lastModifiedBy>
  <cp:revision>3023</cp:revision>
  <dcterms:created xsi:type="dcterms:W3CDTF">2017-09-22T08:16:00Z</dcterms:created>
  <dcterms:modified xsi:type="dcterms:W3CDTF">2026-03-17T03:13:52Z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0BC8CEA21B5B4D53AAA76FE2C6947DCD_13</vt:lpwstr>
  </property>
</Properties>
</file>